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4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5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6"/>
  </p:notesMasterIdLst>
  <p:handoutMasterIdLst>
    <p:handoutMasterId r:id="rId67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44" r:id="rId54"/>
    <p:sldId id="15345" r:id="rId55"/>
    <p:sldId id="15346" r:id="rId56"/>
    <p:sldId id="15349" r:id="rId57"/>
    <p:sldId id="15353" r:id="rId58"/>
    <p:sldId id="15354" r:id="rId59"/>
    <p:sldId id="15360" r:id="rId60"/>
    <p:sldId id="15359" r:id="rId61"/>
    <p:sldId id="15362" r:id="rId62"/>
    <p:sldId id="15364" r:id="rId63"/>
    <p:sldId id="15365" r:id="rId64"/>
    <p:sldId id="15366" r:id="rId65"/>
  </p:sldIdLst>
  <p:sldSz cx="12192000" cy="6858000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0203" autoAdjust="0"/>
  </p:normalViewPr>
  <p:slideViewPr>
    <p:cSldViewPr snapToGrid="0" snapToObjects="1">
      <p:cViewPr varScale="1">
        <p:scale>
          <a:sx n="87" d="100"/>
          <a:sy n="87" d="100"/>
        </p:scale>
        <p:origin x="43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notesMaster" Target="notesMasters/notesMaster1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02243764673268E-2"/>
          <c:y val="3.920502441714499E-2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/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1.0433722310298087E-2"/>
                  <c:y val="-0.249833907847906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300" b="1">
                        <a:solidFill>
                          <a:schemeClr val="tx1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Sheet1!$A$2:$A$65</c:f>
              <c:strCache>
                <c:ptCount val="64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</c:strCache>
            </c:strRef>
          </c:cat>
          <c:val>
            <c:numRef>
              <c:f>Sheet1!$B$2:$B$65</c:f>
              <c:numCache>
                <c:formatCode>General</c:formatCode>
                <c:ptCount val="64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7.92548987957364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2.6156272629461949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8.6772369129627849E-3"/>
                  <c:y val="-9.27707346346249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613207152256329"/>
                  <c:y val="-1.63321306954299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$1,761.74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</c:strCache>
            </c:strRef>
          </c:cat>
          <c:val>
            <c:numRef>
              <c:f>Sheet1!$B$2:$B$82</c:f>
              <c:numCache>
                <c:formatCode>"$"#,##0.00</c:formatCode>
                <c:ptCount val="81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$2,298.82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Sheet1!$A$2:$A$82</c:f>
              <c:strCache>
                <c:ptCount val="81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</c:strCache>
            </c:strRef>
          </c:cat>
          <c:val>
            <c:numRef>
              <c:f>Sheet1!$C$2:$C$82</c:f>
              <c:numCache>
                <c:formatCode>"$"#,##0.00</c:formatCode>
                <c:ptCount val="81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9958026501978256E-2"/>
                  <c:y val="-0.1155291149285770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$4,510.48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Sheet1!$A$2:$A$77</c:f>
              <c:strCache>
                <c:ptCount val="76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</c:strCache>
            </c:strRef>
          </c:cat>
          <c:val>
            <c:numRef>
              <c:f>Sheet1!$B$2:$B$77</c:f>
              <c:numCache>
                <c:formatCode>"$"#,##0.00</c:formatCode>
                <c:ptCount val="76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4454584163796998E-2"/>
                  <c:y val="-0.1098607158295400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$2,298.82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Sheet1!$A$2:$A$77</c:f>
              <c:strCache>
                <c:ptCount val="76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</c:strCache>
            </c:strRef>
          </c:cat>
          <c:val>
            <c:numRef>
              <c:f>Sheet1!$C$2:$C$77</c:f>
              <c:numCache>
                <c:formatCode>"$"#,##0.00</c:formatCode>
                <c:ptCount val="76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430.41</c:v>
                </c:pt>
                <c:pt idx="6">
                  <c:v>281.8</c:v>
                </c:pt>
                <c:pt idx="7">
                  <c:v>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Sheet1!$A$2:$A$78</c:f>
              <c:numCache>
                <c:formatCode>mmm\-yy</c:formatCode>
                <c:ptCount val="77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</c:numCache>
            </c:numRef>
          </c:cat>
          <c:val>
            <c:numRef>
              <c:f>Sheet1!$C$2:$C$78</c:f>
              <c:numCache>
                <c:formatCode>"$"#,##0.00</c:formatCode>
                <c:ptCount val="77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Sheet1!$A$2:$A$78</c:f>
              <c:numCache>
                <c:formatCode>mmm\-yy</c:formatCode>
                <c:ptCount val="77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</c:numCache>
            </c:numRef>
          </c:cat>
          <c:val>
            <c:numRef>
              <c:f>Sheet1!$B$2:$B$78</c:f>
              <c:numCache>
                <c:formatCode>"$"#,##0.00</c:formatCode>
                <c:ptCount val="77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4.1647020104093047E-17"/>
                  <c:y val="7.193709752220597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-1.1358409422006319E-3"/>
                  <c:y val="8.39266137759069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3.7</c:v>
                </c:pt>
                <c:pt idx="10">
                  <c:v>3.4</c:v>
                </c:pt>
                <c:pt idx="11">
                  <c:v>3.1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8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</c:numCache>
            </c:numRef>
          </c:cat>
          <c:val>
            <c:numRef>
              <c:f>Hoja1!$B$2:$B$16</c:f>
              <c:numCache>
                <c:formatCode>General</c:formatCode>
                <c:ptCount val="15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Miles de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 Extranjera Directa (miles de USD)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Hoja1!$B$2:$B$32</c:f>
              <c:numCache>
                <c:formatCode>#,##0.00</c:formatCode>
                <c:ptCount val="31"/>
                <c:pt idx="0">
                  <c:v>4388801</c:v>
                </c:pt>
                <c:pt idx="1">
                  <c:v>10972501</c:v>
                </c:pt>
                <c:pt idx="2">
                  <c:v>9526300</c:v>
                </c:pt>
                <c:pt idx="3">
                  <c:v>9185451</c:v>
                </c:pt>
                <c:pt idx="4">
                  <c:v>12829556</c:v>
                </c:pt>
                <c:pt idx="5">
                  <c:v>12756764.5</c:v>
                </c:pt>
                <c:pt idx="6">
                  <c:v>13960317.9</c:v>
                </c:pt>
                <c:pt idx="7">
                  <c:v>18248688.199999999</c:v>
                </c:pt>
                <c:pt idx="8">
                  <c:v>30057181.699999999</c:v>
                </c:pt>
                <c:pt idx="9">
                  <c:v>24099206.199999999</c:v>
                </c:pt>
                <c:pt idx="10">
                  <c:v>18249968.899999999</c:v>
                </c:pt>
                <c:pt idx="11">
                  <c:v>25015569.899999999</c:v>
                </c:pt>
                <c:pt idx="12">
                  <c:v>25795825.100000001</c:v>
                </c:pt>
                <c:pt idx="13">
                  <c:v>21234785</c:v>
                </c:pt>
                <c:pt idx="14">
                  <c:v>32393333.300000001</c:v>
                </c:pt>
                <c:pt idx="15">
                  <c:v>29503073.300000001</c:v>
                </c:pt>
                <c:pt idx="16">
                  <c:v>17849946.600000001</c:v>
                </c:pt>
                <c:pt idx="17">
                  <c:v>27189281</c:v>
                </c:pt>
                <c:pt idx="18">
                  <c:v>25632520.800000001</c:v>
                </c:pt>
                <c:pt idx="19">
                  <c:v>21769317.800000001</c:v>
                </c:pt>
                <c:pt idx="20">
                  <c:v>48354418.200000003</c:v>
                </c:pt>
                <c:pt idx="21">
                  <c:v>30351257.399999999</c:v>
                </c:pt>
                <c:pt idx="22">
                  <c:v>35943837.700000003</c:v>
                </c:pt>
                <c:pt idx="23">
                  <c:v>31189015.5</c:v>
                </c:pt>
                <c:pt idx="24">
                  <c:v>34017659.399999999</c:v>
                </c:pt>
                <c:pt idx="25">
                  <c:v>34100964.399999999</c:v>
                </c:pt>
                <c:pt idx="26">
                  <c:v>34614660.5</c:v>
                </c:pt>
                <c:pt idx="27">
                  <c:v>28205897.5</c:v>
                </c:pt>
                <c:pt idx="28">
                  <c:v>31829071.600000001</c:v>
                </c:pt>
                <c:pt idx="29">
                  <c:v>36395993.299999997</c:v>
                </c:pt>
                <c:pt idx="30">
                  <c:v>36659000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C-6742-A04F-02C73A39B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916159"/>
        <c:axId val="1054917887"/>
      </c:lineChart>
      <c:catAx>
        <c:axId val="105491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7887"/>
        <c:crosses val="autoZero"/>
        <c:auto val="1"/>
        <c:lblAlgn val="ctr"/>
        <c:lblOffset val="100"/>
        <c:noMultiLvlLbl val="0"/>
      </c:catAx>
      <c:valAx>
        <c:axId val="105491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6.7104702445684597E-3"/>
                  <c:y val="8.7809935212211074E-2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1.006570536685269E-2"/>
                  <c:y val="-0.12396696735841563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0"/>
                  <c:y val="-0.21952483803052769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Sheet1!$A$2:$A$48</c:f>
              <c:strCache>
                <c:ptCount val="47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</c:strCache>
            </c:strRef>
          </c:cat>
          <c:val>
            <c:numRef>
              <c:f>Sheet1!$B$2:$B$48</c:f>
              <c:numCache>
                <c:formatCode>0.00%</c:formatCode>
                <c:ptCount val="47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2.6205443974643652E-2"/>
                  <c:y val="-0.216666666666666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0"/>
                  <c:y val="-0.144444444444444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6.5513609936609131E-3"/>
                  <c:y val="-0.33333333333333337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4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Hoja1!$A$2:$A$55</c:f>
              <c:numCache>
                <c:formatCode>mmm\-yy</c:formatCode>
                <c:ptCount val="54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</c:numCache>
            </c:numRef>
          </c:cat>
          <c:val>
            <c:numRef>
              <c:f>Hoja1!$B$2:$B$55</c:f>
              <c:numCache>
                <c:formatCode>_-* #,##0.0_-;\-* #,##0.0_-;_-* "-"??_-;_-@_-</c:formatCode>
                <c:ptCount val="54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Hoja1!$A$2:$A$64</c:f>
              <c:strCache>
                <c:ptCount val="63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</c:strCache>
            </c:strRef>
          </c:cat>
          <c:val>
            <c:numRef>
              <c:f>Hoja1!$B$2:$B$64</c:f>
              <c:numCache>
                <c:formatCode>#,##0</c:formatCode>
                <c:ptCount val="63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2.313404836961307E-2"/>
                  <c:y val="-0.21875286240099603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5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Sheet1!$A$2:$A$42</c:f>
              <c:strCache>
                <c:ptCount val="41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29046675613E-2"/>
                  <c:y val="-4.44767023464873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9.7324680378269734E-5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1.4291940166643582E-2"/>
                  <c:y val="-0.10077911258831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0"/>
                  <c:y val="-0.179193806371397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4.3675739957741025E-3"/>
                  <c:y val="-0.43594688489701411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500" b="1" dirty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</c:strCache>
            </c:strRef>
          </c:cat>
          <c:val>
            <c:numRef>
              <c:f>Sheet1!$B$2:$B$77</c:f>
              <c:numCache>
                <c:formatCode>0.0%</c:formatCode>
                <c:ptCount val="76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0.42605</cdr:x>
      <cdr:y>0.92503</cdr:y>
    </cdr:from>
    <cdr:to>
      <cdr:x>0.48048</cdr:x>
      <cdr:y>0.98778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452031" y="4192681"/>
          <a:ext cx="568770" cy="28441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0.42858</cdr:x>
      <cdr:y>0.92693</cdr:y>
    </cdr:from>
    <cdr:to>
      <cdr:x>0.48301</cdr:x>
      <cdr:y>0.98968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99193" y="4537614"/>
          <a:ext cx="609495" cy="30718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0.42697</cdr:x>
      <cdr:y>0.03015</cdr:y>
    </cdr:from>
    <cdr:to>
      <cdr:x>0.44963</cdr:x>
      <cdr:y>0.07555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781143" y="147617"/>
          <a:ext cx="253741" cy="222248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0.57881</cdr:y>
    </cdr:from>
    <cdr:to>
      <cdr:x>1</cdr:x>
      <cdr:y>0.69976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45" y="2648471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30%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4T 2023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0.png"/><Relationship Id="rId4" Type="http://schemas.openxmlformats.org/officeDocument/2006/relationships/image" Target="../media/image48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7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Abril 2024</a:t>
            </a:r>
          </a:p>
          <a:p>
            <a:r>
              <a:rPr lang="es-ES" dirty="0"/>
              <a:t>Publicados en Abril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Abril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31754804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Mayo,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(MAYO)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88118400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10334171" y="3339601"/>
            <a:ext cx="198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Mayo 2024</a:t>
            </a:r>
          </a:p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22,348,999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Mayo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Abril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628734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(T4 2023)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06001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889668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76081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(Abril 2024)</a:t>
            </a:r>
            <a:br>
              <a:rPr lang="es-ES" sz="3200" dirty="0"/>
            </a:br>
            <a:r>
              <a:rPr lang="es-ES" sz="3200" dirty="0"/>
              <a:t>Salario Mínimo tiene el mismo poder adquisitivo que en 1962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48084" y="6393923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774770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955873" y="2138179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Milagro mexicano</a:t>
            </a:r>
          </a:p>
          <a:p>
            <a:r>
              <a:rPr lang="en-US" sz="900"/>
              <a:t>Crece salario </a:t>
            </a:r>
            <a:r>
              <a:rPr lang="en-US" sz="900" b="1"/>
              <a:t>146%</a:t>
            </a:r>
          </a:p>
          <a:p>
            <a:r>
              <a:rPr lang="en-US" sz="900"/>
              <a:t>Entre 1952 y 1970</a:t>
            </a:r>
          </a:p>
          <a:p>
            <a:r>
              <a:rPr lang="en-US" sz="900"/>
              <a:t>(Baja Inflación)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5020056" y="2631772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410317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8" y="1584960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678424" y="18984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377108" y="363819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606538" y="3784617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859267" y="4673959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51491" y="4879298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286021" y="5130669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Inflación  controlada durante </a:t>
            </a:r>
            <a:r>
              <a:rPr lang="en-US" sz="1000" b="1"/>
              <a:t>3 sexenios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496781" y="4770109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Inicia etapa de alta inflación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328146" y="2328991"/>
            <a:ext cx="73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</a:t>
            </a:r>
            <a:r>
              <a:rPr lang="es-ES" sz="1200" b="1" dirty="0"/>
              <a:t> 248.93</a:t>
            </a:r>
          </a:p>
          <a:p>
            <a:pPr algn="ctr"/>
            <a:r>
              <a:rPr lang="es-ES" sz="1200" b="1" dirty="0"/>
              <a:t>(2024)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497695" y="4420549"/>
            <a:ext cx="5795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4.67%</a:t>
            </a:r>
          </a:p>
          <a:p>
            <a:pPr algn="ctr"/>
            <a:r>
              <a:rPr lang="en-US" sz="1200" b="1" dirty="0"/>
              <a:t>AMLO</a:t>
            </a:r>
          </a:p>
          <a:p>
            <a:pPr algn="ctr"/>
            <a:r>
              <a:rPr lang="en-US" sz="1200" b="1" dirty="0"/>
              <a:t>2024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692647" y="5066880"/>
            <a:ext cx="94807" cy="356256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(Abril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335246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(Abril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348180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037492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6756" y="589360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00396" y="5873460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943" y="5876004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258" y="5886670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541" y="5869344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9734" y="5882574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6430" y="586616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Mayo 2024</a:t>
            </a:r>
          </a:p>
        </p:txBody>
      </p:sp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663569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3118" y="6071213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53972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930" y="6054104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706" y="6038076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563" y="604256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1407" y="5965349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2670" y="5960423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0613763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42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n-US" b="1" dirty="0">
                  <a:solidFill>
                    <a:srgbClr val="005487"/>
                  </a:solidFill>
                </a:rPr>
                <a:t>$2,298.82</a:t>
              </a: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42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  <a:r>
                <a:rPr lang="en-US" b="1" dirty="0">
                  <a:solidFill>
                    <a:srgbClr val="26A3AB"/>
                  </a:solidFill>
                </a:rPr>
                <a:t>$4,510.48</a:t>
              </a: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35063" y="6358488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$7,467.9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($4,510.48 * 3 = $13,531.44)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092671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940293" y="1842543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$248.93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278782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9838482" y="156258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9956400" y="4429170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0.07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52353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6527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0.02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861631" y="1565817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(Abril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178132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455906" y="512680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4.3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(Marzo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Enero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414883" y="23417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Marzo de 2024 equivale a 14.60 millones USD diarios y 444.20 millones USD mensuales.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98A8464-9464-0137-7756-18684B8B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1" y="1743602"/>
            <a:ext cx="8406680" cy="434345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7984470" y="3038165"/>
            <a:ext cx="1247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/>
              <a:t>Marzo 2024:</a:t>
            </a:r>
          </a:p>
          <a:p>
            <a:pPr algn="ctr"/>
            <a:r>
              <a:rPr lang="es-MX" sz="1600" b="1" dirty="0"/>
              <a:t>5,330.49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4E21CD-10B3-E3B4-A3C3-08D5ECF8C173}"/>
              </a:ext>
            </a:extLst>
          </p:cNvPr>
          <p:cNvSpPr/>
          <p:nvPr/>
        </p:nvSpPr>
        <p:spPr>
          <a:xfrm>
            <a:off x="8593368" y="3692318"/>
            <a:ext cx="130173" cy="1486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701986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Abril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101.5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40.1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1.60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35.1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Abril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052761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Mayo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(Abril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28029334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B2C915C-A71D-F340-BF0D-82DC8D381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489875"/>
              </p:ext>
            </p:extLst>
          </p:nvPr>
        </p:nvGraphicFramePr>
        <p:xfrm>
          <a:off x="277811" y="1654629"/>
          <a:ext cx="11188475" cy="448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Abril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80309"/>
              </p:ext>
            </p:extLst>
          </p:nvPr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861097"/>
              </p:ext>
            </p:extLst>
          </p:nvPr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Abril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101.5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40.1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1.60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35.1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Abril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4.6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7.7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553C14-6FE2-AE2D-FAEE-3259D81E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181"/>
            <a:ext cx="5994386" cy="3292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22C356-D2D3-B2D4-9B36-428679FD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95" y="2179181"/>
            <a:ext cx="6098605" cy="33522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968558" y="369811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 </a:t>
            </a:r>
          </a:p>
        </p:txBody>
      </p:sp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08E9F4-980E-2382-D325-CBA980BA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4" y="1602478"/>
            <a:ext cx="11163451" cy="48364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967038" y="403354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</a:t>
            </a:r>
          </a:p>
        </p:txBody>
      </p:sp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6770977" y="6409432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2.6</a:t>
            </a:r>
            <a:r>
              <a:rPr lang="es-MX" b="1" dirty="0"/>
              <a:t> 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42217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Abril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46543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5186597" y="6282594"/>
            <a:ext cx="676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Mayo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5207570" y="6236745"/>
            <a:ext cx="646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</a:t>
            </a:r>
          </a:p>
          <a:p>
            <a:r>
              <a:rPr lang="es-ES" sz="1200" i="1" dirty="0"/>
              <a:t>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3009368" cy="20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54.6%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s-ES" sz="3200" b="1" dirty="0">
                  <a:solidFill>
                    <a:schemeClr val="bg1"/>
                  </a:solidFill>
                </a:rPr>
                <a:t>Marzo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 202</a:t>
              </a:r>
              <a:r>
                <a:rPr lang="es-ES" sz="2800" b="1" dirty="0">
                  <a:solidFill>
                    <a:schemeClr val="bg1"/>
                  </a:solidFill>
                </a:rPr>
                <a:t>4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Abril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249480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54.6%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20dcd6fc-51a7-488c-8aba-04be4a739c02" ContentTypeId="0x0101" PreviousValue="false"/>
</file>

<file path=customXml/item4.xml><?xml version="1.0" encoding="utf-8"?>
<?mso-contentType ?>
<spe:Receivers xmlns:spe="http://schemas.microsoft.com/sharepoint/event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customXml/itemProps2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5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45770</TotalTime>
  <Words>2275</Words>
  <Application>Microsoft Macintosh PowerPoint</Application>
  <PresentationFormat>Panorámica</PresentationFormat>
  <Paragraphs>484</Paragraphs>
  <Slides>44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44</vt:i4>
      </vt:variant>
    </vt:vector>
  </HeadingPairs>
  <TitlesOfParts>
    <vt:vector size="67" baseType="lpstr">
      <vt:lpstr>Dotum</vt:lpstr>
      <vt:lpstr>Apple Symbols</vt:lpstr>
      <vt:lpstr>Arial</vt:lpstr>
      <vt:lpstr>Calibri</vt:lpstr>
      <vt:lpstr>HelveticaNeue-Light</vt:lpstr>
      <vt:lpstr>OpenSans-Regular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</vt:lpstr>
      <vt:lpstr>Comparativo Mundial de Tasa De Desempleo/Desocupación Abril 2024</vt:lpstr>
      <vt:lpstr>Tasa de Desempleo Mundial</vt:lpstr>
      <vt:lpstr>Informalidad Laboral en México</vt:lpstr>
      <vt:lpstr>Informalidad Laboral Abril 2024</vt:lpstr>
      <vt:lpstr>Empleos Formales Generados (O Perdidos) Acumulados En El Año  (Nov 2019 a Abril 2024)</vt:lpstr>
      <vt:lpstr>Número De Personas Afiliadas En El IMSS (MAYO)</vt:lpstr>
      <vt:lpstr>Población Subocupada Millones a Abril 2024</vt:lpstr>
      <vt:lpstr>Presentación de PowerPoint</vt:lpstr>
      <vt:lpstr>Pobreza Laboral como % de la Población Nacional (T4 2023)</vt:lpstr>
      <vt:lpstr>Tasa mundial de pobreza laboral  (extremadamente pobre)</vt:lpstr>
      <vt:lpstr>Poder Adquisitivo Del Salario Mínimo 1935-2024 E Inflación Anualizada En Porcentaje (Abril 2024) Salario Mínimo tiene el mismo poder adquisitivo que en 1962</vt:lpstr>
      <vt:lpstr>Pobreza Laboral. No alcanza ni para…</vt:lpstr>
      <vt:lpstr>México Valor de la canasta alimentaria (Abril 2024) Evolución mensual en zonas urbanas y rurales</vt:lpstr>
      <vt:lpstr>México Valor de la canasta alimentaria y no alimentaria (Abril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($4,510.48 * 3 = $13,531.44)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(Abril 2024)</vt:lpstr>
      <vt:lpstr>Las remesas siguen creciendo (Marzo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(Abril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180</cp:revision>
  <cp:lastPrinted>1900-01-01T00:00:00Z</cp:lastPrinted>
  <dcterms:created xsi:type="dcterms:W3CDTF">1900-01-01T00:00:00Z</dcterms:created>
  <dcterms:modified xsi:type="dcterms:W3CDTF">2024-06-06T13:23:48Z</dcterms:modified>
</cp:coreProperties>
</file>