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7"/>
  </p:notesMasterIdLst>
  <p:handoutMasterIdLst>
    <p:handoutMasterId r:id="rId68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67" r:id="rId54"/>
    <p:sldId id="15344" r:id="rId55"/>
    <p:sldId id="15345" r:id="rId56"/>
    <p:sldId id="15346" r:id="rId57"/>
    <p:sldId id="15349" r:id="rId58"/>
    <p:sldId id="15353" r:id="rId59"/>
    <p:sldId id="15354" r:id="rId60"/>
    <p:sldId id="15360" r:id="rId61"/>
    <p:sldId id="15359" r:id="rId62"/>
    <p:sldId id="15362" r:id="rId63"/>
    <p:sldId id="15364" r:id="rId64"/>
    <p:sldId id="15365" r:id="rId65"/>
    <p:sldId id="15366" r:id="rId66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67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0140" autoAdjust="0"/>
  </p:normalViewPr>
  <p:slideViewPr>
    <p:cSldViewPr snapToGrid="0" snapToObjects="1">
      <p:cViewPr>
        <p:scale>
          <a:sx n="88" d="100"/>
          <a:sy n="88" d="100"/>
        </p:scale>
        <p:origin x="37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tags" Target="tags/tag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1.4474707834117351E-2"/>
                  <c:y val="-0.192426550665658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1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Sheet1!$A$2:$A$68</c:f>
              <c:strCache>
                <c:ptCount val="67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</c:strCache>
            </c:strRef>
          </c:cat>
          <c:val>
            <c:numRef>
              <c:f>Sheet1!$B$2:$B$68</c:f>
              <c:numCache>
                <c:formatCode>General</c:formatCode>
                <c:ptCount val="67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$1,804.36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Sheet1!$A$2:$A$85</c:f>
              <c:strCache>
                <c:ptCount val="84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</c:strCache>
            </c:strRef>
          </c:cat>
          <c:val>
            <c:numRef>
              <c:f>Sheet1!$B$2:$B$85</c:f>
              <c:numCache>
                <c:formatCode>"$"#,##0.00</c:formatCode>
                <c:ptCount val="84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$2,352.34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Sheet1!$A$2:$A$85</c:f>
              <c:strCache>
                <c:ptCount val="84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</c:strCache>
            </c:strRef>
          </c:cat>
          <c:val>
            <c:numRef>
              <c:f>Sheet1!$C$2:$C$85</c:f>
              <c:numCache>
                <c:formatCode>"$"#,##0.00</c:formatCode>
                <c:ptCount val="84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9958026501978256E-2"/>
                  <c:y val="-0.115529114928577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$ 4,554.12 </a:t>
                    </a:r>
                    <a:endParaRPr lang="en-US" dirty="0"/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>
                        <a:solidFill>
                          <a:srgbClr val="3494BA"/>
                        </a:solidFill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Sheet1!$A$2:$A$80</c:f>
              <c:strCache>
                <c:ptCount val="79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  <c:pt idx="76">
                  <c:v>may-24</c:v>
                </c:pt>
                <c:pt idx="77">
                  <c:v>jun-24</c:v>
                </c:pt>
                <c:pt idx="78">
                  <c:v>jul-24</c:v>
                </c:pt>
              </c:strCache>
            </c:strRef>
          </c:cat>
          <c:val>
            <c:numRef>
              <c:f>Sheet1!$B$2:$B$80</c:f>
              <c:numCache>
                <c:formatCode>"$"#,##0.00</c:formatCode>
                <c:ptCount val="79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 formatCode="&quot;$&quot;#,##0.00_);[Red]\(&quot;$&quot;#,##0.00\)">
                  <c:v>4486.75</c:v>
                </c:pt>
                <c:pt idx="78">
                  <c:v>4554.12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4454584163796998E-2"/>
                  <c:y val="-0.1098607158295400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</a:t>
                    </a:r>
                    <a:r>
                      <a:rPr lang="en-US" sz="1600" b="1" i="0" u="none" strike="noStrike" kern="1200" baseline="0" dirty="0">
                        <a:solidFill>
                          <a:srgbClr val="58B6C0"/>
                        </a:solidFill>
                        <a:effectLst/>
                      </a:rPr>
                      <a:t>2,352.34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Sheet1!$A$2:$A$80</c:f>
              <c:strCache>
                <c:ptCount val="79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  <c:pt idx="76">
                  <c:v>may-24</c:v>
                </c:pt>
                <c:pt idx="77">
                  <c:v>jun-24</c:v>
                </c:pt>
                <c:pt idx="78">
                  <c:v>jul-24</c:v>
                </c:pt>
              </c:strCache>
            </c:strRef>
          </c:cat>
          <c:val>
            <c:numRef>
              <c:f>Sheet1!$C$2:$C$80</c:f>
              <c:numCache>
                <c:formatCode>"$"#,##0.00</c:formatCode>
                <c:ptCount val="79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430.41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Sheet1!$A$2:$A$80</c:f>
              <c:numCache>
                <c:formatCode>mmm\-yy</c:formatCode>
                <c:ptCount val="79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</c:numCache>
            </c:numRef>
          </c:cat>
          <c:val>
            <c:numRef>
              <c:f>Sheet1!$C$2:$C$80</c:f>
              <c:numCache>
                <c:formatCode>"$"#,##0.00</c:formatCode>
                <c:ptCount val="79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Sheet1!$A$2:$A$80</c:f>
              <c:numCache>
                <c:formatCode>mmm\-yy</c:formatCode>
                <c:ptCount val="79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</c:numCache>
            </c:numRef>
          </c:cat>
          <c:val>
            <c:numRef>
              <c:f>Sheet1!$B$2:$B$80</c:f>
              <c:numCache>
                <c:formatCode>"$"#,##0.00</c:formatCode>
                <c:ptCount val="79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4.99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4.99</c:v>
                </c:pt>
                <c:pt idx="11">
                  <c:v>3.1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5.6694635274973067E-3"/>
                  <c:y val="-6.631933508311460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</c:numCache>
            </c:numRef>
          </c:cat>
          <c:val>
            <c:numRef>
              <c:f>Hoja1!$B$2:$B$16</c:f>
              <c:numCache>
                <c:formatCode>General</c:formatCode>
                <c:ptCount val="15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Miles de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 Extranjera Directa (miles de USD)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Hoja1!$B$2:$B$32</c:f>
              <c:numCache>
                <c:formatCode>#,##0.00</c:formatCode>
                <c:ptCount val="31"/>
                <c:pt idx="0">
                  <c:v>4388801</c:v>
                </c:pt>
                <c:pt idx="1">
                  <c:v>10972501</c:v>
                </c:pt>
                <c:pt idx="2">
                  <c:v>9526300</c:v>
                </c:pt>
                <c:pt idx="3">
                  <c:v>9185451</c:v>
                </c:pt>
                <c:pt idx="4">
                  <c:v>12829556</c:v>
                </c:pt>
                <c:pt idx="5">
                  <c:v>12756764.5</c:v>
                </c:pt>
                <c:pt idx="6">
                  <c:v>13960317.9</c:v>
                </c:pt>
                <c:pt idx="7">
                  <c:v>18248688.199999999</c:v>
                </c:pt>
                <c:pt idx="8">
                  <c:v>30057181.699999999</c:v>
                </c:pt>
                <c:pt idx="9">
                  <c:v>24099206.199999999</c:v>
                </c:pt>
                <c:pt idx="10">
                  <c:v>18249968.899999999</c:v>
                </c:pt>
                <c:pt idx="11">
                  <c:v>25015569.899999999</c:v>
                </c:pt>
                <c:pt idx="12">
                  <c:v>25795825.100000001</c:v>
                </c:pt>
                <c:pt idx="13">
                  <c:v>21234785</c:v>
                </c:pt>
                <c:pt idx="14">
                  <c:v>32393333.300000001</c:v>
                </c:pt>
                <c:pt idx="15">
                  <c:v>29503073.300000001</c:v>
                </c:pt>
                <c:pt idx="16">
                  <c:v>17849946.600000001</c:v>
                </c:pt>
                <c:pt idx="17">
                  <c:v>27189281</c:v>
                </c:pt>
                <c:pt idx="18">
                  <c:v>25632520.800000001</c:v>
                </c:pt>
                <c:pt idx="19">
                  <c:v>21769317.800000001</c:v>
                </c:pt>
                <c:pt idx="20">
                  <c:v>48354418.200000003</c:v>
                </c:pt>
                <c:pt idx="21">
                  <c:v>30351257.399999999</c:v>
                </c:pt>
                <c:pt idx="22">
                  <c:v>35943837.700000003</c:v>
                </c:pt>
                <c:pt idx="23">
                  <c:v>31189015.5</c:v>
                </c:pt>
                <c:pt idx="24">
                  <c:v>34017659.399999999</c:v>
                </c:pt>
                <c:pt idx="25">
                  <c:v>34100964.399999999</c:v>
                </c:pt>
                <c:pt idx="26">
                  <c:v>34614660.5</c:v>
                </c:pt>
                <c:pt idx="27">
                  <c:v>28205897.5</c:v>
                </c:pt>
                <c:pt idx="28">
                  <c:v>31829071.600000001</c:v>
                </c:pt>
                <c:pt idx="29">
                  <c:v>36395993.299999997</c:v>
                </c:pt>
                <c:pt idx="30">
                  <c:v>36659000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C-6742-A04F-02C73A39B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916159"/>
        <c:axId val="1054917887"/>
      </c:lineChart>
      <c:catAx>
        <c:axId val="105491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7887"/>
        <c:crosses val="autoZero"/>
        <c:auto val="1"/>
        <c:lblAlgn val="ctr"/>
        <c:lblOffset val="100"/>
        <c:noMultiLvlLbl val="0"/>
      </c:catAx>
      <c:valAx>
        <c:axId val="105491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-2.2368234148561535E-3"/>
                  <c:y val="-0.286673612016336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700" b="1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Sheet1!$A$2:$A$51</c:f>
              <c:strCache>
                <c:ptCount val="50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</c:strCache>
            </c:strRef>
          </c:cat>
          <c:val>
            <c:numRef>
              <c:f>Sheet1!$B$2:$B$51</c:f>
              <c:numCache>
                <c:formatCode>0.00%</c:formatCode>
                <c:ptCount val="50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4.3675739957739421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1491952959852613E-2"/>
                  <c:y val="-0.144444444444444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1.3102721987321826E-2"/>
                  <c:y val="6.111111111111101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2.9481124471474111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0"/>
                  <c:y val="-8.611111111111111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0"/>
                  <c:y val="-0.41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700" b="1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Hoja1!$A$2:$A$58</c:f>
              <c:numCache>
                <c:formatCode>mmm\-yy</c:formatCode>
                <c:ptCount val="57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</c:numCache>
            </c:numRef>
          </c:cat>
          <c:val>
            <c:numRef>
              <c:f>Hoja1!$B$2:$B$58</c:f>
              <c:numCache>
                <c:formatCode>_-* #,##0.0_-;\-* #,##0.0_-;_-* "-"??_-;_-@_-</c:formatCode>
                <c:ptCount val="57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Hoja1!$A$2:$A$66</c:f>
              <c:strCache>
                <c:ptCount val="65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</c:strCache>
            </c:strRef>
          </c:cat>
          <c:val>
            <c:numRef>
              <c:f>Hoja1!$B$2:$B$66</c:f>
              <c:numCache>
                <c:formatCode>#,##0</c:formatCode>
                <c:ptCount val="65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7.7493665683210028E-3"/>
                  <c:y val="-0.20456797139187929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3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Sheet1!$A$2:$A$45</c:f>
              <c:strCache>
                <c:ptCount val="44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</c:strCache>
            </c:str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2.411898165713495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0"/>
                  <c:y val="-0.179193806371397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-0.48370009231033401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500" b="1" dirty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</c:strCache>
            </c:strRef>
          </c:cat>
          <c:val>
            <c:numRef>
              <c:f>Sheet1!$B$2:$B$77</c:f>
              <c:numCache>
                <c:formatCode>0.0%</c:formatCode>
                <c:ptCount val="76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0.42697</cdr:x>
      <cdr:y>0.03015</cdr:y>
    </cdr:from>
    <cdr:to>
      <cdr:x>0.44963</cdr:x>
      <cdr:y>0.07555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781143" y="147617"/>
          <a:ext cx="253741" cy="222248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0.57881</cdr:y>
    </cdr:from>
    <cdr:to>
      <cdr:x>1</cdr:x>
      <cdr:y>0.69976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45" y="2648471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30%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4T 2023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8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7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Julio 2024</a:t>
            </a:r>
          </a:p>
          <a:p>
            <a:r>
              <a:rPr lang="es-ES" dirty="0"/>
              <a:t>Publicados en Agosto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Julio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42178465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Septiembre,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/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(JULIO)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256239426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10334171" y="3339601"/>
            <a:ext cx="1980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Julio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22,331,788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Septiembre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Julio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427984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96247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(Julio 2024)</a:t>
            </a:r>
            <a:br>
              <a:rPr lang="es-ES" sz="3200" dirty="0"/>
            </a:br>
            <a:r>
              <a:rPr lang="es-ES" sz="3200" dirty="0"/>
              <a:t>Salario Mínimo tiene el mismo poder adquisitivo que en 1962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774770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72416" y="2329699"/>
            <a:ext cx="73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</a:t>
            </a:r>
            <a:r>
              <a:rPr lang="es-ES" sz="1200" b="1" dirty="0"/>
              <a:t> 248.93</a:t>
            </a:r>
          </a:p>
          <a:p>
            <a:pPr algn="ctr"/>
            <a:r>
              <a:rPr lang="es-ES" sz="1200" b="1" dirty="0"/>
              <a:t>(2024)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4756" y="4438974"/>
            <a:ext cx="5795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4.99%</a:t>
            </a:r>
          </a:p>
          <a:p>
            <a:r>
              <a:rPr lang="en-US" sz="1200" b="1" dirty="0"/>
              <a:t>AMLO</a:t>
            </a:r>
          </a:p>
          <a:p>
            <a:r>
              <a:rPr lang="en-US" sz="1200" b="1" dirty="0"/>
              <a:t>2024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579708" y="5085305"/>
            <a:ext cx="94807" cy="356256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(Julio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792841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(Julio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346323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Septiembre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53842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08722641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$2,352.34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$ 4,554.12 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35063" y="6358488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$7,467.9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($4,554.12 * 3 = $13,662.36)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439939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940293" y="1842543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$248.93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48137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9838482" y="156258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9956400" y="4429170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0.07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52353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6527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0.02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861631" y="1565817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(Julio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4.13%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E4A4FA-A724-7FB4-BB8A-2E256FC2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48"/>
          <a:stretch/>
        </p:blipFill>
        <p:spPr>
          <a:xfrm>
            <a:off x="2006987" y="1627778"/>
            <a:ext cx="7057194" cy="49843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(Julio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Enero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Junio de 2024 equivale a 15.38 millones USD diarios y 467.83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6347363" y="1696352"/>
            <a:ext cx="14304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Julio 2024:</a:t>
            </a:r>
          </a:p>
          <a:p>
            <a:pPr algn="ctr"/>
            <a:r>
              <a:rPr lang="es-MX" sz="1800" b="1" dirty="0">
                <a:effectLst/>
                <a:latin typeface="Calibri" panose="020F0502020204030204" pitchFamily="34" charset="0"/>
              </a:rPr>
              <a:t>5,614 </a:t>
            </a:r>
            <a:endParaRPr lang="es-MX" sz="1800" dirty="0">
              <a:effectLst/>
              <a:latin typeface="SymbolMT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7658981" y="2481528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9328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Julio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101.8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39.7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62.1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60.3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5.3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34.3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</a:t>
            </a:r>
            <a:r>
              <a:rPr lang="es-ES" sz="1100" dirty="0" err="1">
                <a:latin typeface="Dotum" panose="020B0600000101010101" pitchFamily="34" charset="-127"/>
                <a:ea typeface="Dotum" panose="020B0600000101010101" pitchFamily="34" charset="-127"/>
              </a:rPr>
              <a:t>Agostol</a:t>
            </a:r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081147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5"/>
            <a:ext cx="10133842" cy="33949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3" y="5685599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69" y="5667734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8" y="5667734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3" y="5676307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8" y="5670671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7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6" y="5681521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0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79" y="5678698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4"/>
            <a:ext cx="432740" cy="2516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0" y="5667734"/>
            <a:ext cx="385771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2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1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3" y="5207160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5" y="5207160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3" y="5207159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1" y="5206976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0" y="5206976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0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5" y="5222094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6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3" y="5208380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3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8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8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5" y="307528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3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8" y="263615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1" y="23833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7" y="2682557"/>
            <a:ext cx="200466" cy="4200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(Julio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469429315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B2C915C-A71D-F340-BF0D-82DC8D381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377919"/>
              </p:ext>
            </p:extLst>
          </p:nvPr>
        </p:nvGraphicFramePr>
        <p:xfrm>
          <a:off x="277811" y="1654629"/>
          <a:ext cx="11188475" cy="448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Abril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80309"/>
              </p:ext>
            </p:extLst>
          </p:nvPr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861097"/>
              </p:ext>
            </p:extLst>
          </p:nvPr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Julio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101.8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39.7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62.1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60.3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5.3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34.3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4.9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8.1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3126658" y="401251"/>
            <a:ext cx="642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 (Julio 2024)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2DB2A8-BE49-30E9-F815-1BF3ED56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673" y="2230951"/>
            <a:ext cx="5718927" cy="31388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603D5C2-08D8-B6E5-E312-BBB2F3F9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8" y="2230951"/>
            <a:ext cx="5797699" cy="31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967038" y="403354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(Julio 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641BF8-D880-14A1-038B-5CD79FE4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7"/>
          <a:stretch/>
        </p:blipFill>
        <p:spPr>
          <a:xfrm>
            <a:off x="753119" y="1662359"/>
            <a:ext cx="10685762" cy="47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6770977" y="6409432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2.9</a:t>
            </a:r>
            <a:r>
              <a:rPr lang="es-MX" b="1" dirty="0"/>
              <a:t> 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771177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Julio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795893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3009368" cy="13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54.5%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s-ES" sz="3200" b="1" dirty="0">
                  <a:solidFill>
                    <a:schemeClr val="bg1"/>
                  </a:solidFill>
                </a:rPr>
                <a:t>Julio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Julio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537128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54.5%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4.xml><?xml version="1.0" encoding="utf-8"?>
<?mso-contentType ?>
<SharedContentType xmlns="Microsoft.SharePoint.Taxonomy.ContentTypeSync" SourceId="20dcd6fc-51a7-488c-8aba-04be4a739c02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4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49885</TotalTime>
  <Words>2468</Words>
  <Application>Microsoft Macintosh PowerPoint</Application>
  <PresentationFormat>Panorámica</PresentationFormat>
  <Paragraphs>633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45</vt:i4>
      </vt:variant>
    </vt:vector>
  </HeadingPairs>
  <TitlesOfParts>
    <vt:vector size="70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SymbolMT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</vt:lpstr>
      <vt:lpstr>Comparativo Mundial de Tasa De Desempleo/Desocupación Julio 2024</vt:lpstr>
      <vt:lpstr>Tasa de Desempleo Mundial</vt:lpstr>
      <vt:lpstr>Informalidad Laboral en México</vt:lpstr>
      <vt:lpstr>Informalidad Laboral Julio 2024</vt:lpstr>
      <vt:lpstr>Empleos Formales Generados (O Perdidos) Acumulados En El Año  (Nov 2019 a Julio 2024)</vt:lpstr>
      <vt:lpstr>Número De Personas Afiliadas En El IMSS (JULIO)</vt:lpstr>
      <vt:lpstr>Población Subocupada Millones a Julio 2024</vt:lpstr>
      <vt:lpstr>Presentación de PowerPoint</vt:lpstr>
      <vt:lpstr>Pobreza Laboral como % de la Población Nacional (T1 2024)</vt:lpstr>
      <vt:lpstr>Tasa mundial de pobreza laboral  (extremadamente pobre)</vt:lpstr>
      <vt:lpstr>Poder Adquisitivo Del Salario Mínimo 1935-2024 E Inflación Anualizada En Porcentaje (Julio 2024) Salario Mínimo tiene el mismo poder adquisitivo que en 1962</vt:lpstr>
      <vt:lpstr>Pobreza Laboral. No alcanza ni para…</vt:lpstr>
      <vt:lpstr>México Valor de la canasta alimentaria (Julio 2024) Evolución mensual en zonas urbanas y rurales</vt:lpstr>
      <vt:lpstr>México Valor de la canasta alimentaria y no alimentaria (Julio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($4,554.12 * 3 = $13,662.36)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(Julio 2024)</vt:lpstr>
      <vt:lpstr>Las remesas siguen creciendo (Julio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(Julio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192</cp:revision>
  <cp:lastPrinted>1900-01-01T00:00:00Z</cp:lastPrinted>
  <dcterms:created xsi:type="dcterms:W3CDTF">1900-01-01T00:00:00Z</dcterms:created>
  <dcterms:modified xsi:type="dcterms:W3CDTF">2024-09-10T17:33:26Z</dcterms:modified>
</cp:coreProperties>
</file>