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6.xml" ContentType="application/vnd.openxmlformats-officedocument.presentationml.notesSlid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7"/>
  </p:notesMasterIdLst>
  <p:handoutMasterIdLst>
    <p:handoutMasterId r:id="rId68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67" r:id="rId54"/>
    <p:sldId id="15344" r:id="rId55"/>
    <p:sldId id="15345" r:id="rId56"/>
    <p:sldId id="15346" r:id="rId57"/>
    <p:sldId id="15349" r:id="rId58"/>
    <p:sldId id="15353" r:id="rId59"/>
    <p:sldId id="15354" r:id="rId60"/>
    <p:sldId id="15360" r:id="rId61"/>
    <p:sldId id="15359" r:id="rId62"/>
    <p:sldId id="15362" r:id="rId63"/>
    <p:sldId id="15364" r:id="rId64"/>
    <p:sldId id="15365" r:id="rId65"/>
    <p:sldId id="15366" r:id="rId66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67"/>
            <p14:sldId id="15344"/>
            <p14:sldId id="15345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80D0D7"/>
    <a:srgbClr val="4D9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0111" autoAdjust="0"/>
  </p:normalViewPr>
  <p:slideViewPr>
    <p:cSldViewPr snapToGrid="0" snapToObjects="1">
      <p:cViewPr varScale="1">
        <p:scale>
          <a:sx n="86" d="100"/>
          <a:sy n="86" d="100"/>
        </p:scale>
        <p:origin x="48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tags" Target="tags/tag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0768511058554461E-2"/>
                  <c:y val="-0.17982493567443336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Sheet1!$A$2:$A$69</c:f>
              <c:strCache>
                <c:ptCount val="68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Aug-22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</c:strCache>
            </c:strRef>
          </c:cat>
          <c:val>
            <c:numRef>
              <c:f>Sheet1!$B$2:$B$69</c:f>
              <c:numCache>
                <c:formatCode>General</c:formatCode>
                <c:ptCount val="68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2024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$1,800.55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Sheet1!$A$2:$A$86</c:f>
              <c:strCache>
                <c:ptCount val="85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Aug-22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Dec-22</c:v>
                </c:pt>
                <c:pt idx="66">
                  <c:v>Jan-23</c:v>
                </c:pt>
                <c:pt idx="67">
                  <c:v>Feb-23</c:v>
                </c:pt>
                <c:pt idx="68">
                  <c:v>Mar-23</c:v>
                </c:pt>
                <c:pt idx="69">
                  <c:v>Apr-23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Aug-23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Dec-23</c:v>
                </c:pt>
                <c:pt idx="78">
                  <c:v>Jan-24</c:v>
                </c:pt>
                <c:pt idx="79">
                  <c:v>Feb-24</c:v>
                </c:pt>
                <c:pt idx="80">
                  <c:v>Apr-24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Aug-24</c:v>
                </c:pt>
              </c:strCache>
            </c:strRef>
          </c:cat>
          <c:val>
            <c:numRef>
              <c:f>Sheet1!$B$2:$B$86</c:f>
              <c:numCache>
                <c:formatCode>"$"#,##0.00</c:formatCode>
                <c:ptCount val="85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$2,354.65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Sheet1!$A$2:$A$86</c:f>
              <c:strCache>
                <c:ptCount val="85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Aug-22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Dec-22</c:v>
                </c:pt>
                <c:pt idx="66">
                  <c:v>Jan-23</c:v>
                </c:pt>
                <c:pt idx="67">
                  <c:v>Feb-23</c:v>
                </c:pt>
                <c:pt idx="68">
                  <c:v>Mar-23</c:v>
                </c:pt>
                <c:pt idx="69">
                  <c:v>Apr-23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Aug-23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Dec-23</c:v>
                </c:pt>
                <c:pt idx="78">
                  <c:v>Jan-24</c:v>
                </c:pt>
                <c:pt idx="79">
                  <c:v>Feb-24</c:v>
                </c:pt>
                <c:pt idx="80">
                  <c:v>Apr-24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Aug-24</c:v>
                </c:pt>
              </c:strCache>
            </c:strRef>
          </c:cat>
          <c:val>
            <c:numRef>
              <c:f>Sheet1!$C$2:$C$86</c:f>
              <c:numCache>
                <c:formatCode>"$"#,##0.00</c:formatCode>
                <c:ptCount val="85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013319890489298"/>
                  <c:y val="-0.118363314478095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</a:t>
                    </a:r>
                    <a:r>
                      <a:rPr lang="en-US" sz="1600" b="1" i="0" u="none" strike="noStrike" baseline="0" dirty="0">
                        <a:effectLst/>
                      </a:rPr>
                      <a:t>4,336.58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302108390426837E-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Sheet1!$A$2:$A$81</c:f>
              <c:strCache>
                <c:ptCount val="80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</c:strCache>
            </c:strRef>
          </c:cat>
          <c:val>
            <c:numRef>
              <c:f>Sheet1!$B$2:$B$81</c:f>
              <c:numCache>
                <c:formatCode>[$$-409]#,##0.00</c:formatCode>
                <c:ptCount val="80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$2,354.55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Sheet1!$A$2:$A$81</c:f>
              <c:strCache>
                <c:ptCount val="80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</c:strCache>
            </c:strRef>
          </c:cat>
          <c:val>
            <c:numRef>
              <c:f>Sheet1!$C$2:$C$81</c:f>
              <c:numCache>
                <c:formatCode>[$$-409]#,##0.00</c:formatCode>
                <c:ptCount val="80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430.41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Sheet1!$A$2:$A$81</c:f>
              <c:numCache>
                <c:formatCode>mmm\-yy</c:formatCode>
                <c:ptCount val="80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</c:numCache>
            </c:numRef>
          </c:cat>
          <c:val>
            <c:numRef>
              <c:f>Sheet1!$C$2:$C$81</c:f>
              <c:numCache>
                <c:formatCode>"$"#,##0.00</c:formatCode>
                <c:ptCount val="80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Sheet1!$A$2:$A$81</c:f>
              <c:numCache>
                <c:formatCode>mmm\-yy</c:formatCode>
                <c:ptCount val="80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</c:numCache>
            </c:numRef>
          </c:cat>
          <c:val>
            <c:numRef>
              <c:f>Sheet1!$B$2:$B$81</c:f>
              <c:numCache>
                <c:formatCode>"$"#,##0.00</c:formatCode>
                <c:ptCount val="80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3.0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3.1</c:v>
                </c:pt>
                <c:pt idx="12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3.0782061850068588E-2"/>
                  <c:y val="-6.076377952755905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dLbl>
              <c:idx val="14"/>
              <c:layout>
                <c:manualLayout>
                  <c:x val="-2.325644975090297E-2"/>
                  <c:y val="-6.8486001749781283E-2"/>
                </c:manualLayout>
              </c:layout>
              <c:tx>
                <c:rich>
                  <a:bodyPr/>
                  <a:lstStyle/>
                  <a:p>
                    <a:fld id="{F7A4019E-50A0-E143-B429-62573620ECC9}" type="VALUE">
                      <a:rPr lang="en-US" sz="18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9D-B24C-BE60-D12246D5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  <c:pt idx="14" formatCode="mmm\-yy">
                  <c:v>45505</c:v>
                </c:pt>
              </c:numCache>
            </c:numRef>
          </c:cat>
          <c:val>
            <c:numRef>
              <c:f>Hoja1!$B$2:$B$16</c:f>
              <c:numCache>
                <c:formatCode>General</c:formatCode>
                <c:ptCount val="15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  <c:pt idx="14">
                  <c:v>46.5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Miles de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Inversión Extranjera Directa (miles de USD)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Hoja1!$B$2:$B$32</c:f>
              <c:numCache>
                <c:formatCode>#,##0.00</c:formatCode>
                <c:ptCount val="31"/>
                <c:pt idx="0">
                  <c:v>4388801</c:v>
                </c:pt>
                <c:pt idx="1">
                  <c:v>10972501</c:v>
                </c:pt>
                <c:pt idx="2">
                  <c:v>9526300</c:v>
                </c:pt>
                <c:pt idx="3">
                  <c:v>9185451</c:v>
                </c:pt>
                <c:pt idx="4">
                  <c:v>12829556</c:v>
                </c:pt>
                <c:pt idx="5">
                  <c:v>12756764.5</c:v>
                </c:pt>
                <c:pt idx="6">
                  <c:v>13960317.9</c:v>
                </c:pt>
                <c:pt idx="7">
                  <c:v>18248688.199999999</c:v>
                </c:pt>
                <c:pt idx="8">
                  <c:v>30057181.699999999</c:v>
                </c:pt>
                <c:pt idx="9">
                  <c:v>24099206.199999999</c:v>
                </c:pt>
                <c:pt idx="10">
                  <c:v>18249968.899999999</c:v>
                </c:pt>
                <c:pt idx="11">
                  <c:v>25015569.899999999</c:v>
                </c:pt>
                <c:pt idx="12">
                  <c:v>25795825.100000001</c:v>
                </c:pt>
                <c:pt idx="13">
                  <c:v>21234785</c:v>
                </c:pt>
                <c:pt idx="14">
                  <c:v>32393333.300000001</c:v>
                </c:pt>
                <c:pt idx="15">
                  <c:v>29503073.300000001</c:v>
                </c:pt>
                <c:pt idx="16">
                  <c:v>17849946.600000001</c:v>
                </c:pt>
                <c:pt idx="17">
                  <c:v>27189281</c:v>
                </c:pt>
                <c:pt idx="18">
                  <c:v>25632520.800000001</c:v>
                </c:pt>
                <c:pt idx="19">
                  <c:v>21769317.800000001</c:v>
                </c:pt>
                <c:pt idx="20">
                  <c:v>48354418.200000003</c:v>
                </c:pt>
                <c:pt idx="21">
                  <c:v>30351257.399999999</c:v>
                </c:pt>
                <c:pt idx="22">
                  <c:v>35943837.700000003</c:v>
                </c:pt>
                <c:pt idx="23">
                  <c:v>31189015.5</c:v>
                </c:pt>
                <c:pt idx="24">
                  <c:v>34017659.399999999</c:v>
                </c:pt>
                <c:pt idx="25">
                  <c:v>34100964.399999999</c:v>
                </c:pt>
                <c:pt idx="26">
                  <c:v>34614660.5</c:v>
                </c:pt>
                <c:pt idx="27">
                  <c:v>28205897.5</c:v>
                </c:pt>
                <c:pt idx="28">
                  <c:v>31829071.600000001</c:v>
                </c:pt>
                <c:pt idx="29">
                  <c:v>36395993.299999997</c:v>
                </c:pt>
                <c:pt idx="30">
                  <c:v>36659000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C-6742-A04F-02C73A39B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916159"/>
        <c:axId val="1054917887"/>
      </c:lineChart>
      <c:catAx>
        <c:axId val="105491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7887"/>
        <c:crosses val="autoZero"/>
        <c:auto val="1"/>
        <c:lblAlgn val="ctr"/>
        <c:lblOffset val="100"/>
        <c:noMultiLvlLbl val="0"/>
      </c:catAx>
      <c:valAx>
        <c:axId val="105491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</c:numCache>
            </c:numRef>
          </c:cat>
          <c:val>
            <c:numRef>
              <c:f>Sheet1!$B$2:$B$34</c:f>
              <c:numCache>
                <c:formatCode>0.00%</c:formatCode>
                <c:ptCount val="33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6.7104702445684597E-3"/>
                  <c:y val="-0.25309922502343191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7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51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Aug-22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Dec-22</c:v>
                </c:pt>
                <c:pt idx="31">
                  <c:v>Jan-23</c:v>
                </c:pt>
                <c:pt idx="32">
                  <c:v>Feb-23</c:v>
                </c:pt>
                <c:pt idx="33">
                  <c:v>Mar-23</c:v>
                </c:pt>
                <c:pt idx="34">
                  <c:v>Apr-23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Aug-23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Dec-23</c:v>
                </c:pt>
                <c:pt idx="43">
                  <c:v>Jan-24</c:v>
                </c:pt>
                <c:pt idx="44">
                  <c:v>Feb-24</c:v>
                </c:pt>
                <c:pt idx="45">
                  <c:v>Mar-24</c:v>
                </c:pt>
                <c:pt idx="46">
                  <c:v>Apr-24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Aug-24</c:v>
                </c:pt>
              </c:strCache>
            </c:strRef>
          </c:cat>
          <c:val>
            <c:numRef>
              <c:f>Sheet1!$B$2:$B$52</c:f>
              <c:numCache>
                <c:formatCode>0.00%</c:formatCode>
                <c:ptCount val="51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0745189918645841E-2"/>
                  <c:y val="-8.6111111111111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6.5511126058881205E-3"/>
                  <c:y val="-3.611111111111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7.7521499169676572E-2"/>
                  <c:y val="-0.136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6.3327421856918892E-2"/>
                  <c:y val="-0.1472222222222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5.0225196645142564E-2"/>
                  <c:y val="-0.174999999999999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3.1663710928459522E-2"/>
                  <c:y val="-0.113888888888888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3.4939267231403524E-2"/>
                  <c:y val="-0.200000000000000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1.9653337817664481E-2"/>
                  <c:y val="-0.125000000000000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1.9653337817664481E-2"/>
                  <c:y val="7.7777777777777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0"/>
                  <c:y val="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0"/>
                  <c:y val="4.7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3.9306675635328962E-2"/>
                  <c:y val="-0.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1.5285929413738962E-2"/>
                  <c:y val="-6.6666666666666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3.6031119332384884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2.1837042019628001E-3"/>
                  <c:y val="-0.11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1.4194077312757682E-2"/>
                  <c:y val="-6.1111111111111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2.7296302524534001E-2"/>
                  <c:y val="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3.7122971433366403E-2"/>
                  <c:y val="-0.169444444444444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2.1837042019627204E-2"/>
                  <c:y val="-8.8888888888888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1.9653337817664641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1.8561485716683122E-2"/>
                  <c:y val="0.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647068696812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3.5880530857331193E-2"/>
                  <c:y val="-4.4444444444444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6554218846163444E-2"/>
                  <c:y val="-0.130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2.4727853925345752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0854715181006029E-2"/>
                  <c:y val="-0.105555555555555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4.7305459683270136E-2"/>
                  <c:y val="-0.197222222222222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6.5243377854474371E-2"/>
                  <c:y val="9.4444444444444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4.7968011253807431E-2"/>
                  <c:y val="1.1111111111111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4.3675739957739421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1491952959852613E-2"/>
                  <c:y val="-0.144444444444444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1.3102721987321826E-2"/>
                  <c:y val="6.1111111111111012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2.9481124471474111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0"/>
                  <c:y val="-8.611111111111111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0"/>
                  <c:y val="-0.291666666666666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2.183786997886971E-2"/>
                  <c:y val="-0.3527777777777778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Hoja1!$A$2:$A$59</c:f>
              <c:numCache>
                <c:formatCode>mmm\-yy</c:formatCode>
                <c:ptCount val="58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</c:numCache>
            </c:numRef>
          </c:cat>
          <c:val>
            <c:numRef>
              <c:f>Hoja1!$B$2:$B$59</c:f>
              <c:numCache>
                <c:formatCode>_-* #,##0.0_-;\-* #,##0.0_-;_-* "-"??_-;_-@_-</c:formatCode>
                <c:ptCount val="58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Hoja1!$A$2:$A$67</c:f>
              <c:strCache>
                <c:ptCount val="66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</c:strCache>
            </c:strRef>
          </c:cat>
          <c:val>
            <c:numRef>
              <c:f>Hoja1!$B$2:$B$67</c:f>
              <c:numCache>
                <c:formatCode>#,##0</c:formatCode>
                <c:ptCount val="66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1.8425716086268189E-2"/>
                  <c:y val="-0.2395257153432171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3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Sheet1!$A$2:$A$46</c:f>
              <c:strCache>
                <c:ptCount val="45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Aug-23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Dec-23</c:v>
                </c:pt>
                <c:pt idx="37">
                  <c:v>Jan-24</c:v>
                </c:pt>
                <c:pt idx="38">
                  <c:v>Feb-24</c:v>
                </c:pt>
                <c:pt idx="39">
                  <c:v>Mar-24</c:v>
                </c:pt>
                <c:pt idx="40">
                  <c:v>Apr-24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Aug-24</c:v>
                </c:pt>
              </c:strCache>
            </c:strRef>
          </c:cat>
          <c:val>
            <c:numRef>
              <c:f>Sheet1!$B$2:$B$46</c:f>
              <c:numCache>
                <c:formatCode>General</c:formatCode>
                <c:ptCount val="45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1.4291940166643582E-2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2.411898165713495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0"/>
                  <c:y val="-0.179193806371397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0"/>
                  <c:y val="-0.48370009231033401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500" b="1" dirty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Sheet1!$A$2:$A$77</c:f>
              <c:strCache>
                <c:ptCount val="76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</c:strCache>
            </c:strRef>
          </c:cat>
          <c:val>
            <c:numRef>
              <c:f>Sheet1!$B$2:$B$77</c:f>
              <c:numCache>
                <c:formatCode>0.0%</c:formatCode>
                <c:ptCount val="76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0.42697</cdr:x>
      <cdr:y>0.03015</cdr:y>
    </cdr:from>
    <cdr:to>
      <cdr:x>0.44963</cdr:x>
      <cdr:y>0.07555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781143" y="147617"/>
          <a:ext cx="253741" cy="222248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0.90509</cdr:x>
      <cdr:y>0.57881</cdr:y>
    </cdr:from>
    <cdr:to>
      <cdr:x>1</cdr:x>
      <cdr:y>0.69976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45" y="2648471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35.8%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3T 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1.png"/><Relationship Id="rId4" Type="http://schemas.openxmlformats.org/officeDocument/2006/relationships/image" Target="../media/image48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chart" Target="../charts/chart2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8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chart" Target="../charts/chart27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 dirty="0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Agosto/Septiembre 2024</a:t>
            </a:r>
          </a:p>
          <a:p>
            <a:r>
              <a:rPr lang="es-ES" dirty="0"/>
              <a:t>Publicados en Octubre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Agosto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947939917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Octubre, 202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(Septiembre)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214802071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10334171" y="3339601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Septiembre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2024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22,480,803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Octubre 202</a:t>
            </a:r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Agosto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Octubre, 2024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784627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(T1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96247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527310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17888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1935-2024</a:t>
            </a:r>
            <a:br>
              <a:rPr lang="es-ES" sz="3200" dirty="0"/>
            </a:br>
            <a:r>
              <a:rPr lang="es-ES" sz="3200" dirty="0"/>
              <a:t>E Inflación Anualizada En Porcentaje (Septiembre 2024)</a:t>
            </a:r>
            <a:br>
              <a:rPr lang="es-ES" sz="3200" dirty="0"/>
            </a:br>
            <a:r>
              <a:rPr lang="es-ES" sz="3200" dirty="0"/>
              <a:t>Salario Mínimo tiene el mismo poder adquisitivo que en 1962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977375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72416" y="2329699"/>
            <a:ext cx="73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</a:t>
            </a:r>
            <a:r>
              <a:rPr lang="es-ES" sz="1200" b="1" dirty="0"/>
              <a:t> 248.93</a:t>
            </a:r>
          </a:p>
          <a:p>
            <a:pPr algn="ctr"/>
            <a:r>
              <a:rPr lang="es-ES" sz="1200" b="1" dirty="0"/>
              <a:t>(2024)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4756" y="4438974"/>
            <a:ext cx="5795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4.66%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2024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579708" y="5085305"/>
            <a:ext cx="94807" cy="356256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(Agosto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465140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(Agosto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0444902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Octubre 2024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53842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7637735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$2,354.65 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$ 4,336.58 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35063" y="6358488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$7,467.9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($4,336.58 * 3 = $13,009.74)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585294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940293" y="1842543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$248.93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48137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9838482" y="156258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9956400" y="4429170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0.07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52353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66527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0.02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861631" y="1565817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(Agosto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75644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4.13%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(Agosto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Agosto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Agosto de 2024 equivale a 16.67 millones USD diarios y 507.25 millones USD mensuales.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12DC34-58A3-816E-A415-13B4A9E232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86"/>
          <a:stretch/>
        </p:blipFill>
        <p:spPr>
          <a:xfrm>
            <a:off x="2126647" y="1627778"/>
            <a:ext cx="7072951" cy="478489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6093395" y="1627778"/>
            <a:ext cx="14304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Agosto 2024: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6,087</a:t>
            </a:r>
            <a:endParaRPr lang="es-MX" sz="1800" dirty="0">
              <a:effectLst/>
              <a:latin typeface="SymbolMT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7836787" y="2106121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0992450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Agosto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102.2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40.7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61.6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59.7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5.5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35.2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Agosto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081147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Septiembre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5"/>
            <a:ext cx="10133842" cy="33949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Septiembre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3" y="5685599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69" y="5667734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8" y="5667734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3" y="5676307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8" y="5670671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7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6" y="5681521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0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79" y="5678698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4"/>
            <a:ext cx="432740" cy="25169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0" y="5667734"/>
            <a:ext cx="385771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2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1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3" y="5207160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5" y="5207160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3" y="5207159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1" y="5206976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0" y="5206976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0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5" y="5222094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6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6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3" y="5208380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3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8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8" y="28228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5" y="307528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3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8" y="263615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1" y="23833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CFDB3-74B1-2698-3613-E8E3F83934C8}"/>
              </a:ext>
            </a:extLst>
          </p:cNvPr>
          <p:cNvSpPr/>
          <p:nvPr/>
        </p:nvSpPr>
        <p:spPr>
          <a:xfrm>
            <a:off x="10461027" y="2682557"/>
            <a:ext cx="200466" cy="4200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2687CC-F181-5BCD-0764-008429D37BCC}"/>
              </a:ext>
            </a:extLst>
          </p:cNvPr>
          <p:cNvSpPr txBox="1"/>
          <p:nvPr/>
        </p:nvSpPr>
        <p:spPr>
          <a:xfrm>
            <a:off x="10375459" y="28228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FCEFE-0C12-781B-09AA-73BC38FD9271}"/>
              </a:ext>
            </a:extLst>
          </p:cNvPr>
          <p:cNvSpPr txBox="1"/>
          <p:nvPr/>
        </p:nvSpPr>
        <p:spPr>
          <a:xfrm>
            <a:off x="5084290" y="281613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F37B57-DD42-7B84-3363-BAD671930D83}"/>
              </a:ext>
            </a:extLst>
          </p:cNvPr>
          <p:cNvSpPr txBox="1"/>
          <p:nvPr/>
        </p:nvSpPr>
        <p:spPr>
          <a:xfrm>
            <a:off x="5742070" y="28228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A44B32-254B-F703-EE1D-620BF2DB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832979-8632-1F50-00FA-18F3FD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Mejoría de Ingresos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5C48F1D-575D-9058-E14C-5256269FF03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485801" y="1368848"/>
            <a:ext cx="7215187" cy="5298653"/>
          </a:xfrm>
        </p:spPr>
      </p:pic>
    </p:spTree>
    <p:extLst>
      <p:ext uri="{BB962C8B-B14F-4D97-AF65-F5344CB8AC3E}">
        <p14:creationId xmlns:p14="http://schemas.microsoft.com/office/powerpoint/2010/main" val="183998942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(Agosto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5369342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B2C915C-A71D-F340-BF0D-82DC8D381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377919"/>
              </p:ext>
            </p:extLst>
          </p:nvPr>
        </p:nvGraphicFramePr>
        <p:xfrm>
          <a:off x="277811" y="1654629"/>
          <a:ext cx="11188475" cy="448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138333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Abril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580309"/>
              </p:ext>
            </p:extLst>
          </p:nvPr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861097"/>
              </p:ext>
            </p:extLst>
          </p:nvPr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</a:t>
            </a: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a Agosto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102.2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40.7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61.6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59.7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5.5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35.2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Agosto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4.8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8.0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694901" y="327918"/>
            <a:ext cx="7978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 (Septiembre 2024)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262A1E-BE17-6A14-6ACC-72AA6D3A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3999"/>
            <a:ext cx="6347041" cy="35180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25A27F-0484-2B45-FEE8-737829EC3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172" y="1953999"/>
            <a:ext cx="5902480" cy="32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45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724490" y="388364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(Septiembre 2024)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6B660F-C259-F69E-E992-22EA4368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66"/>
          <a:stretch/>
        </p:blipFill>
        <p:spPr>
          <a:xfrm>
            <a:off x="522514" y="1695919"/>
            <a:ext cx="10670802" cy="47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6770977" y="6409432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Octubre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3.0</a:t>
            </a:r>
            <a:r>
              <a:rPr lang="es-MX" b="1" dirty="0"/>
              <a:t>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147711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Agosto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1934449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Octubre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35355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Octubre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5816647" y="3133439"/>
              <a:ext cx="3009368" cy="137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54.3%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s-ES" sz="3200" b="1" dirty="0">
                  <a:solidFill>
                    <a:schemeClr val="bg1"/>
                  </a:solidFill>
                </a:rPr>
                <a:t>Agosto</a:t>
              </a:r>
              <a:r>
                <a:rPr lang="en-US" sz="2800" b="1" dirty="0">
                  <a:solidFill>
                    <a:schemeClr val="bg1"/>
                  </a:solidFill>
                </a:rPr>
                <a:t> 2024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Agosto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Octubre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900848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54.3%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4.xml><?xml version="1.0" encoding="utf-8"?>
<?mso-contentType ?>
<SharedContentType xmlns="Microsoft.SharePoint.Taxonomy.ContentTypeSync" SourceId="20dcd6fc-51a7-488c-8aba-04be4a739c02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4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50669</TotalTime>
  <Words>2520</Words>
  <Application>Microsoft Macintosh PowerPoint</Application>
  <PresentationFormat>Panorámica</PresentationFormat>
  <Paragraphs>684</Paragraphs>
  <Slides>45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45</vt:i4>
      </vt:variant>
    </vt:vector>
  </HeadingPairs>
  <TitlesOfParts>
    <vt:vector size="70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SymbolMT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</vt:lpstr>
      <vt:lpstr>Comparativo Mundial de Tasa De Desempleo/Desocupación Agosto 2024</vt:lpstr>
      <vt:lpstr>Tasa de Desempleo Mundial</vt:lpstr>
      <vt:lpstr>Informalidad Laboral en México</vt:lpstr>
      <vt:lpstr>Informalidad Laboral Agosto 2024</vt:lpstr>
      <vt:lpstr>Empleos Formales Generados (O Perdidos) Acumulados En El Año  (Nov 2019 a Agosto 2024)</vt:lpstr>
      <vt:lpstr>Número De Personas Afiliadas En El IMSS (Septiembre)</vt:lpstr>
      <vt:lpstr>Población Subocupada Millones a Agosto 2024</vt:lpstr>
      <vt:lpstr>Presentación de PowerPoint</vt:lpstr>
      <vt:lpstr>Pobreza Laboral como % de la Población Nacional (T1 2024)</vt:lpstr>
      <vt:lpstr>Tasa mundial de pobreza laboral  (extremadamente pobre)</vt:lpstr>
      <vt:lpstr>Poder Adquisitivo Del Salario Mínimo 1935-2024 E Inflación Anualizada En Porcentaje (Septiembre 2024) Salario Mínimo tiene el mismo poder adquisitivo que en 1962</vt:lpstr>
      <vt:lpstr>Pobreza Laboral. No alcanza ni para…</vt:lpstr>
      <vt:lpstr>México Valor de la canasta alimentaria (Agosto 2024) Evolución mensual en zonas urbanas y rurales</vt:lpstr>
      <vt:lpstr>México Valor de la canasta alimentaria y no alimentaria (Agosto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($4,336.58 * 3 = $13,009.74)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(Agosto 2024)</vt:lpstr>
      <vt:lpstr>Las remesas siguen creciendo (Agosto 2024)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Duración de Jornada Laboral Semanal</vt:lpstr>
      <vt:lpstr>Comparativo internacional entre horas semanales trabajadas y salario</vt:lpstr>
      <vt:lpstr>Mejoría de Ingresos</vt:lpstr>
      <vt:lpstr>Personas que perciben de 1 a 3 salarios mínimos (Agosto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196</cp:revision>
  <cp:lastPrinted>1900-01-01T00:00:00Z</cp:lastPrinted>
  <dcterms:created xsi:type="dcterms:W3CDTF">1900-01-01T00:00:00Z</dcterms:created>
  <dcterms:modified xsi:type="dcterms:W3CDTF">2024-10-08T14:17:15Z</dcterms:modified>
</cp:coreProperties>
</file>