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56"/>
  </p:notesMasterIdLst>
  <p:handoutMasterIdLst>
    <p:handoutMasterId r:id="rId57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6" r:id="rId52"/>
    <p:sldId id="15349" r:id="rId53"/>
    <p:sldId id="15365" r:id="rId54"/>
    <p:sldId id="15366" r:id="rId55"/>
  </p:sldIdLst>
  <p:sldSz cx="12192000" cy="6858000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6"/>
            <p14:sldId id="15349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80D0D7"/>
    <a:srgbClr val="4D9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0126" autoAdjust="0"/>
  </p:normalViewPr>
  <p:slideViewPr>
    <p:cSldViewPr snapToGrid="0" snapToObjects="1">
      <p:cViewPr varScale="1">
        <p:scale>
          <a:sx n="86" d="100"/>
          <a:sy n="86" d="100"/>
        </p:scale>
        <p:origin x="48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6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tags" Target="tags/tag1.xml"/><Relationship Id="rId5" Type="http://schemas.openxmlformats.org/officeDocument/2006/relationships/customXml" Target="../customXml/item5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commentAuthors" Target="commentAuthors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8662577643787197E-2"/>
                  <c:y val="-0.18262529456137233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Sheet1!$A$2:$A$70</c:f>
              <c:strCache>
                <c:ptCount val="69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</c:strCache>
            </c:strRef>
          </c:cat>
          <c:val>
            <c:numRef>
              <c:f>Sheet1!$B$2:$B$70</c:f>
              <c:numCache>
                <c:formatCode>General</c:formatCode>
                <c:ptCount val="69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$2,344.06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</c:strCache>
            </c:strRef>
          </c:cat>
          <c:val>
            <c:numRef>
              <c:f>Sheet1!$B$2:$B$87</c:f>
              <c:numCache>
                <c:formatCode>"$"#,##0.00</c:formatCode>
                <c:ptCount val="86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$1,786.88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</c:strCache>
            </c:strRef>
          </c:cat>
          <c:val>
            <c:numRef>
              <c:f>Sheet1!$C$2:$C$87</c:f>
              <c:numCache>
                <c:formatCode>"$"#,##0.00</c:formatCode>
                <c:ptCount val="86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346297132325201"/>
                  <c:y val="-0.14670530997328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$4,567.67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Sheet1!$A$2:$A$82</c:f>
              <c:strCache>
                <c:ptCount val="81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</c:strCache>
            </c:strRef>
          </c:cat>
          <c:val>
            <c:numRef>
              <c:f>Sheet1!$B$2:$B$82</c:f>
              <c:numCache>
                <c:formatCode>[$$-409]#,##0.00</c:formatCode>
                <c:ptCount val="81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$2,344.06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Sheet1!$A$2:$A$82</c:f>
              <c:strCache>
                <c:ptCount val="81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</c:strCache>
            </c:strRef>
          </c:cat>
          <c:val>
            <c:numRef>
              <c:f>Sheet1!$C$2:$C$82</c:f>
              <c:numCache>
                <c:formatCode>[$$-409]#,##0.00</c:formatCode>
                <c:ptCount val="81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430.41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Sheet1!$A$2:$A$82</c:f>
              <c:numCache>
                <c:formatCode>mmm\-yy</c:formatCode>
                <c:ptCount val="81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</c:numCache>
            </c:numRef>
          </c:cat>
          <c:val>
            <c:numRef>
              <c:f>Sheet1!$C$2:$C$82</c:f>
              <c:numCache>
                <c:formatCode>"$"#,##0.00</c:formatCode>
                <c:ptCount val="81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Sheet1!$A$2:$A$82</c:f>
              <c:numCache>
                <c:formatCode>mmm\-yy</c:formatCode>
                <c:ptCount val="81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</c:numCache>
            </c:numRef>
          </c:cat>
          <c:val>
            <c:numRef>
              <c:f>Sheet1!$B$2:$B$82</c:f>
              <c:numCache>
                <c:formatCode>"$"#,##0.00</c:formatCode>
                <c:ptCount val="81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4.6900000000000004</c:v>
                </c:pt>
                <c:pt idx="12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3.0782061850068588E-2"/>
                  <c:y val="-6.076377952755905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dLbl>
              <c:idx val="14"/>
              <c:layout>
                <c:manualLayout>
                  <c:x val="-2.325644975090297E-2"/>
                  <c:y val="-6.8486001749781283E-2"/>
                </c:manualLayout>
              </c:layout>
              <c:tx>
                <c:rich>
                  <a:bodyPr/>
                  <a:lstStyle/>
                  <a:p>
                    <a:fld id="{F7A4019E-50A0-E143-B429-62573620ECC9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9D-B24C-BE60-D12246D53BE8}"/>
                </c:ext>
              </c:extLst>
            </c:dLbl>
            <c:dLbl>
              <c:idx val="15"/>
              <c:layout>
                <c:manualLayout>
                  <c:x val="-1.4759605117502361E-2"/>
                  <c:y val="-7.6354111986001769E-2"/>
                </c:manualLayout>
              </c:layout>
              <c:tx>
                <c:rich>
                  <a:bodyPr/>
                  <a:lstStyle/>
                  <a:p>
                    <a:fld id="{4E4F1E1A-BC8A-6E4E-9F02-04FBDF5641C5}" type="VALUE">
                      <a:rPr lang="en-US" sz="18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706-E54E-A5F1-AFC81CAF85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  <c:pt idx="14" formatCode="mmm\-yy">
                  <c:v>45505</c:v>
                </c:pt>
                <c:pt idx="15" formatCode="mmm\-yy">
                  <c:v>45536</c:v>
                </c:pt>
              </c:numCache>
            </c:numRef>
          </c:cat>
          <c:val>
            <c:numRef>
              <c:f>Hoja1!$B$2:$B$17</c:f>
              <c:numCache>
                <c:formatCode>General</c:formatCode>
                <c:ptCount val="16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  <c:pt idx="14">
                  <c:v>46.5</c:v>
                </c:pt>
                <c:pt idx="15">
                  <c:v>45.9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</c:numCache>
            </c:numRef>
          </c:cat>
          <c:val>
            <c:numRef>
              <c:f>Sheet1!$B$2:$B$34</c:f>
              <c:numCache>
                <c:formatCode>0.00%</c:formatCode>
                <c:ptCount val="33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6.7104702445684597E-3"/>
                  <c:y val="-6.1983483679207814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5.592058537140383E-3"/>
                  <c:y val="-0.2401859992569302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7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Sheet1!$A$2:$A$53</c:f>
              <c:strCache>
                <c:ptCount val="52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</c:strCache>
            </c:strRef>
          </c:cat>
          <c:val>
            <c:numRef>
              <c:f>Sheet1!$B$2:$B$53</c:f>
              <c:numCache>
                <c:formatCode>0.00%</c:formatCode>
                <c:ptCount val="52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0745189918645841E-2"/>
                  <c:y val="-8.6111111111111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6.5511126058881205E-3"/>
                  <c:y val="-3.611111111111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7.7521499169676572E-2"/>
                  <c:y val="-0.136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6.3327421856918892E-2"/>
                  <c:y val="-0.1472222222222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5.0225196645142564E-2"/>
                  <c:y val="-0.174999999999999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3.1663710928459522E-2"/>
                  <c:y val="-0.113888888888888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3.4939267231403524E-2"/>
                  <c:y val="-0.200000000000000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1.9653337817664481E-2"/>
                  <c:y val="-0.125000000000000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1.9653337817664481E-2"/>
                  <c:y val="7.7777777777777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0"/>
                  <c:y val="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0"/>
                  <c:y val="4.7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3.9306675635328962E-2"/>
                  <c:y val="-0.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1.5285929413738962E-2"/>
                  <c:y val="-6.6666666666666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3.6031119332384884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2.1837042019628001E-3"/>
                  <c:y val="-0.11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1.4194077312757682E-2"/>
                  <c:y val="-6.1111111111111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2.7296302524534001E-2"/>
                  <c:y val="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3.7122971433366403E-2"/>
                  <c:y val="-0.169444444444444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2.1837042019627204E-2"/>
                  <c:y val="-8.8888888888888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1.9653337817664641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1.8561485716683122E-2"/>
                  <c:y val="0.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647068696812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3.5880530857331193E-2"/>
                  <c:y val="-4.4444444444444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6554218846163444E-2"/>
                  <c:y val="-0.130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2.4727853925345752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0854715181006029E-2"/>
                  <c:y val="-0.105555555555555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4.7305459683270136E-2"/>
                  <c:y val="-0.197222222222222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6.5243377854474371E-2"/>
                  <c:y val="9.4444444444444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4.7968011253807431E-2"/>
                  <c:y val="1.1111111111111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6951420454569882E-2"/>
                  <c:y val="-0.158333333333333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1.3102721987321826E-2"/>
                  <c:y val="6.1111111111111012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2.9481124471474111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3.0573017970417594E-2"/>
                  <c:y val="-8.611111111111111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2.183786997886971E-2"/>
                  <c:y val="-0.291666666666666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2.8389230972530623E-2"/>
                  <c:y val="-0.31666666666666665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1.3102721987321826E-2"/>
                  <c:y val="-0.35555555555555562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Hoja1!$A$2:$A$61</c:f>
              <c:numCache>
                <c:formatCode>mmm\-yy</c:formatCode>
                <c:ptCount val="60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</c:numCache>
            </c:numRef>
          </c:cat>
          <c:val>
            <c:numRef>
              <c:f>Hoja1!$B$2:$B$61</c:f>
              <c:numCache>
                <c:formatCode>_-* #,##0.0_-;\-* #,##0.0_-;_-* "-"??_-;_-@_-</c:formatCode>
                <c:ptCount val="60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Hoja1!$A$2:$A$68</c:f>
              <c:strCache>
                <c:ptCount val="66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</c:strCache>
            </c:strRef>
          </c:cat>
          <c:val>
            <c:numRef>
              <c:f>Hoja1!$B$2:$B$68</c:f>
              <c:numCache>
                <c:formatCode>#,##0</c:formatCode>
                <c:ptCount val="67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5889077847766969E-2"/>
                  <c:y val="-0.2068826607197268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Sheet1!$A$2:$A$47</c:f>
              <c:strCache>
                <c:ptCount val="46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</c:strCache>
            </c:strRef>
          </c:cat>
          <c:val>
            <c:numRef>
              <c:f>Sheet1!$B$2:$B$47</c:f>
              <c:numCache>
                <c:formatCode>General</c:formatCode>
                <c:ptCount val="46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1.4291940166643582E-2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2.411898165713495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0"/>
                  <c:y val="-0.179193806371397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0"/>
                  <c:y val="-0.48370009231033401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500" b="1" dirty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Sheet1!$A$2:$A$77</c:f>
              <c:strCache>
                <c:ptCount val="76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</c:strCache>
            </c:strRef>
          </c:cat>
          <c:val>
            <c:numRef>
              <c:f>Sheet1!$B$2:$B$77</c:f>
              <c:numCache>
                <c:formatCode>0.0%</c:formatCode>
                <c:ptCount val="76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0.42697</cdr:x>
      <cdr:y>0.03015</cdr:y>
    </cdr:from>
    <cdr:to>
      <cdr:x>0.44963</cdr:x>
      <cdr:y>0.07555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781143" y="147617"/>
          <a:ext cx="253741" cy="222248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0.90509</cdr:x>
      <cdr:y>0.57881</cdr:y>
    </cdr:from>
    <cdr:to>
      <cdr:x>1</cdr:x>
      <cdr:y>0.69976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45" y="2648471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35.8%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3T 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1.png"/><Relationship Id="rId4" Type="http://schemas.openxmlformats.org/officeDocument/2006/relationships/image" Target="../media/image48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 dirty="0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Septiembre/ Octubre 2024</a:t>
            </a:r>
          </a:p>
          <a:p>
            <a:r>
              <a:rPr lang="es-ES" dirty="0"/>
              <a:t>Publicados en Octubre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Septiembre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56897618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Noviembre, 202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(Octubre)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732880419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10334171" y="3339601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Octubre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2024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22,618,942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Noviembre 202</a:t>
            </a:r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Septiembre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Noviembre, 2024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474161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(T1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Noviembre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96247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527310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17888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1935-2024</a:t>
            </a:r>
            <a:br>
              <a:rPr lang="es-ES" sz="3200" dirty="0"/>
            </a:br>
            <a:r>
              <a:rPr lang="es-ES" sz="3200" dirty="0"/>
              <a:t>E Inflación Anualizada En Porcentaje (Octubre 2024)</a:t>
            </a:r>
            <a:br>
              <a:rPr lang="es-ES" sz="3200" dirty="0"/>
            </a:br>
            <a:r>
              <a:rPr lang="es-ES" sz="3200" dirty="0"/>
              <a:t>Salario Mínimo tiene el mismo poder adquisitivo que en 1962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977375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72416" y="2329699"/>
            <a:ext cx="73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</a:t>
            </a:r>
            <a:r>
              <a:rPr lang="es-ES" sz="1200" b="1" dirty="0"/>
              <a:t> 248.93</a:t>
            </a:r>
          </a:p>
          <a:p>
            <a:pPr algn="ctr"/>
            <a:r>
              <a:rPr lang="es-ES" sz="1200" b="1" dirty="0"/>
              <a:t>(2024)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4.69%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2024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579708" y="5085305"/>
            <a:ext cx="94807" cy="356256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(Septiembre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36816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(Septiembre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114263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Noviembre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53842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15831984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$2,344.06 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$ 4,567.67 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35063" y="6358488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$7,467.9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($4,567.67 * 3 = $13,703.01)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585294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940293" y="1842543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$248.93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48137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9838482" y="156258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9956400" y="4429170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0.07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52353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66527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0.02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861631" y="1565817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(Septiembre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75644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4.49%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(Septiembre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Agosto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Septiembre de 2024 equivale a 14.70 millones USD diarios y 447.26 millones USD mensuales.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A3840F-BDE3-CAB1-6C9F-006F7DE78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93" y="2240856"/>
            <a:ext cx="8436930" cy="396202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8735628" y="4015995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718446" y="4297113"/>
            <a:ext cx="1903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Septiembre 2024: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5,367.22</a:t>
            </a:r>
            <a:endParaRPr lang="es-MX" sz="1800" dirty="0">
              <a:effectLst/>
              <a:latin typeface="SymbolMT"/>
            </a:endParaRPr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534780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Septiembre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102.06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40.9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61.2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59.4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1.7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5.1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35.6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Septiembre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(Septiembre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14055448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138333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Octubre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324EF9-60D0-71EF-41E9-FB9DE723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31" y="1489736"/>
            <a:ext cx="10034938" cy="46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(Septiembre 2024)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F5498C-C144-F282-6152-A0433AA2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49" b="-1"/>
          <a:stretch/>
        </p:blipFill>
        <p:spPr>
          <a:xfrm>
            <a:off x="5972037" y="2514600"/>
            <a:ext cx="6219963" cy="28991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E822C5B-520B-E7FF-E8C0-3820394EF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" y="2514600"/>
            <a:ext cx="5913267" cy="28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724490" y="388364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(Septiembre 2024)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3D0DF0-5C5A-2B80-C84C-6F638EDC0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8" y="1772019"/>
            <a:ext cx="5577309" cy="3903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5B5CEE-2839-66D8-4E22-B5D9778C2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2018"/>
            <a:ext cx="5827639" cy="39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Septiembre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102.06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40.9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61.2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59.4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1.7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5.1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35.6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Septiembre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4.9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8.2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Noviembre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2.9</a:t>
            </a:r>
            <a:r>
              <a:rPr lang="es-MX" b="1" dirty="0"/>
              <a:t>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861418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Septiembre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135399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35355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Noviembre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5816647" y="3133439"/>
              <a:ext cx="3009368" cy="20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54.2%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s-ES" sz="3200" b="1" dirty="0">
                  <a:solidFill>
                    <a:schemeClr val="bg1"/>
                  </a:solidFill>
                </a:rPr>
                <a:t>Septiembre</a:t>
              </a:r>
              <a:r>
                <a:rPr lang="en-US" sz="2800" b="1" dirty="0">
                  <a:solidFill>
                    <a:schemeClr val="bg1"/>
                  </a:solidFill>
                </a:rPr>
                <a:t> 2024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Septiembre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725197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54.2%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?mso-contentType ?>
<SharedContentType xmlns="Microsoft.SharePoint.Taxonomy.ContentTypeSync" SourceId="20dcd6fc-51a7-488c-8aba-04be4a739c02" ContentTypeId="0x0101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2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4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50987</TotalTime>
  <Words>1873</Words>
  <Application>Microsoft Macintosh PowerPoint</Application>
  <PresentationFormat>Panorámica</PresentationFormat>
  <Paragraphs>408</Paragraphs>
  <Slides>34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34</vt:i4>
      </vt:variant>
    </vt:vector>
  </HeadingPairs>
  <TitlesOfParts>
    <vt:vector size="59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SymbolMT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</vt:lpstr>
      <vt:lpstr>Comparativo Mundial de Tasa De Desempleo/Desocupación Septiembre 2024</vt:lpstr>
      <vt:lpstr>Tasa de Desempleo Mundial</vt:lpstr>
      <vt:lpstr>Informalidad Laboral en México</vt:lpstr>
      <vt:lpstr>Informalidad Laboral Septiembre 2024</vt:lpstr>
      <vt:lpstr>Empleos Formales Generados (O Perdidos) Acumulados En El Año  (Nov 2019 a Septiembre 2024)</vt:lpstr>
      <vt:lpstr>Número De Personas Afiliadas En El IMSS (Octubre)</vt:lpstr>
      <vt:lpstr>Población Subocupada Millones a Septiembre 2024</vt:lpstr>
      <vt:lpstr>Presentación de PowerPoint</vt:lpstr>
      <vt:lpstr>Pobreza Laboral como % de la Población Nacional (T1 2024)</vt:lpstr>
      <vt:lpstr>Tasa mundial de pobreza laboral  (extremadamente pobre)</vt:lpstr>
      <vt:lpstr>Poder Adquisitivo Del Salario Mínimo 1935-2024 E Inflación Anualizada En Porcentaje (Octubre 2024) Salario Mínimo tiene el mismo poder adquisitivo que en 1962</vt:lpstr>
      <vt:lpstr>Pobreza Laboral. No alcanza ni para…</vt:lpstr>
      <vt:lpstr>México Valor de la canasta alimentaria (Septiembre 2024) Evolución mensual en zonas urbanas y rurales</vt:lpstr>
      <vt:lpstr>México Valor de la canasta alimentaria y no alimentaria (Septiembre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($4,567.67 * 3 = $13,703.01)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(Septiembre 2024)</vt:lpstr>
      <vt:lpstr>Las remesas siguen creciendo (Septiembre 2024)</vt:lpstr>
      <vt:lpstr>Inflación al consumidor (promedio trimestral, variación % anual)</vt:lpstr>
      <vt:lpstr>Salario promedio en los países de la OCDE</vt:lpstr>
      <vt:lpstr>Personas que perciben de 1 a 3 salarios mínimos (Septiembre 2024)</vt:lpstr>
      <vt:lpstr>Inversión Extranjera Directa en México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199</cp:revision>
  <cp:lastPrinted>1900-01-01T00:00:00Z</cp:lastPrinted>
  <dcterms:created xsi:type="dcterms:W3CDTF">1900-01-01T00:00:00Z</dcterms:created>
  <dcterms:modified xsi:type="dcterms:W3CDTF">2024-11-05T13:26:55Z</dcterms:modified>
</cp:coreProperties>
</file>