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9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0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1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2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3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4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5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5.xml" ContentType="application/vnd.openxmlformats-officedocument.presentationml.notesSlide+xml"/>
  <Override PartName="/ppt/charts/chart11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8.xml" ContentType="application/vnd.openxmlformats-officedocument.presentationml.notesSlide+xml"/>
  <Override PartName="/ppt/charts/chart13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9.xml" ContentType="application/vnd.openxmlformats-officedocument.presentationml.notesSlide+xml"/>
  <Override PartName="/ppt/charts/chart14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1.xml" ContentType="application/vnd.openxmlformats-officedocument.drawingml.chartshapes+xml"/>
  <Override PartName="/ppt/notesSlides/notesSlide20.xml" ContentType="application/vnd.openxmlformats-officedocument.presentationml.notesSlide+xml"/>
  <Override PartName="/ppt/charts/chart1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2.xml" ContentType="application/vnd.openxmlformats-officedocument.drawingml.chartshapes+xml"/>
  <Override PartName="/ppt/notesSlides/notesSlide21.xml" ContentType="application/vnd.openxmlformats-officedocument.presentationml.notesSlide+xml"/>
  <Override PartName="/ppt/charts/chart16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7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2.xml" ContentType="application/vnd.openxmlformats-officedocument.presentationml.notesSlide+xml"/>
  <Override PartName="/ppt/charts/chart18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3.xml" ContentType="application/vnd.openxmlformats-officedocument.drawingml.chartshapes+xml"/>
  <Override PartName="/ppt/notesSlides/notesSlide23.xml" ContentType="application/vnd.openxmlformats-officedocument.presentationml.notesSlide+xml"/>
  <Override PartName="/ppt/charts/chart19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4.xml" ContentType="application/vnd.openxmlformats-officedocument.presentationml.notesSlide+xml"/>
  <Override PartName="/ppt/charts/chart20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25.xml" ContentType="application/vnd.openxmlformats-officedocument.presentationml.notesSlide+xml"/>
  <Override PartName="/ppt/charts/chart21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26.xml" ContentType="application/vnd.openxmlformats-officedocument.presentationml.notesSlide+xml"/>
  <Override PartName="/ppt/charts/chart22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23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24.xml" ContentType="application/vnd.openxmlformats-officedocument.drawingml.chart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25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26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7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6"/>
    <p:sldMasterId id="2147483768" r:id="rId7"/>
    <p:sldMasterId id="2147483771" r:id="rId8"/>
    <p:sldMasterId id="2147483770" r:id="rId9"/>
    <p:sldMasterId id="2147483683" r:id="rId10"/>
    <p:sldMasterId id="2147483780" r:id="rId11"/>
    <p:sldMasterId id="2147483769" r:id="rId12"/>
    <p:sldMasterId id="2147483811" r:id="rId13"/>
    <p:sldMasterId id="2147483817" r:id="rId14"/>
    <p:sldMasterId id="2147483827" r:id="rId15"/>
    <p:sldMasterId id="2147483838" r:id="rId16"/>
    <p:sldMasterId id="2147483841" r:id="rId17"/>
    <p:sldMasterId id="2147483849" r:id="rId18"/>
    <p:sldMasterId id="2147483859" r:id="rId19"/>
    <p:sldMasterId id="2147483862" r:id="rId20"/>
    <p:sldMasterId id="2147483871" r:id="rId21"/>
  </p:sldMasterIdLst>
  <p:notesMasterIdLst>
    <p:notesMasterId r:id="rId66"/>
  </p:notesMasterIdLst>
  <p:handoutMasterIdLst>
    <p:handoutMasterId r:id="rId67"/>
  </p:handoutMasterIdLst>
  <p:sldIdLst>
    <p:sldId id="256" r:id="rId22"/>
    <p:sldId id="15350" r:id="rId23"/>
    <p:sldId id="15322" r:id="rId24"/>
    <p:sldId id="15361" r:id="rId25"/>
    <p:sldId id="262" r:id="rId26"/>
    <p:sldId id="264" r:id="rId27"/>
    <p:sldId id="558" r:id="rId28"/>
    <p:sldId id="261" r:id="rId29"/>
    <p:sldId id="265" r:id="rId30"/>
    <p:sldId id="15348" r:id="rId31"/>
    <p:sldId id="15347" r:id="rId32"/>
    <p:sldId id="269" r:id="rId33"/>
    <p:sldId id="273" r:id="rId34"/>
    <p:sldId id="272" r:id="rId35"/>
    <p:sldId id="263" r:id="rId36"/>
    <p:sldId id="555" r:id="rId37"/>
    <p:sldId id="556" r:id="rId38"/>
    <p:sldId id="15317" r:id="rId39"/>
    <p:sldId id="15332" r:id="rId40"/>
    <p:sldId id="15318" r:id="rId41"/>
    <p:sldId id="15320" r:id="rId42"/>
    <p:sldId id="15319" r:id="rId43"/>
    <p:sldId id="15324" r:id="rId44"/>
    <p:sldId id="15325" r:id="rId45"/>
    <p:sldId id="15326" r:id="rId46"/>
    <p:sldId id="15327" r:id="rId47"/>
    <p:sldId id="15328" r:id="rId48"/>
    <p:sldId id="15363" r:id="rId49"/>
    <p:sldId id="15338" r:id="rId50"/>
    <p:sldId id="15339" r:id="rId51"/>
    <p:sldId id="15341" r:id="rId52"/>
    <p:sldId id="15343" r:id="rId53"/>
    <p:sldId id="15344" r:id="rId54"/>
    <p:sldId id="15345" r:id="rId55"/>
    <p:sldId id="15346" r:id="rId56"/>
    <p:sldId id="15349" r:id="rId57"/>
    <p:sldId id="15353" r:id="rId58"/>
    <p:sldId id="15354" r:id="rId59"/>
    <p:sldId id="15360" r:id="rId60"/>
    <p:sldId id="15359" r:id="rId61"/>
    <p:sldId id="15362" r:id="rId62"/>
    <p:sldId id="15364" r:id="rId63"/>
    <p:sldId id="15365" r:id="rId64"/>
    <p:sldId id="15366" r:id="rId65"/>
  </p:sldIdLst>
  <p:sldSz cx="12192000" cy="6858000"/>
  <p:notesSz cx="6858000" cy="9144000"/>
  <p:custDataLst>
    <p:tags r:id="rId6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1" id="{0CA1791A-5269-F541-BA16-04113DE7C591}">
          <p14:sldIdLst>
            <p14:sldId id="256"/>
            <p14:sldId id="15350"/>
            <p14:sldId id="15322"/>
            <p14:sldId id="15361"/>
            <p14:sldId id="262"/>
            <p14:sldId id="264"/>
            <p14:sldId id="558"/>
            <p14:sldId id="261"/>
            <p14:sldId id="265"/>
            <p14:sldId id="15348"/>
            <p14:sldId id="15347"/>
            <p14:sldId id="269"/>
            <p14:sldId id="273"/>
            <p14:sldId id="272"/>
            <p14:sldId id="263"/>
            <p14:sldId id="555"/>
            <p14:sldId id="556"/>
            <p14:sldId id="15317"/>
            <p14:sldId id="15332"/>
            <p14:sldId id="15318"/>
            <p14:sldId id="15320"/>
            <p14:sldId id="15319"/>
            <p14:sldId id="15324"/>
            <p14:sldId id="15325"/>
            <p14:sldId id="15326"/>
            <p14:sldId id="15327"/>
            <p14:sldId id="15328"/>
            <p14:sldId id="15363"/>
            <p14:sldId id="15338"/>
            <p14:sldId id="15339"/>
            <p14:sldId id="15341"/>
            <p14:sldId id="15343"/>
            <p14:sldId id="15344"/>
            <p14:sldId id="15345"/>
            <p14:sldId id="15346"/>
            <p14:sldId id="15349"/>
            <p14:sldId id="15353"/>
            <p14:sldId id="15354"/>
            <p14:sldId id="15360"/>
            <p14:sldId id="15359"/>
            <p14:sldId id="15362"/>
            <p14:sldId id="15364"/>
            <p14:sldId id="15365"/>
            <p14:sldId id="153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9938"/>
    <a:srgbClr val="80D0D7"/>
    <a:srgbClr val="4D93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8EBC36-BC64-4FE2-B94A-42264F4EA91A}" v="87" dt="2023-07-12T04:11:35.014"/>
    <p1510:client id="{E8D4422A-0507-40E5-80A4-3BF4D29CC9CC}" v="80" dt="2023-07-12T03:43:09.075"/>
    <p1510:client id="{F32C276C-7049-499E-A090-E3C04FBA3ED7}" v="176" dt="2023-07-11T13:16:08.4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341" autoAdjust="0"/>
    <p:restoredTop sz="80096" autoAdjust="0"/>
  </p:normalViewPr>
  <p:slideViewPr>
    <p:cSldViewPr snapToGrid="0" snapToObjects="1">
      <p:cViewPr>
        <p:scale>
          <a:sx n="44" d="100"/>
          <a:sy n="44" d="100"/>
        </p:scale>
        <p:origin x="504" y="10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56"/>
    </p:cViewPr>
  </p:outlineViewPr>
  <p:notesTextViewPr>
    <p:cViewPr>
      <p:scale>
        <a:sx n="80" d="100"/>
        <a:sy n="8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26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16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1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6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notesMaster" Target="notesMasters/notesMaster1.xml"/><Relationship Id="rId74" Type="http://schemas.microsoft.com/office/2015/10/relationships/revisionInfo" Target="revisionInfo.xml"/><Relationship Id="rId5" Type="http://schemas.openxmlformats.org/officeDocument/2006/relationships/customXml" Target="../customXml/item5.xml"/><Relationship Id="rId61" Type="http://schemas.openxmlformats.org/officeDocument/2006/relationships/slide" Target="slides/slide40.xml"/><Relationship Id="rId19" Type="http://schemas.openxmlformats.org/officeDocument/2006/relationships/slideMaster" Target="slideMasters/slideMaster14.xml"/><Relationship Id="rId14" Type="http://schemas.openxmlformats.org/officeDocument/2006/relationships/slideMaster" Target="slideMasters/slideMaster9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commentAuthors" Target="commentAuthors.xml"/><Relationship Id="rId8" Type="http://schemas.openxmlformats.org/officeDocument/2006/relationships/slideMaster" Target="slideMasters/slideMaster3.xml"/><Relationship Id="rId51" Type="http://schemas.openxmlformats.org/officeDocument/2006/relationships/slide" Target="slides/slide30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7.xml"/><Relationship Id="rId17" Type="http://schemas.openxmlformats.org/officeDocument/2006/relationships/slideMaster" Target="slideMasters/slideMaster12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handoutMaster" Target="handoutMasters/handoutMaster1.xml"/><Relationship Id="rId20" Type="http://schemas.openxmlformats.org/officeDocument/2006/relationships/slideMaster" Target="slideMasters/slideMaster15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Master" Target="slideMasters/slideMaster10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5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3" Type="http://schemas.openxmlformats.org/officeDocument/2006/relationships/slideMaster" Target="slideMasters/slideMaster8.xml"/><Relationship Id="rId18" Type="http://schemas.openxmlformats.org/officeDocument/2006/relationships/slideMaster" Target="slideMasters/slideMaster13.xml"/><Relationship Id="rId39" Type="http://schemas.openxmlformats.org/officeDocument/2006/relationships/slide" Target="slides/slide1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" Type="http://schemas.openxmlformats.org/officeDocument/2006/relationships/slideMaster" Target="slideMasters/slideMaster2.xml"/><Relationship Id="rId7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9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2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3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1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4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2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5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6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7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3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8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9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0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1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2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3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4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5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6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5.6007177738778557E-3"/>
          <c:w val="0.97579506371771885"/>
          <c:h val="0.7922742287822650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dLbl>
              <c:idx val="14"/>
              <c:layout>
                <c:manualLayout>
                  <c:x val="-2.7612538999999998E-2"/>
                  <c:y val="-7.71594099999999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31-F449-9DED-3A3A81381689}"/>
                </c:ext>
              </c:extLst>
            </c:dLbl>
            <c:dLbl>
              <c:idx val="16"/>
              <c:layout>
                <c:manualLayout>
                  <c:x val="-2.5270015E-2"/>
                  <c:y val="-7.14017900000000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231-F449-9DED-3A3A81381689}"/>
                </c:ext>
              </c:extLst>
            </c:dLbl>
            <c:dLbl>
              <c:idx val="23"/>
              <c:layout>
                <c:manualLayout>
                  <c:x val="-2.2927491000000001E-2"/>
                  <c:y val="-6.85229799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231-F449-9DED-3A3A81381689}"/>
                </c:ext>
              </c:extLst>
            </c:dLbl>
            <c:dLbl>
              <c:idx val="26"/>
              <c:layout>
                <c:manualLayout>
                  <c:x val="-1.9413707799999999E-2"/>
                  <c:y val="-5.98865400000000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231-F449-9DED-3A3A81381689}"/>
                </c:ext>
              </c:extLst>
            </c:dLbl>
            <c:dLbl>
              <c:idx val="37"/>
              <c:layout>
                <c:manualLayout>
                  <c:x val="-6.7552044078282147E-3"/>
                  <c:y val="-6.57594826877183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BA0-2740-806D-BFC85943466A}"/>
                </c:ext>
              </c:extLst>
            </c:dLbl>
            <c:dLbl>
              <c:idx val="41"/>
              <c:layout>
                <c:manualLayout>
                  <c:x val="-1.9763841602342687E-2"/>
                  <c:y val="-0.1171249001958707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FC-294C-8DD1-3DC7C4289563}"/>
                </c:ext>
              </c:extLst>
            </c:dLbl>
            <c:dLbl>
              <c:idx val="42"/>
              <c:layout>
                <c:manualLayout>
                  <c:x val="-6.6732506865573374E-3"/>
                  <c:y val="-0.1155566992191850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C0B-0F45-940F-98C7B35A86E0}"/>
                </c:ext>
              </c:extLst>
            </c:dLbl>
            <c:dLbl>
              <c:idx val="44"/>
              <c:layout>
                <c:manualLayout>
                  <c:x val="0"/>
                  <c:y val="-0.1283263357436264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798-FC4E-BCDB-4340C7054E22}"/>
                </c:ext>
              </c:extLst>
            </c:dLbl>
            <c:dLbl>
              <c:idx val="46"/>
              <c:layout>
                <c:manualLayout>
                  <c:x val="-1.3409222825757379E-2"/>
                  <c:y val="-6.51502392542843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EC3-BA4C-87DC-F07AD452FCFE}"/>
                </c:ext>
              </c:extLst>
            </c:dLbl>
            <c:dLbl>
              <c:idx val="47"/>
              <c:layout>
                <c:manualLayout>
                  <c:x val="-1.2102511457060929E-2"/>
                  <c:y val="-5.407867861868664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lang="en-US" sz="1100" b="0" i="0" u="none" strike="noStrike" kern="12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4C32EAE-5760-44C6-9D75-A56B0E35D456}" type="VALUE">
                      <a:rPr lang="en-US" sz="1100" b="0" i="0" u="none" strike="noStrike" kern="12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rPr>
                      <a:pPr algn="ctr">
                        <a:defRPr lang="en-US" sz="1100" b="0" i="0" u="none" strike="noStrike" kern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1.7910093475756075E-2"/>
                      <c:h val="6.350420153058355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416-4982-95EE-4CABD94904A5}"/>
                </c:ext>
              </c:extLst>
            </c:dLbl>
            <c:dLbl>
              <c:idx val="50"/>
              <c:layout>
                <c:manualLayout>
                  <c:x val="-1.6995867661200197E-2"/>
                  <c:y val="-4.83480859326507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9A-471B-827C-220577B965F6}"/>
                </c:ext>
              </c:extLst>
            </c:dLbl>
            <c:dLbl>
              <c:idx val="51"/>
              <c:layout>
                <c:manualLayout>
                  <c:x val="-1.4611499510530101E-2"/>
                  <c:y val="-5.39488037065285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50000"/>
                          <a:lumOff val="50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D9A-486C-8C85-45FB3DBD9C03}"/>
                </c:ext>
              </c:extLst>
            </c:dLbl>
            <c:dLbl>
              <c:idx val="52"/>
              <c:layout>
                <c:manualLayout>
                  <c:x val="-1.1133750898805509E-2"/>
                  <c:y val="-7.6351674802040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50000"/>
                          <a:lumOff val="50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0D7-4BE8-AFEF-AF4CF57D9B12}"/>
                </c:ext>
              </c:extLst>
            </c:dLbl>
            <c:dLbl>
              <c:idx val="54"/>
              <c:layout>
                <c:manualLayout>
                  <c:x val="-1.1899229842936634E-2"/>
                  <c:y val="-6.5150239254284273E-2"/>
                </c:manualLayout>
              </c:layout>
              <c:tx>
                <c:rich>
                  <a:bodyPr/>
                  <a:lstStyle/>
                  <a:p>
                    <a:fld id="{959D0007-623E-3342-A1A3-CD6425AA6548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B00-5940-BD9E-D56E50DF6DE2}"/>
                </c:ext>
              </c:extLst>
            </c:dLbl>
            <c:dLbl>
              <c:idx val="55"/>
              <c:layout>
                <c:manualLayout>
                  <c:x val="-6.4515598062912039E-3"/>
                  <c:y val="-7.6351674802040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60D-534B-BCDE-063B4E9ABB86}"/>
                </c:ext>
              </c:extLst>
            </c:dLbl>
            <c:dLbl>
              <c:idx val="56"/>
              <c:layout>
                <c:manualLayout>
                  <c:x val="-1.3788410392355769E-2"/>
                  <c:y val="-0.168763518071024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6C9-A243-A3D0-327CDE443F9D}"/>
                </c:ext>
              </c:extLst>
            </c:dLbl>
            <c:dLbl>
              <c:idx val="57"/>
              <c:layout>
                <c:manualLayout>
                  <c:x val="-1.3202692517607922E-2"/>
                  <c:y val="-9.03534692367346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974-8C4C-A8D7-1D84E110B171}"/>
                </c:ext>
              </c:extLst>
            </c:dLbl>
            <c:dLbl>
              <c:idx val="58"/>
              <c:layout>
                <c:manualLayout>
                  <c:x val="-1.4302916894075248E-2"/>
                  <c:y val="-5.5510169161521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4A7-0642-8CBE-4CD73B83BFC3}"/>
                </c:ext>
              </c:extLst>
            </c:dLbl>
            <c:dLbl>
              <c:idx val="59"/>
              <c:layout>
                <c:manualLayout>
                  <c:x val="-1.7603590023477229E-2"/>
                  <c:y val="-0.1163406894571779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2.6328369328863132E-2"/>
                      <c:h val="7.026100447329768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A1C-FA4F-A312-02011F82BA0C}"/>
                </c:ext>
              </c:extLst>
            </c:dLbl>
            <c:dLbl>
              <c:idx val="60"/>
              <c:layout>
                <c:manualLayout>
                  <c:x val="-1.895106167320737E-2"/>
                  <c:y val="-0.1518074552609592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A48266C-C0DD-B240-8AEA-19C6799B0E6F}" type="VALUE">
                      <a:rPr lang="en-US" sz="1100" b="0">
                        <a:solidFill>
                          <a:schemeClr val="accent4">
                            <a:lumMod val="50000"/>
                          </a:schemeClr>
                        </a:solidFill>
                      </a:rPr>
                      <a:pPr>
                        <a:defRPr sz="1100" b="1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1E8-274A-B480-1A1B61DFF11E}"/>
                </c:ext>
              </c:extLst>
            </c:dLbl>
            <c:dLbl>
              <c:idx val="61"/>
              <c:layout>
                <c:manualLayout>
                  <c:x val="-1.4302916894075248E-2"/>
                  <c:y val="-0.10155490478449034"/>
                </c:manualLayout>
              </c:layout>
              <c:tx>
                <c:rich>
                  <a:bodyPr/>
                  <a:lstStyle/>
                  <a:p>
                    <a:fld id="{D54D6C55-D408-8745-A138-67DE3C9C4CAA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60A-264B-AA12-7A6A57511F50}"/>
                </c:ext>
              </c:extLst>
            </c:dLbl>
            <c:dLbl>
              <c:idx val="62"/>
              <c:layout>
                <c:manualLayout>
                  <c:x val="-1.7645606466200586E-2"/>
                  <c:y val="-8.741309240544874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1CCC800-4BAA-7D4F-8E4C-24D50790A687}" type="VALUE">
                      <a:rPr lang="en-US" sz="1100" b="0"/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3.0807841914217152E-2"/>
                      <c:h val="4.040917873852872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2CC-EB41-BB93-DD4E2FCBF427}"/>
                </c:ext>
              </c:extLst>
            </c:dLbl>
            <c:dLbl>
              <c:idx val="63"/>
              <c:layout>
                <c:manualLayout>
                  <c:x val="-3.0237804402630141E-2"/>
                  <c:y val="-0.1294184757095326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F3A03F9-C4E3-3E4A-8AB4-657A8187A940}" type="VALUE">
                      <a:rPr lang="en-US" sz="1100" b="0">
                        <a:solidFill>
                          <a:schemeClr val="accent4"/>
                        </a:solidFill>
                      </a:rPr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4.2789372005787009E-2"/>
                      <c:h val="2.920774319077301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C65-CE42-ADB4-F7ED976A5E11}"/>
                </c:ext>
              </c:extLst>
            </c:dLbl>
            <c:dLbl>
              <c:idx val="64"/>
              <c:layout>
                <c:manualLayout>
                  <c:x val="-2.4752189619773012E-2"/>
                  <c:y val="-0.1720399379687432"/>
                </c:manualLayout>
              </c:layout>
              <c:tx>
                <c:rich>
                  <a:bodyPr/>
                  <a:lstStyle/>
                  <a:p>
                    <a:fld id="{E57AEB04-6DA9-7F4A-A162-1DE264F4BC99}" type="VALUE">
                      <a:rPr lang="en-US" sz="1000" b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741-6345-9123-F647ADBD239F}"/>
                </c:ext>
              </c:extLst>
            </c:dLbl>
            <c:dLbl>
              <c:idx val="65"/>
              <c:layout>
                <c:manualLayout>
                  <c:x val="-2.9022013150713413E-2"/>
                  <c:y val="-6.501022130993733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5BAE0A8-F5AF-6440-B62D-844AA655FA4D}" type="VALUE">
                      <a:rPr lang="en-US" sz="1100" b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3.5956978627924907E-2"/>
                      <c:h val="5.721133206016229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A29-8D4E-910D-3979DEAAFA1D}"/>
                </c:ext>
              </c:extLst>
            </c:dLbl>
            <c:dLbl>
              <c:idx val="66"/>
              <c:layout>
                <c:manualLayout>
                  <c:x val="-3.0978073481127414E-2"/>
                  <c:y val="-0.1224175784921852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033B366-6E35-964C-8D7C-09E5260DE54B}" type="VALUE">
                      <a:rPr lang="en-US" b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3.6224844279266401E-2"/>
                      <c:h val="8.241456204261264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BCD-334D-939C-0460BDDA02A5}"/>
                </c:ext>
              </c:extLst>
            </c:dLbl>
            <c:dLbl>
              <c:idx val="67"/>
              <c:layout>
                <c:manualLayout>
                  <c:x val="-1.847008169382575E-2"/>
                  <c:y val="-6.7810580196876261E-2"/>
                </c:manualLayout>
              </c:layout>
              <c:tx>
                <c:rich>
                  <a:bodyPr/>
                  <a:lstStyle/>
                  <a:p>
                    <a:fld id="{E077ED8C-6289-2C4E-8438-337A2836E8DA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3D5-F14D-A1A8-B373211132D0}"/>
                </c:ext>
              </c:extLst>
            </c:dLbl>
            <c:dLbl>
              <c:idx val="68"/>
              <c:layout>
                <c:manualLayout>
                  <c:x val="-1.6462128890852544E-2"/>
                  <c:y val="-6.5010221309937277E-2"/>
                </c:manualLayout>
              </c:layout>
              <c:tx>
                <c:rich>
                  <a:bodyPr/>
                  <a:lstStyle/>
                  <a:p>
                    <a:fld id="{1AB938CB-B1FB-3546-94A7-73A40C1C799A}" type="VALUE">
                      <a:rPr lang="en-US" sz="11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4F3-F543-886A-0D212B8AA2D2}"/>
                </c:ext>
              </c:extLst>
            </c:dLbl>
            <c:dLbl>
              <c:idx val="69"/>
              <c:layout>
                <c:manualLayout>
                  <c:x val="-1.5361904514385379E-2"/>
                  <c:y val="-0.26663606116954014"/>
                </c:manualLayout>
              </c:layout>
              <c:tx>
                <c:rich>
                  <a:bodyPr/>
                  <a:lstStyle/>
                  <a:p>
                    <a:fld id="{2F0057B4-9517-DD47-8650-4108B44BAF8C}" type="VALUE">
                      <a:rPr lang="en-US" sz="1400" b="1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E00-134F-B0D2-F9D793BA27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Sheet1!$A$2:$A$71</c:f>
              <c:strCache>
                <c:ptCount val="70"/>
                <c:pt idx="0">
                  <c:v>ene 19</c:v>
                </c:pt>
                <c:pt idx="1">
                  <c:v>feb 19</c:v>
                </c:pt>
                <c:pt idx="2">
                  <c:v>mar 19</c:v>
                </c:pt>
                <c:pt idx="3">
                  <c:v>abr 19</c:v>
                </c:pt>
                <c:pt idx="4">
                  <c:v>may 19</c:v>
                </c:pt>
                <c:pt idx="5">
                  <c:v>jun 19</c:v>
                </c:pt>
                <c:pt idx="6">
                  <c:v>jul 19</c:v>
                </c:pt>
                <c:pt idx="7">
                  <c:v>ago 19</c:v>
                </c:pt>
                <c:pt idx="8">
                  <c:v>sep 19</c:v>
                </c:pt>
                <c:pt idx="9">
                  <c:v>oct 19</c:v>
                </c:pt>
                <c:pt idx="10">
                  <c:v>nov 19</c:v>
                </c:pt>
                <c:pt idx="11">
                  <c:v>dic 19</c:v>
                </c:pt>
                <c:pt idx="12">
                  <c:v>ene 20</c:v>
                </c:pt>
                <c:pt idx="13">
                  <c:v>feb 20</c:v>
                </c:pt>
                <c:pt idx="14">
                  <c:v>mar 20</c:v>
                </c:pt>
                <c:pt idx="15">
                  <c:v>abr 20</c:v>
                </c:pt>
                <c:pt idx="16">
                  <c:v>may 20</c:v>
                </c:pt>
                <c:pt idx="17">
                  <c:v>jun 20</c:v>
                </c:pt>
                <c:pt idx="18">
                  <c:v>jul 20</c:v>
                </c:pt>
                <c:pt idx="19">
                  <c:v>ago 20</c:v>
                </c:pt>
                <c:pt idx="20">
                  <c:v>sep 20</c:v>
                </c:pt>
                <c:pt idx="21">
                  <c:v>oct 20</c:v>
                </c:pt>
                <c:pt idx="22">
                  <c:v>nov 20</c:v>
                </c:pt>
                <c:pt idx="23">
                  <c:v>dic 20</c:v>
                </c:pt>
                <c:pt idx="24">
                  <c:v>ene 21</c:v>
                </c:pt>
                <c:pt idx="25">
                  <c:v>feb 21</c:v>
                </c:pt>
                <c:pt idx="26">
                  <c:v>mar 21</c:v>
                </c:pt>
                <c:pt idx="27">
                  <c:v>abr 21</c:v>
                </c:pt>
                <c:pt idx="28">
                  <c:v>may 21</c:v>
                </c:pt>
                <c:pt idx="29">
                  <c:v>jun 21</c:v>
                </c:pt>
                <c:pt idx="30">
                  <c:v>jul 21</c:v>
                </c:pt>
                <c:pt idx="31">
                  <c:v>ago 21</c:v>
                </c:pt>
                <c:pt idx="32">
                  <c:v>sep 21</c:v>
                </c:pt>
                <c:pt idx="33">
                  <c:v>oct 21</c:v>
                </c:pt>
                <c:pt idx="34">
                  <c:v>nov 21</c:v>
                </c:pt>
                <c:pt idx="35">
                  <c:v>dic 21</c:v>
                </c:pt>
                <c:pt idx="36">
                  <c:v>ene 22</c:v>
                </c:pt>
                <c:pt idx="37">
                  <c:v>feb 22</c:v>
                </c:pt>
                <c:pt idx="38">
                  <c:v>mar 22</c:v>
                </c:pt>
                <c:pt idx="39">
                  <c:v>abr 22</c:v>
                </c:pt>
                <c:pt idx="40">
                  <c:v>may 22</c:v>
                </c:pt>
                <c:pt idx="41">
                  <c:v>jun 22</c:v>
                </c:pt>
                <c:pt idx="42">
                  <c:v>jul 22</c:v>
                </c:pt>
                <c:pt idx="43">
                  <c:v>ago-22</c:v>
                </c:pt>
                <c:pt idx="44">
                  <c:v>sep-22</c:v>
                </c:pt>
                <c:pt idx="45">
                  <c:v>oct-22</c:v>
                </c:pt>
                <c:pt idx="46">
                  <c:v>nov-22</c:v>
                </c:pt>
                <c:pt idx="47">
                  <c:v>dic-22</c:v>
                </c:pt>
                <c:pt idx="48">
                  <c:v>ene-23</c:v>
                </c:pt>
                <c:pt idx="49">
                  <c:v>feb-23</c:v>
                </c:pt>
                <c:pt idx="50">
                  <c:v>mar-23</c:v>
                </c:pt>
                <c:pt idx="51">
                  <c:v>abril-23</c:v>
                </c:pt>
                <c:pt idx="52">
                  <c:v>mayo-23</c:v>
                </c:pt>
                <c:pt idx="53">
                  <c:v>jun-23</c:v>
                </c:pt>
                <c:pt idx="54">
                  <c:v>jul-23</c:v>
                </c:pt>
                <c:pt idx="55">
                  <c:v>ago-23</c:v>
                </c:pt>
                <c:pt idx="56">
                  <c:v>sep-23</c:v>
                </c:pt>
                <c:pt idx="57">
                  <c:v>oct-23</c:v>
                </c:pt>
                <c:pt idx="58">
                  <c:v>nov-23</c:v>
                </c:pt>
                <c:pt idx="59">
                  <c:v>dic-23</c:v>
                </c:pt>
                <c:pt idx="60">
                  <c:v>ene-24</c:v>
                </c:pt>
                <c:pt idx="61">
                  <c:v>feb-24</c:v>
                </c:pt>
                <c:pt idx="62">
                  <c:v>mar-24</c:v>
                </c:pt>
                <c:pt idx="63">
                  <c:v>abr-24</c:v>
                </c:pt>
                <c:pt idx="64">
                  <c:v>may-24</c:v>
                </c:pt>
                <c:pt idx="65">
                  <c:v>jun-24</c:v>
                </c:pt>
                <c:pt idx="66">
                  <c:v>jul-24</c:v>
                </c:pt>
                <c:pt idx="67">
                  <c:v>ago-24</c:v>
                </c:pt>
                <c:pt idx="68">
                  <c:v>sep-24</c:v>
                </c:pt>
                <c:pt idx="69">
                  <c:v>oct-24</c:v>
                </c:pt>
              </c:strCache>
            </c:strRef>
          </c:cat>
          <c:val>
            <c:numRef>
              <c:f>Sheet1!$B$2:$B$71</c:f>
              <c:numCache>
                <c:formatCode>General</c:formatCode>
                <c:ptCount val="70"/>
                <c:pt idx="0">
                  <c:v>3.5</c:v>
                </c:pt>
                <c:pt idx="1">
                  <c:v>3.4</c:v>
                </c:pt>
                <c:pt idx="2">
                  <c:v>3.6</c:v>
                </c:pt>
                <c:pt idx="3">
                  <c:v>3.5</c:v>
                </c:pt>
                <c:pt idx="4">
                  <c:v>3.5</c:v>
                </c:pt>
                <c:pt idx="5">
                  <c:v>3.5</c:v>
                </c:pt>
                <c:pt idx="6">
                  <c:v>3.6</c:v>
                </c:pt>
                <c:pt idx="7">
                  <c:v>3.6</c:v>
                </c:pt>
                <c:pt idx="8">
                  <c:v>3.5</c:v>
                </c:pt>
                <c:pt idx="9">
                  <c:v>3.6</c:v>
                </c:pt>
                <c:pt idx="10">
                  <c:v>3.5</c:v>
                </c:pt>
                <c:pt idx="11">
                  <c:v>3.2</c:v>
                </c:pt>
                <c:pt idx="12">
                  <c:v>3.6</c:v>
                </c:pt>
                <c:pt idx="13">
                  <c:v>3.7</c:v>
                </c:pt>
                <c:pt idx="14">
                  <c:v>3.3</c:v>
                </c:pt>
                <c:pt idx="15">
                  <c:v>4.7</c:v>
                </c:pt>
                <c:pt idx="16">
                  <c:v>4.2</c:v>
                </c:pt>
                <c:pt idx="17">
                  <c:v>5.5</c:v>
                </c:pt>
                <c:pt idx="18">
                  <c:v>5.4</c:v>
                </c:pt>
                <c:pt idx="19">
                  <c:v>5.2</c:v>
                </c:pt>
                <c:pt idx="20">
                  <c:v>5.0999999999999996</c:v>
                </c:pt>
                <c:pt idx="21">
                  <c:v>4.7</c:v>
                </c:pt>
                <c:pt idx="22">
                  <c:v>4.4000000000000004</c:v>
                </c:pt>
                <c:pt idx="23">
                  <c:v>3.8</c:v>
                </c:pt>
                <c:pt idx="24">
                  <c:v>4.7</c:v>
                </c:pt>
                <c:pt idx="25">
                  <c:v>4.4000000000000004</c:v>
                </c:pt>
                <c:pt idx="26">
                  <c:v>3.9</c:v>
                </c:pt>
                <c:pt idx="27">
                  <c:v>4.7</c:v>
                </c:pt>
                <c:pt idx="28">
                  <c:v>4.2</c:v>
                </c:pt>
                <c:pt idx="29">
                  <c:v>4</c:v>
                </c:pt>
                <c:pt idx="30">
                  <c:v>4.0999999999999996</c:v>
                </c:pt>
                <c:pt idx="31">
                  <c:v>4.3</c:v>
                </c:pt>
                <c:pt idx="32">
                  <c:v>4.2</c:v>
                </c:pt>
                <c:pt idx="33">
                  <c:v>3.9</c:v>
                </c:pt>
                <c:pt idx="34">
                  <c:v>3.7</c:v>
                </c:pt>
                <c:pt idx="35">
                  <c:v>3.5</c:v>
                </c:pt>
                <c:pt idx="36">
                  <c:v>3.7</c:v>
                </c:pt>
                <c:pt idx="37">
                  <c:v>3.7</c:v>
                </c:pt>
                <c:pt idx="38">
                  <c:v>3.5</c:v>
                </c:pt>
                <c:pt idx="39">
                  <c:v>3</c:v>
                </c:pt>
                <c:pt idx="40">
                  <c:v>3.3</c:v>
                </c:pt>
                <c:pt idx="41">
                  <c:v>3.3</c:v>
                </c:pt>
                <c:pt idx="42">
                  <c:v>3.4</c:v>
                </c:pt>
                <c:pt idx="43">
                  <c:v>3.5</c:v>
                </c:pt>
                <c:pt idx="44">
                  <c:v>3.3</c:v>
                </c:pt>
                <c:pt idx="45">
                  <c:v>3.3</c:v>
                </c:pt>
                <c:pt idx="46">
                  <c:v>2.8</c:v>
                </c:pt>
                <c:pt idx="47">
                  <c:v>3</c:v>
                </c:pt>
                <c:pt idx="48">
                  <c:v>2.9</c:v>
                </c:pt>
                <c:pt idx="49">
                  <c:v>2.8</c:v>
                </c:pt>
                <c:pt idx="50">
                  <c:v>2.8</c:v>
                </c:pt>
                <c:pt idx="51">
                  <c:v>2.8</c:v>
                </c:pt>
                <c:pt idx="52">
                  <c:v>2.9</c:v>
                </c:pt>
                <c:pt idx="53">
                  <c:v>2.7</c:v>
                </c:pt>
                <c:pt idx="54">
                  <c:v>3.1</c:v>
                </c:pt>
                <c:pt idx="55">
                  <c:v>3</c:v>
                </c:pt>
                <c:pt idx="56">
                  <c:v>2.9</c:v>
                </c:pt>
                <c:pt idx="57">
                  <c:v>2.7</c:v>
                </c:pt>
                <c:pt idx="58">
                  <c:v>2.7</c:v>
                </c:pt>
                <c:pt idx="59">
                  <c:v>2.6</c:v>
                </c:pt>
                <c:pt idx="60">
                  <c:v>2.9</c:v>
                </c:pt>
                <c:pt idx="61">
                  <c:v>2.6</c:v>
                </c:pt>
                <c:pt idx="62">
                  <c:v>2.2999999999999998</c:v>
                </c:pt>
                <c:pt idx="63">
                  <c:v>2.6</c:v>
                </c:pt>
                <c:pt idx="64">
                  <c:v>2.6</c:v>
                </c:pt>
                <c:pt idx="65">
                  <c:v>2.8</c:v>
                </c:pt>
                <c:pt idx="66">
                  <c:v>2.9</c:v>
                </c:pt>
                <c:pt idx="67">
                  <c:v>3</c:v>
                </c:pt>
                <c:pt idx="68">
                  <c:v>2.9</c:v>
                </c:pt>
                <c:pt idx="69">
                  <c:v>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231-F449-9DED-3A3A813816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1717968"/>
        <c:axId val="2031732112"/>
      </c:lineChart>
      <c:catAx>
        <c:axId val="2031717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031732112"/>
        <c:crosses val="autoZero"/>
        <c:auto val="1"/>
        <c:lblAlgn val="ctr"/>
        <c:lblOffset val="100"/>
        <c:noMultiLvlLbl val="0"/>
      </c:catAx>
      <c:valAx>
        <c:axId val="20317321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31717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Tasa</a:t>
            </a:r>
            <a:r>
              <a:rPr lang="en-US" dirty="0"/>
              <a:t> %</a:t>
            </a:r>
            <a:r>
              <a:rPr lang="es-ES" dirty="0"/>
              <a:t> De Personas Empleadas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6.8840731494774127E-2"/>
          <c:y val="0.11909221216214404"/>
          <c:w val="0.90024195234331039"/>
          <c:h val="0.76844966214137056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Rate %, Working Poverty, World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1"/>
                </a:solidFill>
              </a:ln>
              <a:effectLst/>
            </c:spPr>
          </c:marker>
          <c:dPt>
            <c:idx val="32"/>
            <c:marker>
              <c:symbol val="circle"/>
              <c:size val="5"/>
              <c:spPr>
                <a:solidFill>
                  <a:schemeClr val="bg1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3808-6E40-8D79-654D61F0BB18}"/>
              </c:ext>
            </c:extLst>
          </c:dPt>
          <c:dPt>
            <c:idx val="33"/>
            <c:marker>
              <c:symbol val="circle"/>
              <c:size val="5"/>
              <c:spPr>
                <a:solidFill>
                  <a:schemeClr val="bg1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1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18E5-8841-B773-A9CB93184413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7544-7149-AE83-A8228549E23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7544-7149-AE83-A8228549E23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7544-7149-AE83-A8228549E23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7544-7149-AE83-A8228549E23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7544-7149-AE83-A8228549E23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7544-7149-AE83-A8228549E23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7544-7149-AE83-A8228549E23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7544-7149-AE83-A8228549E23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7544-7149-AE83-A8228549E23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7544-7149-AE83-A8228549E23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7544-7149-AE83-A8228549E23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7544-7149-AE83-A8228549E23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7544-7149-AE83-A8228549E23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7-7544-7149-AE83-A8228549E23C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8-7544-7149-AE83-A8228549E23C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9-7544-7149-AE83-A8228549E23C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A-7544-7149-AE83-A8228549E23C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B-7544-7149-AE83-A8228549E23C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C-7544-7149-AE83-A8228549E23C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D-7544-7149-AE83-A8228549E23C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E-7544-7149-AE83-A8228549E23C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F-7544-7149-AE83-A8228549E23C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0-7544-7149-AE83-A8228549E23C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2-7544-7149-AE83-A8228549E23C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1-7544-7149-AE83-A8228549E23C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3-7544-7149-AE83-A8228549E23C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4-7544-7149-AE83-A8228549E23C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5-7544-7149-AE83-A8228549E23C}"/>
                </c:ext>
              </c:extLst>
            </c:dLbl>
            <c:dLbl>
              <c:idx val="28"/>
              <c:layout>
                <c:manualLayout>
                  <c:x val="-7.5504792640461532E-2"/>
                  <c:y val="-0.1062997734832032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6-7544-7149-AE83-A8228549E23C}"/>
                </c:ext>
              </c:extLst>
            </c:dLbl>
            <c:dLbl>
              <c:idx val="29"/>
              <c:layout>
                <c:manualLayout>
                  <c:x val="-4.8160211747099099E-2"/>
                  <c:y val="-0.1252311857644297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610-4F67-8EB4-4675BB38693E}"/>
                </c:ext>
              </c:extLst>
            </c:dLbl>
            <c:dLbl>
              <c:idx val="30"/>
              <c:layout>
                <c:manualLayout>
                  <c:x val="-3.2205537668661924E-2"/>
                  <c:y val="-9.81863110769631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97" b="0" i="0" u="none" strike="noStrike" kern="1200" baseline="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7-7544-7149-AE83-A8228549E23C}"/>
                </c:ext>
              </c:extLst>
            </c:dLbl>
            <c:dLbl>
              <c:idx val="31"/>
              <c:layout>
                <c:manualLayout>
                  <c:x val="-3.3885601669940812E-2"/>
                  <c:y val="-5.01546136320224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610-4F67-8EB4-4675BB38693E}"/>
                </c:ext>
              </c:extLst>
            </c:dLbl>
            <c:dLbl>
              <c:idx val="32"/>
              <c:layout>
                <c:manualLayout>
                  <c:x val="-2.4135894993920697E-2"/>
                  <c:y val="-0.1062931719783582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808-6E40-8D79-654D61F0BB18}"/>
                </c:ext>
              </c:extLst>
            </c:dLbl>
            <c:dLbl>
              <c:idx val="33"/>
              <c:layout>
                <c:manualLayout>
                  <c:x val="-9.342040358255416E-3"/>
                  <c:y val="-0.2225861331344647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8E5-8841-B773-A9CB931844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Sheet1!$A$2:$A$35</c:f>
              <c:numCache>
                <c:formatCode>General</c:formatCode>
                <c:ptCount val="34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  <c:pt idx="31">
                  <c:v>2022</c:v>
                </c:pt>
                <c:pt idx="32">
                  <c:v>2023</c:v>
                </c:pt>
                <c:pt idx="33">
                  <c:v>2024</c:v>
                </c:pt>
              </c:numCache>
            </c:numRef>
          </c:cat>
          <c:val>
            <c:numRef>
              <c:f>Sheet1!$B$2:$B$35</c:f>
              <c:numCache>
                <c:formatCode>0.00%</c:formatCode>
                <c:ptCount val="34"/>
                <c:pt idx="0">
                  <c:v>0.35599999999999998</c:v>
                </c:pt>
                <c:pt idx="1">
                  <c:v>0.34599999999999997</c:v>
                </c:pt>
                <c:pt idx="2">
                  <c:v>0.33600000000000002</c:v>
                </c:pt>
                <c:pt idx="3">
                  <c:v>0.32400000000000001</c:v>
                </c:pt>
                <c:pt idx="4">
                  <c:v>0.30099999999999999</c:v>
                </c:pt>
                <c:pt idx="5">
                  <c:v>0.28299999999999997</c:v>
                </c:pt>
                <c:pt idx="6">
                  <c:v>0.28100000000000003</c:v>
                </c:pt>
                <c:pt idx="7">
                  <c:v>0.27800000000000002</c:v>
                </c:pt>
                <c:pt idx="8">
                  <c:v>0.27300000000000002</c:v>
                </c:pt>
                <c:pt idx="9">
                  <c:v>0.26100000000000001</c:v>
                </c:pt>
                <c:pt idx="10">
                  <c:v>0.252</c:v>
                </c:pt>
                <c:pt idx="11">
                  <c:v>0.24099999999999999</c:v>
                </c:pt>
                <c:pt idx="12">
                  <c:v>0.22800000000000001</c:v>
                </c:pt>
                <c:pt idx="13">
                  <c:v>0.20899999999999999</c:v>
                </c:pt>
                <c:pt idx="14">
                  <c:v>0.189</c:v>
                </c:pt>
                <c:pt idx="15">
                  <c:v>0.183</c:v>
                </c:pt>
                <c:pt idx="16">
                  <c:v>0.17100000000000001</c:v>
                </c:pt>
                <c:pt idx="17">
                  <c:v>0.16400000000000001</c:v>
                </c:pt>
                <c:pt idx="18">
                  <c:v>0.157</c:v>
                </c:pt>
                <c:pt idx="19">
                  <c:v>0.14000000000000001</c:v>
                </c:pt>
                <c:pt idx="20">
                  <c:v>0.12</c:v>
                </c:pt>
                <c:pt idx="21">
                  <c:v>0.108</c:v>
                </c:pt>
                <c:pt idx="22">
                  <c:v>0.09</c:v>
                </c:pt>
                <c:pt idx="23">
                  <c:v>8.4000000000000005E-2</c:v>
                </c:pt>
                <c:pt idx="24">
                  <c:v>7.8E-2</c:v>
                </c:pt>
                <c:pt idx="25">
                  <c:v>7.4999999999999997E-2</c:v>
                </c:pt>
                <c:pt idx="26">
                  <c:v>7.0999999999999994E-2</c:v>
                </c:pt>
                <c:pt idx="27">
                  <c:v>6.8000000000000005E-2</c:v>
                </c:pt>
                <c:pt idx="28">
                  <c:v>6.7000000000000004E-2</c:v>
                </c:pt>
                <c:pt idx="29">
                  <c:v>7.1999999999999995E-2</c:v>
                </c:pt>
                <c:pt idx="30">
                  <c:v>6.9000000000000006E-2</c:v>
                </c:pt>
                <c:pt idx="31">
                  <c:v>6.4000000000000001E-2</c:v>
                </c:pt>
                <c:pt idx="32" formatCode="0.0%">
                  <c:v>5.7000000000000002E-2</c:v>
                </c:pt>
                <c:pt idx="33" formatCode="0.0%">
                  <c:v>5.8000000000000003E-2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544-7149-AE83-A8228549E23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87438512"/>
        <c:axId val="932414784"/>
      </c:lineChart>
      <c:catAx>
        <c:axId val="887438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32414784"/>
        <c:crosses val="autoZero"/>
        <c:auto val="1"/>
        <c:lblAlgn val="ctr"/>
        <c:lblOffset val="100"/>
        <c:noMultiLvlLbl val="0"/>
      </c:catAx>
      <c:valAx>
        <c:axId val="932414784"/>
        <c:scaling>
          <c:orientation val="minMax"/>
          <c:min val="5.000000000000001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887438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47254E-2"/>
          <c:y val="2.0032023999999999E-2"/>
          <c:w val="0.94513845399999996"/>
          <c:h val="0.8746120330000000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1587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Sheet1!$A$2:$A$92</c:f>
              <c:strCache>
                <c:ptCount val="91"/>
                <c:pt idx="0">
                  <c:v>LCR 1935</c:v>
                </c:pt>
                <c:pt idx="1">
                  <c:v>LCR 1936</c:v>
                </c:pt>
                <c:pt idx="2">
                  <c:v>LCR 1937</c:v>
                </c:pt>
                <c:pt idx="3">
                  <c:v>LCR 1938</c:v>
                </c:pt>
                <c:pt idx="4">
                  <c:v>LCR 1939</c:v>
                </c:pt>
                <c:pt idx="5">
                  <c:v>LCR 1940</c:v>
                </c:pt>
                <c:pt idx="6">
                  <c:v>MAC 1941</c:v>
                </c:pt>
                <c:pt idx="7">
                  <c:v>MAC 1942</c:v>
                </c:pt>
                <c:pt idx="8">
                  <c:v>MAC 1943</c:v>
                </c:pt>
                <c:pt idx="9">
                  <c:v>MAC 1944</c:v>
                </c:pt>
                <c:pt idx="10">
                  <c:v>MAC 1945</c:v>
                </c:pt>
                <c:pt idx="11">
                  <c:v>MAC 1946</c:v>
                </c:pt>
                <c:pt idx="12">
                  <c:v>MAV 1947</c:v>
                </c:pt>
                <c:pt idx="13">
                  <c:v>MAV 1948</c:v>
                </c:pt>
                <c:pt idx="14">
                  <c:v>MAV 1949</c:v>
                </c:pt>
                <c:pt idx="15">
                  <c:v>MAV 1950</c:v>
                </c:pt>
                <c:pt idx="16">
                  <c:v>MAV 1951</c:v>
                </c:pt>
                <c:pt idx="17">
                  <c:v>MAV 1952</c:v>
                </c:pt>
                <c:pt idx="18">
                  <c:v>ARC 1953</c:v>
                </c:pt>
                <c:pt idx="19">
                  <c:v>ARC 1954</c:v>
                </c:pt>
                <c:pt idx="20">
                  <c:v>ARC 1955</c:v>
                </c:pt>
                <c:pt idx="21">
                  <c:v>ARC 1956</c:v>
                </c:pt>
                <c:pt idx="22">
                  <c:v>ARC 1957</c:v>
                </c:pt>
                <c:pt idx="23">
                  <c:v>ARC 1958</c:v>
                </c:pt>
                <c:pt idx="24">
                  <c:v>ALM 1959</c:v>
                </c:pt>
                <c:pt idx="25">
                  <c:v>ALM 1960</c:v>
                </c:pt>
                <c:pt idx="26">
                  <c:v>ALM 1961</c:v>
                </c:pt>
                <c:pt idx="27">
                  <c:v>ALM 1962</c:v>
                </c:pt>
                <c:pt idx="28">
                  <c:v>ALM 1963</c:v>
                </c:pt>
                <c:pt idx="29">
                  <c:v>ALM 1964</c:v>
                </c:pt>
                <c:pt idx="30">
                  <c:v>GDO 1965</c:v>
                </c:pt>
                <c:pt idx="31">
                  <c:v>GDO 1966</c:v>
                </c:pt>
                <c:pt idx="32">
                  <c:v>GDO 1967</c:v>
                </c:pt>
                <c:pt idx="33">
                  <c:v>GDO 1968</c:v>
                </c:pt>
                <c:pt idx="34">
                  <c:v>GDO 1969</c:v>
                </c:pt>
                <c:pt idx="35">
                  <c:v>GDO 1970</c:v>
                </c:pt>
                <c:pt idx="36">
                  <c:v>LEA 1971</c:v>
                </c:pt>
                <c:pt idx="37">
                  <c:v>LEA 1972</c:v>
                </c:pt>
                <c:pt idx="38">
                  <c:v>LEA 1973</c:v>
                </c:pt>
                <c:pt idx="39">
                  <c:v>LEA 1974</c:v>
                </c:pt>
                <c:pt idx="40">
                  <c:v>LEA 1975</c:v>
                </c:pt>
                <c:pt idx="41">
                  <c:v>LEA 1976</c:v>
                </c:pt>
                <c:pt idx="42">
                  <c:v>JLP 1977</c:v>
                </c:pt>
                <c:pt idx="43">
                  <c:v>JLP 1978</c:v>
                </c:pt>
                <c:pt idx="44">
                  <c:v>JLP 1979</c:v>
                </c:pt>
                <c:pt idx="45">
                  <c:v>JLP 1980</c:v>
                </c:pt>
                <c:pt idx="46">
                  <c:v>JLP 1981</c:v>
                </c:pt>
                <c:pt idx="47">
                  <c:v>JLP 1982</c:v>
                </c:pt>
                <c:pt idx="48">
                  <c:v>MMH 1983</c:v>
                </c:pt>
                <c:pt idx="49">
                  <c:v>MMH 1984</c:v>
                </c:pt>
                <c:pt idx="50">
                  <c:v>MMH 1985</c:v>
                </c:pt>
                <c:pt idx="51">
                  <c:v>MMH 1986</c:v>
                </c:pt>
                <c:pt idx="52">
                  <c:v>MMH 1987</c:v>
                </c:pt>
                <c:pt idx="53">
                  <c:v>MMH 1988</c:v>
                </c:pt>
                <c:pt idx="54">
                  <c:v>CSG 1989</c:v>
                </c:pt>
                <c:pt idx="55">
                  <c:v>CSG 1990</c:v>
                </c:pt>
                <c:pt idx="56">
                  <c:v>CSG 1991</c:v>
                </c:pt>
                <c:pt idx="57">
                  <c:v>CSG 1992</c:v>
                </c:pt>
                <c:pt idx="58">
                  <c:v>CSG 1993</c:v>
                </c:pt>
                <c:pt idx="59">
                  <c:v>CSG 1994</c:v>
                </c:pt>
                <c:pt idx="60">
                  <c:v>EZP 1995</c:v>
                </c:pt>
                <c:pt idx="61">
                  <c:v>EZP 1996</c:v>
                </c:pt>
                <c:pt idx="62">
                  <c:v>EZP 1997</c:v>
                </c:pt>
                <c:pt idx="63">
                  <c:v>EZP 1998</c:v>
                </c:pt>
                <c:pt idx="64">
                  <c:v>EZP 1999</c:v>
                </c:pt>
                <c:pt idx="65">
                  <c:v>EZP 2000</c:v>
                </c:pt>
                <c:pt idx="66">
                  <c:v>VFQ 2001</c:v>
                </c:pt>
                <c:pt idx="67">
                  <c:v>VFQ 2002</c:v>
                </c:pt>
                <c:pt idx="68">
                  <c:v>VFQ 2003</c:v>
                </c:pt>
                <c:pt idx="69">
                  <c:v>VFQ 2004</c:v>
                </c:pt>
                <c:pt idx="70">
                  <c:v>VFQ 2005</c:v>
                </c:pt>
                <c:pt idx="71">
                  <c:v>VFQ 2006</c:v>
                </c:pt>
                <c:pt idx="72">
                  <c:v>FCH 2007</c:v>
                </c:pt>
                <c:pt idx="73">
                  <c:v>FCH 2008</c:v>
                </c:pt>
                <c:pt idx="74">
                  <c:v>FCH 2009</c:v>
                </c:pt>
                <c:pt idx="75">
                  <c:v>FCH 2010</c:v>
                </c:pt>
                <c:pt idx="76">
                  <c:v>FCH 2011</c:v>
                </c:pt>
                <c:pt idx="77">
                  <c:v>FCH 2012</c:v>
                </c:pt>
                <c:pt idx="78">
                  <c:v>EPN 2013</c:v>
                </c:pt>
                <c:pt idx="79">
                  <c:v>EPN 2014</c:v>
                </c:pt>
                <c:pt idx="80">
                  <c:v>EPN 2015</c:v>
                </c:pt>
                <c:pt idx="81">
                  <c:v>EPN 2016</c:v>
                </c:pt>
                <c:pt idx="82">
                  <c:v>EPN 2017</c:v>
                </c:pt>
                <c:pt idx="83">
                  <c:v>EPN 2018</c:v>
                </c:pt>
                <c:pt idx="84">
                  <c:v>AMLO 2019</c:v>
                </c:pt>
                <c:pt idx="85">
                  <c:v>AMLO 2020</c:v>
                </c:pt>
                <c:pt idx="86">
                  <c:v>AMLO 2021</c:v>
                </c:pt>
                <c:pt idx="87">
                  <c:v>AMLO 2022</c:v>
                </c:pt>
                <c:pt idx="88">
                  <c:v>AMLO 2023</c:v>
                </c:pt>
                <c:pt idx="89">
                  <c:v>AMLO 2024</c:v>
                </c:pt>
                <c:pt idx="90">
                  <c:v>CSP 2024</c:v>
                </c:pt>
              </c:strCache>
            </c:strRef>
          </c:cat>
          <c:val>
            <c:numRef>
              <c:f>Sheet1!$B$2:$B$92</c:f>
              <c:numCache>
                <c:formatCode>General</c:formatCode>
                <c:ptCount val="91"/>
                <c:pt idx="0">
                  <c:v>0.67</c:v>
                </c:pt>
                <c:pt idx="1">
                  <c:v>5.96</c:v>
                </c:pt>
                <c:pt idx="2">
                  <c:v>18.75</c:v>
                </c:pt>
                <c:pt idx="3">
                  <c:v>4.47</c:v>
                </c:pt>
                <c:pt idx="4">
                  <c:v>2.77</c:v>
                </c:pt>
                <c:pt idx="5">
                  <c:v>0.49</c:v>
                </c:pt>
                <c:pt idx="6">
                  <c:v>6.1</c:v>
                </c:pt>
                <c:pt idx="7">
                  <c:v>10.57</c:v>
                </c:pt>
                <c:pt idx="8">
                  <c:v>19.96</c:v>
                </c:pt>
                <c:pt idx="9">
                  <c:v>28.25</c:v>
                </c:pt>
                <c:pt idx="10">
                  <c:v>8.11</c:v>
                </c:pt>
                <c:pt idx="11">
                  <c:v>18.75</c:v>
                </c:pt>
                <c:pt idx="12">
                  <c:v>2.11</c:v>
                </c:pt>
                <c:pt idx="13">
                  <c:v>6.19</c:v>
                </c:pt>
                <c:pt idx="14">
                  <c:v>5.83</c:v>
                </c:pt>
                <c:pt idx="15">
                  <c:v>11.01</c:v>
                </c:pt>
                <c:pt idx="16">
                  <c:v>18.239999999999998</c:v>
                </c:pt>
                <c:pt idx="17">
                  <c:v>-2.19</c:v>
                </c:pt>
                <c:pt idx="18">
                  <c:v>2.09</c:v>
                </c:pt>
                <c:pt idx="19">
                  <c:v>16.37</c:v>
                </c:pt>
                <c:pt idx="20">
                  <c:v>9.44</c:v>
                </c:pt>
                <c:pt idx="21">
                  <c:v>0.57999999999999996</c:v>
                </c:pt>
                <c:pt idx="22">
                  <c:v>6.58</c:v>
                </c:pt>
                <c:pt idx="23">
                  <c:v>3.9</c:v>
                </c:pt>
                <c:pt idx="24">
                  <c:v>-0.04</c:v>
                </c:pt>
                <c:pt idx="25">
                  <c:v>4.84</c:v>
                </c:pt>
                <c:pt idx="26">
                  <c:v>-0.33</c:v>
                </c:pt>
                <c:pt idx="27">
                  <c:v>3.12</c:v>
                </c:pt>
                <c:pt idx="28">
                  <c:v>0.2</c:v>
                </c:pt>
                <c:pt idx="29">
                  <c:v>5.4</c:v>
                </c:pt>
                <c:pt idx="30">
                  <c:v>0.65</c:v>
                </c:pt>
                <c:pt idx="31">
                  <c:v>2.58</c:v>
                </c:pt>
                <c:pt idx="32">
                  <c:v>1.43</c:v>
                </c:pt>
                <c:pt idx="33">
                  <c:v>2.4300000000000002</c:v>
                </c:pt>
                <c:pt idx="34">
                  <c:v>4.87</c:v>
                </c:pt>
                <c:pt idx="35">
                  <c:v>4.6900000000000004</c:v>
                </c:pt>
                <c:pt idx="36">
                  <c:v>4.96</c:v>
                </c:pt>
                <c:pt idx="37">
                  <c:v>5.56</c:v>
                </c:pt>
                <c:pt idx="38">
                  <c:v>21.37</c:v>
                </c:pt>
                <c:pt idx="39">
                  <c:v>20.6</c:v>
                </c:pt>
                <c:pt idx="40">
                  <c:v>11.31</c:v>
                </c:pt>
                <c:pt idx="41">
                  <c:v>27.2</c:v>
                </c:pt>
                <c:pt idx="42">
                  <c:v>20.66</c:v>
                </c:pt>
                <c:pt idx="43">
                  <c:v>16.170000000000002</c:v>
                </c:pt>
                <c:pt idx="44">
                  <c:v>20.02</c:v>
                </c:pt>
                <c:pt idx="45">
                  <c:v>29.85</c:v>
                </c:pt>
                <c:pt idx="46">
                  <c:v>28.68</c:v>
                </c:pt>
                <c:pt idx="47">
                  <c:v>98.84</c:v>
                </c:pt>
                <c:pt idx="48">
                  <c:v>80.78</c:v>
                </c:pt>
                <c:pt idx="49">
                  <c:v>59.16</c:v>
                </c:pt>
                <c:pt idx="50">
                  <c:v>63.75</c:v>
                </c:pt>
                <c:pt idx="51">
                  <c:v>105.75</c:v>
                </c:pt>
                <c:pt idx="52">
                  <c:v>159.16999999999999</c:v>
                </c:pt>
                <c:pt idx="53">
                  <c:v>51.66</c:v>
                </c:pt>
                <c:pt idx="54">
                  <c:v>19.7</c:v>
                </c:pt>
                <c:pt idx="55">
                  <c:v>29.93</c:v>
                </c:pt>
                <c:pt idx="56">
                  <c:v>18.79</c:v>
                </c:pt>
                <c:pt idx="57">
                  <c:v>11.94</c:v>
                </c:pt>
                <c:pt idx="58">
                  <c:v>8.01</c:v>
                </c:pt>
                <c:pt idx="59">
                  <c:v>7.05</c:v>
                </c:pt>
                <c:pt idx="60">
                  <c:v>51.97</c:v>
                </c:pt>
                <c:pt idx="61">
                  <c:v>27.7</c:v>
                </c:pt>
                <c:pt idx="62">
                  <c:v>15.72</c:v>
                </c:pt>
                <c:pt idx="63">
                  <c:v>18.61</c:v>
                </c:pt>
                <c:pt idx="64">
                  <c:v>12.32</c:v>
                </c:pt>
                <c:pt idx="65">
                  <c:v>8.9600000000000009</c:v>
                </c:pt>
                <c:pt idx="66">
                  <c:v>4.4000000000000004</c:v>
                </c:pt>
                <c:pt idx="67">
                  <c:v>5.7</c:v>
                </c:pt>
                <c:pt idx="68">
                  <c:v>3.98</c:v>
                </c:pt>
                <c:pt idx="69">
                  <c:v>5.19</c:v>
                </c:pt>
                <c:pt idx="70">
                  <c:v>3.33</c:v>
                </c:pt>
                <c:pt idx="71">
                  <c:v>4.05</c:v>
                </c:pt>
                <c:pt idx="72">
                  <c:v>3.76</c:v>
                </c:pt>
                <c:pt idx="73">
                  <c:v>6.53</c:v>
                </c:pt>
                <c:pt idx="74">
                  <c:v>3.57</c:v>
                </c:pt>
                <c:pt idx="75">
                  <c:v>4.4000000000000004</c:v>
                </c:pt>
                <c:pt idx="76">
                  <c:v>3.82</c:v>
                </c:pt>
                <c:pt idx="77">
                  <c:v>3.57</c:v>
                </c:pt>
                <c:pt idx="78">
                  <c:v>3.97</c:v>
                </c:pt>
                <c:pt idx="79">
                  <c:v>4.08</c:v>
                </c:pt>
                <c:pt idx="80">
                  <c:v>2.13</c:v>
                </c:pt>
                <c:pt idx="81">
                  <c:v>3.36</c:v>
                </c:pt>
                <c:pt idx="82">
                  <c:v>6.77</c:v>
                </c:pt>
                <c:pt idx="83">
                  <c:v>4.83</c:v>
                </c:pt>
                <c:pt idx="84">
                  <c:v>2.83</c:v>
                </c:pt>
                <c:pt idx="85">
                  <c:v>3.4</c:v>
                </c:pt>
                <c:pt idx="86">
                  <c:v>6</c:v>
                </c:pt>
                <c:pt idx="87">
                  <c:v>8.4</c:v>
                </c:pt>
                <c:pt idx="88">
                  <c:v>4.5999999999999996</c:v>
                </c:pt>
                <c:pt idx="89">
                  <c:v>5.24</c:v>
                </c:pt>
                <c:pt idx="90">
                  <c:v>4.5599999999999996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76C-B941-8AB3-8FCC1842914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49"/>
            <c:marker>
              <c:spPr>
                <a:solidFill>
                  <a:schemeClr val="accent2"/>
                </a:solidFill>
                <a:ln w="1587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F76C-B941-8AB3-8FCC18429142}"/>
              </c:ext>
            </c:extLst>
          </c:dPt>
          <c:cat>
            <c:strRef>
              <c:f>Sheet1!$A$2:$A$92</c:f>
              <c:strCache>
                <c:ptCount val="91"/>
                <c:pt idx="0">
                  <c:v>LCR 1935</c:v>
                </c:pt>
                <c:pt idx="1">
                  <c:v>LCR 1936</c:v>
                </c:pt>
                <c:pt idx="2">
                  <c:v>LCR 1937</c:v>
                </c:pt>
                <c:pt idx="3">
                  <c:v>LCR 1938</c:v>
                </c:pt>
                <c:pt idx="4">
                  <c:v>LCR 1939</c:v>
                </c:pt>
                <c:pt idx="5">
                  <c:v>LCR 1940</c:v>
                </c:pt>
                <c:pt idx="6">
                  <c:v>MAC 1941</c:v>
                </c:pt>
                <c:pt idx="7">
                  <c:v>MAC 1942</c:v>
                </c:pt>
                <c:pt idx="8">
                  <c:v>MAC 1943</c:v>
                </c:pt>
                <c:pt idx="9">
                  <c:v>MAC 1944</c:v>
                </c:pt>
                <c:pt idx="10">
                  <c:v>MAC 1945</c:v>
                </c:pt>
                <c:pt idx="11">
                  <c:v>MAC 1946</c:v>
                </c:pt>
                <c:pt idx="12">
                  <c:v>MAV 1947</c:v>
                </c:pt>
                <c:pt idx="13">
                  <c:v>MAV 1948</c:v>
                </c:pt>
                <c:pt idx="14">
                  <c:v>MAV 1949</c:v>
                </c:pt>
                <c:pt idx="15">
                  <c:v>MAV 1950</c:v>
                </c:pt>
                <c:pt idx="16">
                  <c:v>MAV 1951</c:v>
                </c:pt>
                <c:pt idx="17">
                  <c:v>MAV 1952</c:v>
                </c:pt>
                <c:pt idx="18">
                  <c:v>ARC 1953</c:v>
                </c:pt>
                <c:pt idx="19">
                  <c:v>ARC 1954</c:v>
                </c:pt>
                <c:pt idx="20">
                  <c:v>ARC 1955</c:v>
                </c:pt>
                <c:pt idx="21">
                  <c:v>ARC 1956</c:v>
                </c:pt>
                <c:pt idx="22">
                  <c:v>ARC 1957</c:v>
                </c:pt>
                <c:pt idx="23">
                  <c:v>ARC 1958</c:v>
                </c:pt>
                <c:pt idx="24">
                  <c:v>ALM 1959</c:v>
                </c:pt>
                <c:pt idx="25">
                  <c:v>ALM 1960</c:v>
                </c:pt>
                <c:pt idx="26">
                  <c:v>ALM 1961</c:v>
                </c:pt>
                <c:pt idx="27">
                  <c:v>ALM 1962</c:v>
                </c:pt>
                <c:pt idx="28">
                  <c:v>ALM 1963</c:v>
                </c:pt>
                <c:pt idx="29">
                  <c:v>ALM 1964</c:v>
                </c:pt>
                <c:pt idx="30">
                  <c:v>GDO 1965</c:v>
                </c:pt>
                <c:pt idx="31">
                  <c:v>GDO 1966</c:v>
                </c:pt>
                <c:pt idx="32">
                  <c:v>GDO 1967</c:v>
                </c:pt>
                <c:pt idx="33">
                  <c:v>GDO 1968</c:v>
                </c:pt>
                <c:pt idx="34">
                  <c:v>GDO 1969</c:v>
                </c:pt>
                <c:pt idx="35">
                  <c:v>GDO 1970</c:v>
                </c:pt>
                <c:pt idx="36">
                  <c:v>LEA 1971</c:v>
                </c:pt>
                <c:pt idx="37">
                  <c:v>LEA 1972</c:v>
                </c:pt>
                <c:pt idx="38">
                  <c:v>LEA 1973</c:v>
                </c:pt>
                <c:pt idx="39">
                  <c:v>LEA 1974</c:v>
                </c:pt>
                <c:pt idx="40">
                  <c:v>LEA 1975</c:v>
                </c:pt>
                <c:pt idx="41">
                  <c:v>LEA 1976</c:v>
                </c:pt>
                <c:pt idx="42">
                  <c:v>JLP 1977</c:v>
                </c:pt>
                <c:pt idx="43">
                  <c:v>JLP 1978</c:v>
                </c:pt>
                <c:pt idx="44">
                  <c:v>JLP 1979</c:v>
                </c:pt>
                <c:pt idx="45">
                  <c:v>JLP 1980</c:v>
                </c:pt>
                <c:pt idx="46">
                  <c:v>JLP 1981</c:v>
                </c:pt>
                <c:pt idx="47">
                  <c:v>JLP 1982</c:v>
                </c:pt>
                <c:pt idx="48">
                  <c:v>MMH 1983</c:v>
                </c:pt>
                <c:pt idx="49">
                  <c:v>MMH 1984</c:v>
                </c:pt>
                <c:pt idx="50">
                  <c:v>MMH 1985</c:v>
                </c:pt>
                <c:pt idx="51">
                  <c:v>MMH 1986</c:v>
                </c:pt>
                <c:pt idx="52">
                  <c:v>MMH 1987</c:v>
                </c:pt>
                <c:pt idx="53">
                  <c:v>MMH 1988</c:v>
                </c:pt>
                <c:pt idx="54">
                  <c:v>CSG 1989</c:v>
                </c:pt>
                <c:pt idx="55">
                  <c:v>CSG 1990</c:v>
                </c:pt>
                <c:pt idx="56">
                  <c:v>CSG 1991</c:v>
                </c:pt>
                <c:pt idx="57">
                  <c:v>CSG 1992</c:v>
                </c:pt>
                <c:pt idx="58">
                  <c:v>CSG 1993</c:v>
                </c:pt>
                <c:pt idx="59">
                  <c:v>CSG 1994</c:v>
                </c:pt>
                <c:pt idx="60">
                  <c:v>EZP 1995</c:v>
                </c:pt>
                <c:pt idx="61">
                  <c:v>EZP 1996</c:v>
                </c:pt>
                <c:pt idx="62">
                  <c:v>EZP 1997</c:v>
                </c:pt>
                <c:pt idx="63">
                  <c:v>EZP 1998</c:v>
                </c:pt>
                <c:pt idx="64">
                  <c:v>EZP 1999</c:v>
                </c:pt>
                <c:pt idx="65">
                  <c:v>EZP 2000</c:v>
                </c:pt>
                <c:pt idx="66">
                  <c:v>VFQ 2001</c:v>
                </c:pt>
                <c:pt idx="67">
                  <c:v>VFQ 2002</c:v>
                </c:pt>
                <c:pt idx="68">
                  <c:v>VFQ 2003</c:v>
                </c:pt>
                <c:pt idx="69">
                  <c:v>VFQ 2004</c:v>
                </c:pt>
                <c:pt idx="70">
                  <c:v>VFQ 2005</c:v>
                </c:pt>
                <c:pt idx="71">
                  <c:v>VFQ 2006</c:v>
                </c:pt>
                <c:pt idx="72">
                  <c:v>FCH 2007</c:v>
                </c:pt>
                <c:pt idx="73">
                  <c:v>FCH 2008</c:v>
                </c:pt>
                <c:pt idx="74">
                  <c:v>FCH 2009</c:v>
                </c:pt>
                <c:pt idx="75">
                  <c:v>FCH 2010</c:v>
                </c:pt>
                <c:pt idx="76">
                  <c:v>FCH 2011</c:v>
                </c:pt>
                <c:pt idx="77">
                  <c:v>FCH 2012</c:v>
                </c:pt>
                <c:pt idx="78">
                  <c:v>EPN 2013</c:v>
                </c:pt>
                <c:pt idx="79">
                  <c:v>EPN 2014</c:v>
                </c:pt>
                <c:pt idx="80">
                  <c:v>EPN 2015</c:v>
                </c:pt>
                <c:pt idx="81">
                  <c:v>EPN 2016</c:v>
                </c:pt>
                <c:pt idx="82">
                  <c:v>EPN 2017</c:v>
                </c:pt>
                <c:pt idx="83">
                  <c:v>EPN 2018</c:v>
                </c:pt>
                <c:pt idx="84">
                  <c:v>AMLO 2019</c:v>
                </c:pt>
                <c:pt idx="85">
                  <c:v>AMLO 2020</c:v>
                </c:pt>
                <c:pt idx="86">
                  <c:v>AMLO 2021</c:v>
                </c:pt>
                <c:pt idx="87">
                  <c:v>AMLO 2022</c:v>
                </c:pt>
                <c:pt idx="88">
                  <c:v>AMLO 2023</c:v>
                </c:pt>
                <c:pt idx="89">
                  <c:v>AMLO 2024</c:v>
                </c:pt>
                <c:pt idx="90">
                  <c:v>CSP 2024</c:v>
                </c:pt>
              </c:strCache>
            </c:strRef>
          </c:cat>
          <c:val>
            <c:numRef>
              <c:f>Sheet1!$C$2:$C$92</c:f>
              <c:numCache>
                <c:formatCode>General</c:formatCode>
                <c:ptCount val="91"/>
                <c:pt idx="0">
                  <c:v>112.69</c:v>
                </c:pt>
                <c:pt idx="1">
                  <c:v>141.80000000000001</c:v>
                </c:pt>
                <c:pt idx="2">
                  <c:v>119.41</c:v>
                </c:pt>
                <c:pt idx="3">
                  <c:v>142.88</c:v>
                </c:pt>
                <c:pt idx="4">
                  <c:v>139.02000000000001</c:v>
                </c:pt>
                <c:pt idx="5">
                  <c:v>137.35</c:v>
                </c:pt>
                <c:pt idx="6">
                  <c:v>130.38999999999999</c:v>
                </c:pt>
                <c:pt idx="7">
                  <c:v>117.92</c:v>
                </c:pt>
                <c:pt idx="8">
                  <c:v>98.3</c:v>
                </c:pt>
                <c:pt idx="9">
                  <c:v>110.38</c:v>
                </c:pt>
                <c:pt idx="10">
                  <c:v>102.1</c:v>
                </c:pt>
                <c:pt idx="11">
                  <c:v>80.959999999999994</c:v>
                </c:pt>
                <c:pt idx="12">
                  <c:v>79.290000000000006</c:v>
                </c:pt>
                <c:pt idx="13">
                  <c:v>99.13</c:v>
                </c:pt>
                <c:pt idx="14">
                  <c:v>93.67</c:v>
                </c:pt>
                <c:pt idx="15">
                  <c:v>63.57</c:v>
                </c:pt>
                <c:pt idx="16">
                  <c:v>53.76</c:v>
                </c:pt>
                <c:pt idx="17">
                  <c:v>108.64</c:v>
                </c:pt>
                <c:pt idx="18">
                  <c:v>106.42</c:v>
                </c:pt>
                <c:pt idx="19">
                  <c:v>109.19</c:v>
                </c:pt>
                <c:pt idx="20">
                  <c:v>99.77</c:v>
                </c:pt>
                <c:pt idx="21">
                  <c:v>136.38999999999999</c:v>
                </c:pt>
                <c:pt idx="22">
                  <c:v>127.97</c:v>
                </c:pt>
                <c:pt idx="23">
                  <c:v>134.36000000000001</c:v>
                </c:pt>
                <c:pt idx="24">
                  <c:v>134.41999999999999</c:v>
                </c:pt>
                <c:pt idx="25">
                  <c:v>154.93</c:v>
                </c:pt>
                <c:pt idx="26">
                  <c:v>155.44</c:v>
                </c:pt>
                <c:pt idx="27">
                  <c:v>181.92</c:v>
                </c:pt>
                <c:pt idx="28">
                  <c:v>181.55</c:v>
                </c:pt>
                <c:pt idx="29">
                  <c:v>211.62</c:v>
                </c:pt>
                <c:pt idx="30">
                  <c:v>210.26</c:v>
                </c:pt>
                <c:pt idx="31">
                  <c:v>238.34</c:v>
                </c:pt>
                <c:pt idx="32">
                  <c:v>234.98</c:v>
                </c:pt>
                <c:pt idx="33">
                  <c:v>259.24</c:v>
                </c:pt>
                <c:pt idx="34">
                  <c:v>247.21</c:v>
                </c:pt>
                <c:pt idx="35">
                  <c:v>267.47000000000003</c:v>
                </c:pt>
                <c:pt idx="36">
                  <c:v>254.83</c:v>
                </c:pt>
                <c:pt idx="37">
                  <c:v>286.68</c:v>
                </c:pt>
                <c:pt idx="38">
                  <c:v>278.77999999999997</c:v>
                </c:pt>
                <c:pt idx="39">
                  <c:v>268.01</c:v>
                </c:pt>
                <c:pt idx="40">
                  <c:v>293.58</c:v>
                </c:pt>
                <c:pt idx="41">
                  <c:v>352.02</c:v>
                </c:pt>
                <c:pt idx="42">
                  <c:v>321.01</c:v>
                </c:pt>
                <c:pt idx="43">
                  <c:v>311.64999999999998</c:v>
                </c:pt>
                <c:pt idx="44">
                  <c:v>298.62</c:v>
                </c:pt>
                <c:pt idx="45">
                  <c:v>271.64</c:v>
                </c:pt>
                <c:pt idx="46">
                  <c:v>271.95</c:v>
                </c:pt>
                <c:pt idx="47">
                  <c:v>237.06</c:v>
                </c:pt>
                <c:pt idx="48">
                  <c:v>188.42</c:v>
                </c:pt>
                <c:pt idx="49">
                  <c:v>184.71</c:v>
                </c:pt>
                <c:pt idx="50">
                  <c:v>172.79</c:v>
                </c:pt>
                <c:pt idx="51">
                  <c:v>166.62</c:v>
                </c:pt>
                <c:pt idx="52">
                  <c:v>167.73</c:v>
                </c:pt>
                <c:pt idx="53">
                  <c:v>136.75</c:v>
                </c:pt>
                <c:pt idx="54">
                  <c:v>143.94999999999999</c:v>
                </c:pt>
                <c:pt idx="55">
                  <c:v>130.79</c:v>
                </c:pt>
                <c:pt idx="56">
                  <c:v>123.33</c:v>
                </c:pt>
                <c:pt idx="57">
                  <c:v>110.18</c:v>
                </c:pt>
                <c:pt idx="58">
                  <c:v>109.2</c:v>
                </c:pt>
                <c:pt idx="59">
                  <c:v>109.16</c:v>
                </c:pt>
                <c:pt idx="60">
                  <c:v>94.78</c:v>
                </c:pt>
                <c:pt idx="61">
                  <c:v>97.43</c:v>
                </c:pt>
                <c:pt idx="62">
                  <c:v>84.19</c:v>
                </c:pt>
                <c:pt idx="63">
                  <c:v>92.45</c:v>
                </c:pt>
                <c:pt idx="64">
                  <c:v>82.31</c:v>
                </c:pt>
                <c:pt idx="65">
                  <c:v>83.11</c:v>
                </c:pt>
                <c:pt idx="66">
                  <c:v>84.75</c:v>
                </c:pt>
                <c:pt idx="67">
                  <c:v>83.76</c:v>
                </c:pt>
                <c:pt idx="68">
                  <c:v>83.42</c:v>
                </c:pt>
                <c:pt idx="69">
                  <c:v>82.19</c:v>
                </c:pt>
                <c:pt idx="70">
                  <c:v>82.29</c:v>
                </c:pt>
                <c:pt idx="71">
                  <c:v>82.24</c:v>
                </c:pt>
                <c:pt idx="72">
                  <c:v>82.35</c:v>
                </c:pt>
                <c:pt idx="73">
                  <c:v>80.400000000000006</c:v>
                </c:pt>
                <c:pt idx="74">
                  <c:v>80.88</c:v>
                </c:pt>
                <c:pt idx="75">
                  <c:v>81.23</c:v>
                </c:pt>
                <c:pt idx="76">
                  <c:v>81.459999999999994</c:v>
                </c:pt>
                <c:pt idx="77">
                  <c:v>81.95</c:v>
                </c:pt>
                <c:pt idx="78">
                  <c:v>81.89</c:v>
                </c:pt>
                <c:pt idx="79">
                  <c:v>81.760000000000005</c:v>
                </c:pt>
                <c:pt idx="80">
                  <c:v>83.39</c:v>
                </c:pt>
                <c:pt idx="81">
                  <c:v>84.07</c:v>
                </c:pt>
                <c:pt idx="82">
                  <c:v>86.28</c:v>
                </c:pt>
                <c:pt idx="83">
                  <c:v>90.86</c:v>
                </c:pt>
                <c:pt idx="84">
                  <c:v>102.68</c:v>
                </c:pt>
                <c:pt idx="85">
                  <c:v>123.22</c:v>
                </c:pt>
                <c:pt idx="86">
                  <c:v>141.69999999999999</c:v>
                </c:pt>
                <c:pt idx="87">
                  <c:v>172.86</c:v>
                </c:pt>
                <c:pt idx="88">
                  <c:v>207.44</c:v>
                </c:pt>
                <c:pt idx="89">
                  <c:v>248.93</c:v>
                </c:pt>
                <c:pt idx="90">
                  <c:v>278.8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76C-B941-8AB3-8FCC184291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50742095"/>
        <c:axId val="1155100319"/>
      </c:lineChart>
      <c:catAx>
        <c:axId val="11507420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30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155100319"/>
        <c:crosses val="autoZero"/>
        <c:auto val="1"/>
        <c:lblAlgn val="ctr"/>
        <c:lblOffset val="100"/>
        <c:tickLblSkip val="3"/>
        <c:noMultiLvlLbl val="0"/>
      </c:catAx>
      <c:valAx>
        <c:axId val="1155100319"/>
        <c:scaling>
          <c:orientation val="minMax"/>
          <c:max val="36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150742095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Rural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9050">
                <a:solidFill>
                  <a:schemeClr val="accent1"/>
                </a:solidFill>
              </a:ln>
              <a:effectLst/>
            </c:spPr>
          </c:marker>
          <c:dLbls>
            <c:dLbl>
              <c:idx val="59"/>
              <c:layout>
                <c:manualLayout>
                  <c:x val="0.18003241917544913"/>
                  <c:y val="-1.633213069542999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kern="1200" baseline="0">
                        <a:solidFill>
                          <a:srgbClr val="3494BA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$2,344.06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600" b="1" i="0" u="none" strike="noStrike" kern="1200" baseline="0">
                      <a:solidFill>
                        <a:srgbClr val="3494BA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6A0-2E46-B8FC-0A6EF6994D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Sheet1!$A$2:$A$87</c:f>
              <c:strCache>
                <c:ptCount val="86"/>
                <c:pt idx="0">
                  <c:v>jun 17</c:v>
                </c:pt>
                <c:pt idx="1">
                  <c:v>jul 17</c:v>
                </c:pt>
                <c:pt idx="2">
                  <c:v>ago 17</c:v>
                </c:pt>
                <c:pt idx="3">
                  <c:v>sept 17</c:v>
                </c:pt>
                <c:pt idx="4">
                  <c:v>oct 17</c:v>
                </c:pt>
                <c:pt idx="5">
                  <c:v>nov 17</c:v>
                </c:pt>
                <c:pt idx="6">
                  <c:v>dic 17</c:v>
                </c:pt>
                <c:pt idx="7">
                  <c:v>ene 18</c:v>
                </c:pt>
                <c:pt idx="8">
                  <c:v>feb 18</c:v>
                </c:pt>
                <c:pt idx="9">
                  <c:v>mar 18</c:v>
                </c:pt>
                <c:pt idx="10">
                  <c:v>abr 18</c:v>
                </c:pt>
                <c:pt idx="11">
                  <c:v>may 18</c:v>
                </c:pt>
                <c:pt idx="12">
                  <c:v>jun 18</c:v>
                </c:pt>
                <c:pt idx="13">
                  <c:v>jul 18</c:v>
                </c:pt>
                <c:pt idx="14">
                  <c:v>ago 18</c:v>
                </c:pt>
                <c:pt idx="15">
                  <c:v>sept 18</c:v>
                </c:pt>
                <c:pt idx="16">
                  <c:v>oct 18</c:v>
                </c:pt>
                <c:pt idx="17">
                  <c:v>nov 18</c:v>
                </c:pt>
                <c:pt idx="18">
                  <c:v>dic 18</c:v>
                </c:pt>
                <c:pt idx="19">
                  <c:v>ene 19</c:v>
                </c:pt>
                <c:pt idx="20">
                  <c:v>feb 19</c:v>
                </c:pt>
                <c:pt idx="21">
                  <c:v>mar 19</c:v>
                </c:pt>
                <c:pt idx="22">
                  <c:v>abr 19</c:v>
                </c:pt>
                <c:pt idx="23">
                  <c:v>may 19</c:v>
                </c:pt>
                <c:pt idx="24">
                  <c:v>jun 19</c:v>
                </c:pt>
                <c:pt idx="25">
                  <c:v>jul 19</c:v>
                </c:pt>
                <c:pt idx="26">
                  <c:v>ago 19</c:v>
                </c:pt>
                <c:pt idx="27">
                  <c:v>sept 19</c:v>
                </c:pt>
                <c:pt idx="28">
                  <c:v>oct 19</c:v>
                </c:pt>
                <c:pt idx="29">
                  <c:v>nov 19</c:v>
                </c:pt>
                <c:pt idx="30">
                  <c:v>dic 19</c:v>
                </c:pt>
                <c:pt idx="31">
                  <c:v>ene 20</c:v>
                </c:pt>
                <c:pt idx="32">
                  <c:v>feb 20</c:v>
                </c:pt>
                <c:pt idx="33">
                  <c:v>mar 20</c:v>
                </c:pt>
                <c:pt idx="34">
                  <c:v>abr 20</c:v>
                </c:pt>
                <c:pt idx="35">
                  <c:v>may 20</c:v>
                </c:pt>
                <c:pt idx="36">
                  <c:v>jun 20</c:v>
                </c:pt>
                <c:pt idx="37">
                  <c:v>jul 20</c:v>
                </c:pt>
                <c:pt idx="38">
                  <c:v>ago 20</c:v>
                </c:pt>
                <c:pt idx="39">
                  <c:v>sept 20</c:v>
                </c:pt>
                <c:pt idx="40">
                  <c:v>oct 20</c:v>
                </c:pt>
                <c:pt idx="41">
                  <c:v>nov 20</c:v>
                </c:pt>
                <c:pt idx="42">
                  <c:v>dic 20</c:v>
                </c:pt>
                <c:pt idx="43">
                  <c:v>ene 21</c:v>
                </c:pt>
                <c:pt idx="44">
                  <c:v>feb 21</c:v>
                </c:pt>
                <c:pt idx="45">
                  <c:v>mar 21</c:v>
                </c:pt>
                <c:pt idx="46">
                  <c:v>abr 21</c:v>
                </c:pt>
                <c:pt idx="47">
                  <c:v>may 21</c:v>
                </c:pt>
                <c:pt idx="48">
                  <c:v>jun 21</c:v>
                </c:pt>
                <c:pt idx="49">
                  <c:v>jul 21</c:v>
                </c:pt>
                <c:pt idx="50">
                  <c:v>ago 21</c:v>
                </c:pt>
                <c:pt idx="51">
                  <c:v>sept 21</c:v>
                </c:pt>
                <c:pt idx="52">
                  <c:v>oct 21</c:v>
                </c:pt>
                <c:pt idx="53">
                  <c:v>nov 21</c:v>
                </c:pt>
                <c:pt idx="54">
                  <c:v>dic 21</c:v>
                </c:pt>
                <c:pt idx="55">
                  <c:v>ene 22</c:v>
                </c:pt>
                <c:pt idx="56">
                  <c:v>feb 22</c:v>
                </c:pt>
                <c:pt idx="57">
                  <c:v>mar 22</c:v>
                </c:pt>
                <c:pt idx="58">
                  <c:v>abr 22</c:v>
                </c:pt>
                <c:pt idx="59">
                  <c:v>may 22</c:v>
                </c:pt>
                <c:pt idx="60">
                  <c:v>jun-22</c:v>
                </c:pt>
                <c:pt idx="61">
                  <c:v>ago-22</c:v>
                </c:pt>
                <c:pt idx="62">
                  <c:v>sep-22</c:v>
                </c:pt>
                <c:pt idx="63">
                  <c:v>oct-22</c:v>
                </c:pt>
                <c:pt idx="64">
                  <c:v>nov-22</c:v>
                </c:pt>
                <c:pt idx="65">
                  <c:v>dic-22</c:v>
                </c:pt>
                <c:pt idx="66">
                  <c:v>ene-23</c:v>
                </c:pt>
                <c:pt idx="67">
                  <c:v>feb-23</c:v>
                </c:pt>
                <c:pt idx="68">
                  <c:v>mar-23</c:v>
                </c:pt>
                <c:pt idx="69">
                  <c:v>abr-23</c:v>
                </c:pt>
                <c:pt idx="70">
                  <c:v>may-23</c:v>
                </c:pt>
                <c:pt idx="71">
                  <c:v>jun-23</c:v>
                </c:pt>
                <c:pt idx="72">
                  <c:v>jul-23</c:v>
                </c:pt>
                <c:pt idx="73">
                  <c:v>ago-23</c:v>
                </c:pt>
                <c:pt idx="74">
                  <c:v>sep-23</c:v>
                </c:pt>
                <c:pt idx="75">
                  <c:v>oct-23</c:v>
                </c:pt>
                <c:pt idx="76">
                  <c:v>nov-23</c:v>
                </c:pt>
                <c:pt idx="77">
                  <c:v>dic-23</c:v>
                </c:pt>
                <c:pt idx="78">
                  <c:v>ene-24</c:v>
                </c:pt>
                <c:pt idx="79">
                  <c:v>feb-24</c:v>
                </c:pt>
                <c:pt idx="80">
                  <c:v>abr-24</c:v>
                </c:pt>
                <c:pt idx="81">
                  <c:v>may-24</c:v>
                </c:pt>
                <c:pt idx="82">
                  <c:v>jun-24</c:v>
                </c:pt>
                <c:pt idx="83">
                  <c:v>jul-24</c:v>
                </c:pt>
                <c:pt idx="84">
                  <c:v>ago-24</c:v>
                </c:pt>
                <c:pt idx="85">
                  <c:v>sep-24</c:v>
                </c:pt>
              </c:strCache>
            </c:strRef>
          </c:cat>
          <c:val>
            <c:numRef>
              <c:f>Sheet1!$B$2:$B$87</c:f>
              <c:numCache>
                <c:formatCode>"$"#,##0.00</c:formatCode>
                <c:ptCount val="86"/>
                <c:pt idx="0">
                  <c:v>1014.0228994919116</c:v>
                </c:pt>
                <c:pt idx="1">
                  <c:v>1035.4904371126333</c:v>
                </c:pt>
                <c:pt idx="2">
                  <c:v>1060.1791552919069</c:v>
                </c:pt>
                <c:pt idx="3">
                  <c:v>1064.121165345344</c:v>
                </c:pt>
                <c:pt idx="4">
                  <c:v>1045.6344257506357</c:v>
                </c:pt>
                <c:pt idx="5">
                  <c:v>1052.2962412618122</c:v>
                </c:pt>
                <c:pt idx="6">
                  <c:v>1066.5756429573839</c:v>
                </c:pt>
                <c:pt idx="7">
                  <c:v>1061.3097406129605</c:v>
                </c:pt>
                <c:pt idx="8">
                  <c:v>1041.8389458455388</c:v>
                </c:pt>
                <c:pt idx="9">
                  <c:v>1054.5397793008449</c:v>
                </c:pt>
                <c:pt idx="10">
                  <c:v>1052.932178444069</c:v>
                </c:pt>
                <c:pt idx="11">
                  <c:v>1042.3887466133435</c:v>
                </c:pt>
                <c:pt idx="12">
                  <c:v>1043.4148363172901</c:v>
                </c:pt>
                <c:pt idx="13">
                  <c:v>1053.2815404479536</c:v>
                </c:pt>
                <c:pt idx="14">
                  <c:v>1073.6903796786671</c:v>
                </c:pt>
                <c:pt idx="15">
                  <c:v>1077.6489252344297</c:v>
                </c:pt>
                <c:pt idx="16">
                  <c:v>1072.3599960618012</c:v>
                </c:pt>
                <c:pt idx="17">
                  <c:v>1090.1708344903996</c:v>
                </c:pt>
                <c:pt idx="18">
                  <c:v>1113.2323505318031</c:v>
                </c:pt>
                <c:pt idx="19">
                  <c:v>1120.4357784335389</c:v>
                </c:pt>
                <c:pt idx="20">
                  <c:v>1103.0062407908997</c:v>
                </c:pt>
                <c:pt idx="21">
                  <c:v>1110.497062820705</c:v>
                </c:pt>
                <c:pt idx="22">
                  <c:v>1117.3986879802005</c:v>
                </c:pt>
                <c:pt idx="23">
                  <c:v>1109.5209052938776</c:v>
                </c:pt>
                <c:pt idx="24">
                  <c:v>1100.2920884505663</c:v>
                </c:pt>
                <c:pt idx="25">
                  <c:v>1117.0932077111431</c:v>
                </c:pt>
                <c:pt idx="26">
                  <c:v>1105.8669334786468</c:v>
                </c:pt>
                <c:pt idx="27">
                  <c:v>1105.3939467261819</c:v>
                </c:pt>
                <c:pt idx="28">
                  <c:v>1105.7994025378846</c:v>
                </c:pt>
                <c:pt idx="29">
                  <c:v>1117.7895518838147</c:v>
                </c:pt>
                <c:pt idx="30">
                  <c:v>1134.6432876118943</c:v>
                </c:pt>
                <c:pt idx="31">
                  <c:v>1149.1775074464513</c:v>
                </c:pt>
                <c:pt idx="32">
                  <c:v>1157.3346751662236</c:v>
                </c:pt>
                <c:pt idx="33">
                  <c:v>1169.8912787276945</c:v>
                </c:pt>
                <c:pt idx="34">
                  <c:v>1165.5953094799411</c:v>
                </c:pt>
                <c:pt idx="35">
                  <c:v>1179.7470116078584</c:v>
                </c:pt>
                <c:pt idx="36">
                  <c:v>1170.9188813817154</c:v>
                </c:pt>
                <c:pt idx="37">
                  <c:v>1179.1193547245741</c:v>
                </c:pt>
                <c:pt idx="38">
                  <c:v>1192.0552026338603</c:v>
                </c:pt>
                <c:pt idx="39">
                  <c:v>1202.0502360665373</c:v>
                </c:pt>
                <c:pt idx="40">
                  <c:v>1212.3258865288228</c:v>
                </c:pt>
                <c:pt idx="41">
                  <c:v>1206.2445824754957</c:v>
                </c:pt>
                <c:pt idx="42">
                  <c:v>1194.3145098264365</c:v>
                </c:pt>
                <c:pt idx="43">
                  <c:v>1201.8747665359278</c:v>
                </c:pt>
                <c:pt idx="44">
                  <c:v>1200.8870254671006</c:v>
                </c:pt>
                <c:pt idx="45">
                  <c:v>1212.6852783705297</c:v>
                </c:pt>
                <c:pt idx="46">
                  <c:v>1229.43116888646</c:v>
                </c:pt>
                <c:pt idx="47">
                  <c:v>1245.70677717384</c:v>
                </c:pt>
                <c:pt idx="48">
                  <c:v>1256.3447261906222</c:v>
                </c:pt>
                <c:pt idx="49">
                  <c:v>1269.0769120682942</c:v>
                </c:pt>
                <c:pt idx="50">
                  <c:v>1284.0048905484937</c:v>
                </c:pt>
                <c:pt idx="51">
                  <c:v>1302.4470950992672</c:v>
                </c:pt>
                <c:pt idx="52">
                  <c:v>1301.6267905500206</c:v>
                </c:pt>
                <c:pt idx="53">
                  <c:v>1330.5451917202831</c:v>
                </c:pt>
                <c:pt idx="54">
                  <c:v>1344.9371685526667</c:v>
                </c:pt>
                <c:pt idx="55">
                  <c:v>1481.1</c:v>
                </c:pt>
                <c:pt idx="56">
                  <c:v>1496.32</c:v>
                </c:pt>
                <c:pt idx="57">
                  <c:v>1518</c:v>
                </c:pt>
                <c:pt idx="58">
                  <c:v>1522.44</c:v>
                </c:pt>
                <c:pt idx="59">
                  <c:v>1523.9</c:v>
                </c:pt>
                <c:pt idx="60">
                  <c:v>1544.88</c:v>
                </c:pt>
                <c:pt idx="61">
                  <c:v>1600.18</c:v>
                </c:pt>
                <c:pt idx="62">
                  <c:v>1625.57</c:v>
                </c:pt>
                <c:pt idx="63">
                  <c:v>1624.24</c:v>
                </c:pt>
                <c:pt idx="64">
                  <c:v>1620.78</c:v>
                </c:pt>
                <c:pt idx="65">
                  <c:v>1630.95</c:v>
                </c:pt>
                <c:pt idx="66">
                  <c:v>1644.23</c:v>
                </c:pt>
                <c:pt idx="67">
                  <c:v>1652.42</c:v>
                </c:pt>
                <c:pt idx="68">
                  <c:v>1659.09</c:v>
                </c:pt>
                <c:pt idx="69">
                  <c:v>1666.91</c:v>
                </c:pt>
                <c:pt idx="70">
                  <c:v>1666.33</c:v>
                </c:pt>
                <c:pt idx="71">
                  <c:v>1663.17</c:v>
                </c:pt>
                <c:pt idx="72">
                  <c:v>1672.74</c:v>
                </c:pt>
                <c:pt idx="73">
                  <c:v>1699.49</c:v>
                </c:pt>
                <c:pt idx="74">
                  <c:v>1721.14</c:v>
                </c:pt>
                <c:pt idx="75">
                  <c:v>1701.52</c:v>
                </c:pt>
                <c:pt idx="76">
                  <c:v>1703.61</c:v>
                </c:pt>
                <c:pt idx="77">
                  <c:v>1743.61</c:v>
                </c:pt>
                <c:pt idx="78">
                  <c:v>1798.76</c:v>
                </c:pt>
                <c:pt idx="79">
                  <c:v>1756.08</c:v>
                </c:pt>
                <c:pt idx="80">
                  <c:v>1761.74</c:v>
                </c:pt>
                <c:pt idx="81">
                  <c:v>1767.03</c:v>
                </c:pt>
                <c:pt idx="82">
                  <c:v>1759.79</c:v>
                </c:pt>
                <c:pt idx="83">
                  <c:v>1804.36</c:v>
                </c:pt>
                <c:pt idx="84">
                  <c:v>1800.55</c:v>
                </c:pt>
                <c:pt idx="85">
                  <c:v>1786.88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36C-6D4F-8D51-E0CE71FC59B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Urbano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  <a:tailEnd type="none"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2"/>
                </a:solidFill>
              </a:ln>
              <a:effectLst/>
            </c:spPr>
          </c:marker>
          <c:dPt>
            <c:idx val="79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A942-A942-973B-7EAE7A050B72}"/>
              </c:ext>
            </c:extLst>
          </c:dPt>
          <c:dLbls>
            <c:dLbl>
              <c:idx val="59"/>
              <c:layout>
                <c:manualLayout>
                  <c:x val="0.15459550868837543"/>
                  <c:y val="-0.2122583370657732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kern="1200" baseline="0">
                        <a:solidFill>
                          <a:srgbClr val="58B6C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>
                        <a:effectLst/>
                      </a:rPr>
                      <a:t>$1,786.88 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600" b="1" i="0" u="none" strike="noStrike" kern="1200" baseline="0">
                      <a:solidFill>
                        <a:srgbClr val="58B6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6A0-2E46-B8FC-0A6EF6994D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Sheet1!$A$2:$A$87</c:f>
              <c:strCache>
                <c:ptCount val="86"/>
                <c:pt idx="0">
                  <c:v>jun 17</c:v>
                </c:pt>
                <c:pt idx="1">
                  <c:v>jul 17</c:v>
                </c:pt>
                <c:pt idx="2">
                  <c:v>ago 17</c:v>
                </c:pt>
                <c:pt idx="3">
                  <c:v>sept 17</c:v>
                </c:pt>
                <c:pt idx="4">
                  <c:v>oct 17</c:v>
                </c:pt>
                <c:pt idx="5">
                  <c:v>nov 17</c:v>
                </c:pt>
                <c:pt idx="6">
                  <c:v>dic 17</c:v>
                </c:pt>
                <c:pt idx="7">
                  <c:v>ene 18</c:v>
                </c:pt>
                <c:pt idx="8">
                  <c:v>feb 18</c:v>
                </c:pt>
                <c:pt idx="9">
                  <c:v>mar 18</c:v>
                </c:pt>
                <c:pt idx="10">
                  <c:v>abr 18</c:v>
                </c:pt>
                <c:pt idx="11">
                  <c:v>may 18</c:v>
                </c:pt>
                <c:pt idx="12">
                  <c:v>jun 18</c:v>
                </c:pt>
                <c:pt idx="13">
                  <c:v>jul 18</c:v>
                </c:pt>
                <c:pt idx="14">
                  <c:v>ago 18</c:v>
                </c:pt>
                <c:pt idx="15">
                  <c:v>sept 18</c:v>
                </c:pt>
                <c:pt idx="16">
                  <c:v>oct 18</c:v>
                </c:pt>
                <c:pt idx="17">
                  <c:v>nov 18</c:v>
                </c:pt>
                <c:pt idx="18">
                  <c:v>dic 18</c:v>
                </c:pt>
                <c:pt idx="19">
                  <c:v>ene 19</c:v>
                </c:pt>
                <c:pt idx="20">
                  <c:v>feb 19</c:v>
                </c:pt>
                <c:pt idx="21">
                  <c:v>mar 19</c:v>
                </c:pt>
                <c:pt idx="22">
                  <c:v>abr 19</c:v>
                </c:pt>
                <c:pt idx="23">
                  <c:v>may 19</c:v>
                </c:pt>
                <c:pt idx="24">
                  <c:v>jun 19</c:v>
                </c:pt>
                <c:pt idx="25">
                  <c:v>jul 19</c:v>
                </c:pt>
                <c:pt idx="26">
                  <c:v>ago 19</c:v>
                </c:pt>
                <c:pt idx="27">
                  <c:v>sept 19</c:v>
                </c:pt>
                <c:pt idx="28">
                  <c:v>oct 19</c:v>
                </c:pt>
                <c:pt idx="29">
                  <c:v>nov 19</c:v>
                </c:pt>
                <c:pt idx="30">
                  <c:v>dic 19</c:v>
                </c:pt>
                <c:pt idx="31">
                  <c:v>ene 20</c:v>
                </c:pt>
                <c:pt idx="32">
                  <c:v>feb 20</c:v>
                </c:pt>
                <c:pt idx="33">
                  <c:v>mar 20</c:v>
                </c:pt>
                <c:pt idx="34">
                  <c:v>abr 20</c:v>
                </c:pt>
                <c:pt idx="35">
                  <c:v>may 20</c:v>
                </c:pt>
                <c:pt idx="36">
                  <c:v>jun 20</c:v>
                </c:pt>
                <c:pt idx="37">
                  <c:v>jul 20</c:v>
                </c:pt>
                <c:pt idx="38">
                  <c:v>ago 20</c:v>
                </c:pt>
                <c:pt idx="39">
                  <c:v>sept 20</c:v>
                </c:pt>
                <c:pt idx="40">
                  <c:v>oct 20</c:v>
                </c:pt>
                <c:pt idx="41">
                  <c:v>nov 20</c:v>
                </c:pt>
                <c:pt idx="42">
                  <c:v>dic 20</c:v>
                </c:pt>
                <c:pt idx="43">
                  <c:v>ene 21</c:v>
                </c:pt>
                <c:pt idx="44">
                  <c:v>feb 21</c:v>
                </c:pt>
                <c:pt idx="45">
                  <c:v>mar 21</c:v>
                </c:pt>
                <c:pt idx="46">
                  <c:v>abr 21</c:v>
                </c:pt>
                <c:pt idx="47">
                  <c:v>may 21</c:v>
                </c:pt>
                <c:pt idx="48">
                  <c:v>jun 21</c:v>
                </c:pt>
                <c:pt idx="49">
                  <c:v>jul 21</c:v>
                </c:pt>
                <c:pt idx="50">
                  <c:v>ago 21</c:v>
                </c:pt>
                <c:pt idx="51">
                  <c:v>sept 21</c:v>
                </c:pt>
                <c:pt idx="52">
                  <c:v>oct 21</c:v>
                </c:pt>
                <c:pt idx="53">
                  <c:v>nov 21</c:v>
                </c:pt>
                <c:pt idx="54">
                  <c:v>dic 21</c:v>
                </c:pt>
                <c:pt idx="55">
                  <c:v>ene 22</c:v>
                </c:pt>
                <c:pt idx="56">
                  <c:v>feb 22</c:v>
                </c:pt>
                <c:pt idx="57">
                  <c:v>mar 22</c:v>
                </c:pt>
                <c:pt idx="58">
                  <c:v>abr 22</c:v>
                </c:pt>
                <c:pt idx="59">
                  <c:v>may 22</c:v>
                </c:pt>
                <c:pt idx="60">
                  <c:v>jun-22</c:v>
                </c:pt>
                <c:pt idx="61">
                  <c:v>ago-22</c:v>
                </c:pt>
                <c:pt idx="62">
                  <c:v>sep-22</c:v>
                </c:pt>
                <c:pt idx="63">
                  <c:v>oct-22</c:v>
                </c:pt>
                <c:pt idx="64">
                  <c:v>nov-22</c:v>
                </c:pt>
                <c:pt idx="65">
                  <c:v>dic-22</c:v>
                </c:pt>
                <c:pt idx="66">
                  <c:v>ene-23</c:v>
                </c:pt>
                <c:pt idx="67">
                  <c:v>feb-23</c:v>
                </c:pt>
                <c:pt idx="68">
                  <c:v>mar-23</c:v>
                </c:pt>
                <c:pt idx="69">
                  <c:v>abr-23</c:v>
                </c:pt>
                <c:pt idx="70">
                  <c:v>may-23</c:v>
                </c:pt>
                <c:pt idx="71">
                  <c:v>jun-23</c:v>
                </c:pt>
                <c:pt idx="72">
                  <c:v>jul-23</c:v>
                </c:pt>
                <c:pt idx="73">
                  <c:v>ago-23</c:v>
                </c:pt>
                <c:pt idx="74">
                  <c:v>sep-23</c:v>
                </c:pt>
                <c:pt idx="75">
                  <c:v>oct-23</c:v>
                </c:pt>
                <c:pt idx="76">
                  <c:v>nov-23</c:v>
                </c:pt>
                <c:pt idx="77">
                  <c:v>dic-23</c:v>
                </c:pt>
                <c:pt idx="78">
                  <c:v>ene-24</c:v>
                </c:pt>
                <c:pt idx="79">
                  <c:v>feb-24</c:v>
                </c:pt>
                <c:pt idx="80">
                  <c:v>abr-24</c:v>
                </c:pt>
                <c:pt idx="81">
                  <c:v>may-24</c:v>
                </c:pt>
                <c:pt idx="82">
                  <c:v>jun-24</c:v>
                </c:pt>
                <c:pt idx="83">
                  <c:v>jul-24</c:v>
                </c:pt>
                <c:pt idx="84">
                  <c:v>ago-24</c:v>
                </c:pt>
                <c:pt idx="85">
                  <c:v>sep-24</c:v>
                </c:pt>
              </c:strCache>
            </c:strRef>
          </c:cat>
          <c:val>
            <c:numRef>
              <c:f>Sheet1!$C$2:$C$87</c:f>
              <c:numCache>
                <c:formatCode>"$"#,##0.00</c:formatCode>
                <c:ptCount val="86"/>
                <c:pt idx="0">
                  <c:v>1422.1864291005518</c:v>
                </c:pt>
                <c:pt idx="1">
                  <c:v>1446.4697416743172</c:v>
                </c:pt>
                <c:pt idx="2">
                  <c:v>1477.2908242239964</c:v>
                </c:pt>
                <c:pt idx="3">
                  <c:v>1485.1851798432035</c:v>
                </c:pt>
                <c:pt idx="4">
                  <c:v>1469.7111288865551</c:v>
                </c:pt>
                <c:pt idx="5">
                  <c:v>1475.8505781081315</c:v>
                </c:pt>
                <c:pt idx="6">
                  <c:v>1491.5898284661787</c:v>
                </c:pt>
                <c:pt idx="7">
                  <c:v>1490.775439582362</c:v>
                </c:pt>
                <c:pt idx="8">
                  <c:v>1472.8609025750588</c:v>
                </c:pt>
                <c:pt idx="9">
                  <c:v>1482.7503745998283</c:v>
                </c:pt>
                <c:pt idx="10">
                  <c:v>1482.4567239092046</c:v>
                </c:pt>
                <c:pt idx="11">
                  <c:v>1472.6163160520296</c:v>
                </c:pt>
                <c:pt idx="12">
                  <c:v>1476.8620801154664</c:v>
                </c:pt>
                <c:pt idx="13">
                  <c:v>1492.2560209621336</c:v>
                </c:pt>
                <c:pt idx="14">
                  <c:v>1516.6209850942696</c:v>
                </c:pt>
                <c:pt idx="15">
                  <c:v>1522.4593275846489</c:v>
                </c:pt>
                <c:pt idx="16">
                  <c:v>1513.5926891748891</c:v>
                </c:pt>
                <c:pt idx="17">
                  <c:v>1530.5587484096493</c:v>
                </c:pt>
                <c:pt idx="18">
                  <c:v>1556.2370576700721</c:v>
                </c:pt>
                <c:pt idx="19">
                  <c:v>1568.0674951287285</c:v>
                </c:pt>
                <c:pt idx="20">
                  <c:v>1554.1154445834159</c:v>
                </c:pt>
                <c:pt idx="21">
                  <c:v>1562.7233627549733</c:v>
                </c:pt>
                <c:pt idx="22">
                  <c:v>1569.3570378014681</c:v>
                </c:pt>
                <c:pt idx="23">
                  <c:v>1562.2603097508591</c:v>
                </c:pt>
                <c:pt idx="24">
                  <c:v>1552.4145933081261</c:v>
                </c:pt>
                <c:pt idx="25">
                  <c:v>1568.9584079493359</c:v>
                </c:pt>
                <c:pt idx="26">
                  <c:v>1560.1837674605274</c:v>
                </c:pt>
                <c:pt idx="27">
                  <c:v>1561.3323543311253</c:v>
                </c:pt>
                <c:pt idx="28">
                  <c:v>1561.588957074634</c:v>
                </c:pt>
                <c:pt idx="29">
                  <c:v>1576.0569011394937</c:v>
                </c:pt>
                <c:pt idx="30">
                  <c:v>1598.5189584363445</c:v>
                </c:pt>
                <c:pt idx="31">
                  <c:v>1615.2094348942599</c:v>
                </c:pt>
                <c:pt idx="32">
                  <c:v>1623.1895085338715</c:v>
                </c:pt>
                <c:pt idx="33">
                  <c:v>1637.0695252854314</c:v>
                </c:pt>
                <c:pt idx="34">
                  <c:v>1632.5128853987203</c:v>
                </c:pt>
                <c:pt idx="35">
                  <c:v>1649.6458660641458</c:v>
                </c:pt>
                <c:pt idx="36">
                  <c:v>1640.0035117942514</c:v>
                </c:pt>
                <c:pt idx="37">
                  <c:v>1648.0764385223088</c:v>
                </c:pt>
                <c:pt idx="38">
                  <c:v>1661.3901927107934</c:v>
                </c:pt>
                <c:pt idx="39">
                  <c:v>1671.3764588109245</c:v>
                </c:pt>
                <c:pt idx="40">
                  <c:v>1681.6143519404468</c:v>
                </c:pt>
                <c:pt idx="41">
                  <c:v>1676.1100245067257</c:v>
                </c:pt>
                <c:pt idx="42">
                  <c:v>1666.2403003128939</c:v>
                </c:pt>
                <c:pt idx="43">
                  <c:v>1679.691116101443</c:v>
                </c:pt>
                <c:pt idx="44">
                  <c:v>1681.4672318598</c:v>
                </c:pt>
                <c:pt idx="45">
                  <c:v>1693.3753213203192</c:v>
                </c:pt>
                <c:pt idx="46">
                  <c:v>1710.4412488604423</c:v>
                </c:pt>
                <c:pt idx="47">
                  <c:v>1730.8459165776114</c:v>
                </c:pt>
                <c:pt idx="48">
                  <c:v>1745.2046634938411</c:v>
                </c:pt>
                <c:pt idx="49">
                  <c:v>1761.2288444707513</c:v>
                </c:pt>
                <c:pt idx="50">
                  <c:v>1780.2006482539196</c:v>
                </c:pt>
                <c:pt idx="51">
                  <c:v>1798.5323619970832</c:v>
                </c:pt>
                <c:pt idx="52">
                  <c:v>1798.1281220145581</c:v>
                </c:pt>
                <c:pt idx="53">
                  <c:v>1824.9097118828217</c:v>
                </c:pt>
                <c:pt idx="54">
                  <c:v>1844.3167699108769</c:v>
                </c:pt>
                <c:pt idx="55">
                  <c:v>1930.38</c:v>
                </c:pt>
                <c:pt idx="56">
                  <c:v>1950.26</c:v>
                </c:pt>
                <c:pt idx="57">
                  <c:v>1975</c:v>
                </c:pt>
                <c:pt idx="58">
                  <c:v>1978.54</c:v>
                </c:pt>
                <c:pt idx="59">
                  <c:v>1982.45</c:v>
                </c:pt>
                <c:pt idx="60">
                  <c:v>2011.99</c:v>
                </c:pt>
                <c:pt idx="61">
                  <c:v>2086.21</c:v>
                </c:pt>
                <c:pt idx="62">
                  <c:v>2114.0300000000002</c:v>
                </c:pt>
                <c:pt idx="63">
                  <c:v>2112.1</c:v>
                </c:pt>
                <c:pt idx="64">
                  <c:v>2110.39</c:v>
                </c:pt>
                <c:pt idx="65">
                  <c:v>2142.6999999999998</c:v>
                </c:pt>
                <c:pt idx="66">
                  <c:v>2143.7199999999998</c:v>
                </c:pt>
                <c:pt idx="67">
                  <c:v>2154.8000000000002</c:v>
                </c:pt>
                <c:pt idx="68">
                  <c:v>2164.5100000000002</c:v>
                </c:pt>
                <c:pt idx="69">
                  <c:v>2173.9299999999998</c:v>
                </c:pt>
                <c:pt idx="70">
                  <c:v>2177.4499999999998</c:v>
                </c:pt>
                <c:pt idx="71">
                  <c:v>2179.44</c:v>
                </c:pt>
                <c:pt idx="72">
                  <c:v>2192.71</c:v>
                </c:pt>
                <c:pt idx="73">
                  <c:v>2220.46</c:v>
                </c:pt>
                <c:pt idx="74">
                  <c:v>2243.12</c:v>
                </c:pt>
                <c:pt idx="75">
                  <c:v>2224.83</c:v>
                </c:pt>
                <c:pt idx="76">
                  <c:v>2225.5700000000002</c:v>
                </c:pt>
                <c:pt idx="77">
                  <c:v>2269.5700000000002</c:v>
                </c:pt>
                <c:pt idx="78">
                  <c:v>2328.59</c:v>
                </c:pt>
                <c:pt idx="79">
                  <c:v>2293.38</c:v>
                </c:pt>
                <c:pt idx="80">
                  <c:v>2293.38</c:v>
                </c:pt>
                <c:pt idx="81">
                  <c:v>2304.37</c:v>
                </c:pt>
                <c:pt idx="82" formatCode="&quot;$&quot;#,##0.00_);[Red]\(&quot;$&quot;#,##0.00\)">
                  <c:v>2302.2399999999998</c:v>
                </c:pt>
                <c:pt idx="83">
                  <c:v>2352.34</c:v>
                </c:pt>
                <c:pt idx="84">
                  <c:v>2354.65</c:v>
                </c:pt>
                <c:pt idx="85">
                  <c:v>2344.06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36C-6D4F-8D51-E0CE71FC59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1719855"/>
        <c:axId val="1961721535"/>
      </c:lineChart>
      <c:catAx>
        <c:axId val="1961719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21535"/>
        <c:crosses val="autoZero"/>
        <c:auto val="1"/>
        <c:lblAlgn val="ctr"/>
        <c:lblOffset val="100"/>
        <c:tickLblSkip val="1"/>
        <c:noMultiLvlLbl val="0"/>
      </c:catAx>
      <c:valAx>
        <c:axId val="1961721535"/>
        <c:scaling>
          <c:orientation val="minMax"/>
          <c:min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19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Suma de canasta alimentaria + no alimentaria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9050">
                <a:solidFill>
                  <a:schemeClr val="accent1"/>
                </a:solidFill>
              </a:ln>
              <a:effectLst/>
            </c:spPr>
          </c:marker>
          <c:dLbls>
            <c:dLbl>
              <c:idx val="59"/>
              <c:layout>
                <c:manualLayout>
                  <c:x val="0.1346297132325201"/>
                  <c:y val="-0.1467053099732804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kern="1200" baseline="0">
                        <a:solidFill>
                          <a:srgbClr val="3494BA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>
                        <a:effectLst/>
                      </a:rPr>
                      <a:t>$4,567.67</a:t>
                    </a:r>
                    <a:endParaRPr lang="en-US" b="1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600" b="1" i="0" u="none" strike="noStrike" kern="1200" baseline="0">
                      <a:solidFill>
                        <a:srgbClr val="3494BA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883798238430442"/>
                      <c:h val="0.1261361625339797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2C65-6C46-94A2-4050A8910B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Sheet1!$A$2:$A$82</c:f>
              <c:strCache>
                <c:ptCount val="81"/>
                <c:pt idx="0">
                  <c:v>10/1/17</c:v>
                </c:pt>
                <c:pt idx="1">
                  <c:v>nov-17</c:v>
                </c:pt>
                <c:pt idx="2">
                  <c:v>dic-17</c:v>
                </c:pt>
                <c:pt idx="3">
                  <c:v>ene-18</c:v>
                </c:pt>
                <c:pt idx="4">
                  <c:v>feb-18</c:v>
                </c:pt>
                <c:pt idx="5">
                  <c:v>mar-18</c:v>
                </c:pt>
                <c:pt idx="6">
                  <c:v>abr-18</c:v>
                </c:pt>
                <c:pt idx="7">
                  <c:v>may-18</c:v>
                </c:pt>
                <c:pt idx="8">
                  <c:v>jun-18</c:v>
                </c:pt>
                <c:pt idx="9">
                  <c:v>jul-18</c:v>
                </c:pt>
                <c:pt idx="10">
                  <c:v>ago-18</c:v>
                </c:pt>
                <c:pt idx="11">
                  <c:v>sep-18</c:v>
                </c:pt>
                <c:pt idx="12">
                  <c:v>oct-18</c:v>
                </c:pt>
                <c:pt idx="13">
                  <c:v>nov-18</c:v>
                </c:pt>
                <c:pt idx="14">
                  <c:v>dic-18</c:v>
                </c:pt>
                <c:pt idx="15">
                  <c:v>ene-19</c:v>
                </c:pt>
                <c:pt idx="16">
                  <c:v>feb-19</c:v>
                </c:pt>
                <c:pt idx="17">
                  <c:v>mar-19</c:v>
                </c:pt>
                <c:pt idx="18">
                  <c:v>abr-19</c:v>
                </c:pt>
                <c:pt idx="19">
                  <c:v>may-19</c:v>
                </c:pt>
                <c:pt idx="20">
                  <c:v>jun-19</c:v>
                </c:pt>
                <c:pt idx="21">
                  <c:v>jul-19</c:v>
                </c:pt>
                <c:pt idx="22">
                  <c:v>ago-19</c:v>
                </c:pt>
                <c:pt idx="23">
                  <c:v>sep-19</c:v>
                </c:pt>
                <c:pt idx="24">
                  <c:v>oct-19</c:v>
                </c:pt>
                <c:pt idx="25">
                  <c:v>nov-19</c:v>
                </c:pt>
                <c:pt idx="26">
                  <c:v>dic-19</c:v>
                </c:pt>
                <c:pt idx="27">
                  <c:v>ene-20</c:v>
                </c:pt>
                <c:pt idx="28">
                  <c:v>feb-20</c:v>
                </c:pt>
                <c:pt idx="29">
                  <c:v>mar-20</c:v>
                </c:pt>
                <c:pt idx="30">
                  <c:v>abr-20</c:v>
                </c:pt>
                <c:pt idx="31">
                  <c:v>may-20</c:v>
                </c:pt>
                <c:pt idx="32">
                  <c:v>jun-20</c:v>
                </c:pt>
                <c:pt idx="33">
                  <c:v>jul-20</c:v>
                </c:pt>
                <c:pt idx="34">
                  <c:v>ago-20</c:v>
                </c:pt>
                <c:pt idx="35">
                  <c:v>sep-20</c:v>
                </c:pt>
                <c:pt idx="36">
                  <c:v>oct-20</c:v>
                </c:pt>
                <c:pt idx="37">
                  <c:v>nov-20</c:v>
                </c:pt>
                <c:pt idx="38">
                  <c:v>dic-20</c:v>
                </c:pt>
                <c:pt idx="39">
                  <c:v>ene-21</c:v>
                </c:pt>
                <c:pt idx="40">
                  <c:v>feb-20</c:v>
                </c:pt>
                <c:pt idx="41">
                  <c:v>mar-21</c:v>
                </c:pt>
                <c:pt idx="42">
                  <c:v>abr-21</c:v>
                </c:pt>
                <c:pt idx="43">
                  <c:v>may-21</c:v>
                </c:pt>
                <c:pt idx="44">
                  <c:v>jun-21</c:v>
                </c:pt>
                <c:pt idx="45">
                  <c:v>jul-21</c:v>
                </c:pt>
                <c:pt idx="46">
                  <c:v>ago-21</c:v>
                </c:pt>
                <c:pt idx="47">
                  <c:v>sep-21</c:v>
                </c:pt>
                <c:pt idx="48">
                  <c:v>oct-21</c:v>
                </c:pt>
                <c:pt idx="49">
                  <c:v>nov-21</c:v>
                </c:pt>
                <c:pt idx="50">
                  <c:v>dic-21</c:v>
                </c:pt>
                <c:pt idx="51">
                  <c:v>ene-22</c:v>
                </c:pt>
                <c:pt idx="52">
                  <c:v>feb-22</c:v>
                </c:pt>
                <c:pt idx="53">
                  <c:v>mar-22</c:v>
                </c:pt>
                <c:pt idx="54">
                  <c:v>abr-22</c:v>
                </c:pt>
                <c:pt idx="55">
                  <c:v>5/1/22</c:v>
                </c:pt>
                <c:pt idx="56">
                  <c:v>jun-22</c:v>
                </c:pt>
                <c:pt idx="57">
                  <c:v>ago-22</c:v>
                </c:pt>
                <c:pt idx="58">
                  <c:v>sep-22</c:v>
                </c:pt>
                <c:pt idx="59">
                  <c:v>oct-22</c:v>
                </c:pt>
                <c:pt idx="60">
                  <c:v>11/1/22</c:v>
                </c:pt>
                <c:pt idx="61">
                  <c:v>12/1/22</c:v>
                </c:pt>
                <c:pt idx="62">
                  <c:v>1/1/23</c:v>
                </c:pt>
                <c:pt idx="63">
                  <c:v>2/1/23</c:v>
                </c:pt>
                <c:pt idx="64">
                  <c:v>3/1/23</c:v>
                </c:pt>
                <c:pt idx="65">
                  <c:v>4/1/23</c:v>
                </c:pt>
                <c:pt idx="66">
                  <c:v>5/1/23</c:v>
                </c:pt>
                <c:pt idx="67">
                  <c:v>6/1/23</c:v>
                </c:pt>
                <c:pt idx="68">
                  <c:v>7/1/23</c:v>
                </c:pt>
                <c:pt idx="69">
                  <c:v>8/1/23</c:v>
                </c:pt>
                <c:pt idx="70">
                  <c:v>9/1/23</c:v>
                </c:pt>
                <c:pt idx="71">
                  <c:v>10/1/23</c:v>
                </c:pt>
                <c:pt idx="72">
                  <c:v>11/1/23</c:v>
                </c:pt>
                <c:pt idx="73">
                  <c:v>1/1/24</c:v>
                </c:pt>
                <c:pt idx="74">
                  <c:v>3/1/24</c:v>
                </c:pt>
                <c:pt idx="75">
                  <c:v>4/1/24</c:v>
                </c:pt>
                <c:pt idx="76">
                  <c:v>5/1/24</c:v>
                </c:pt>
                <c:pt idx="77">
                  <c:v>6/1/24</c:v>
                </c:pt>
                <c:pt idx="78">
                  <c:v>7/1/24</c:v>
                </c:pt>
                <c:pt idx="79">
                  <c:v>8/1/24</c:v>
                </c:pt>
                <c:pt idx="80">
                  <c:v>9/1/24</c:v>
                </c:pt>
              </c:strCache>
            </c:strRef>
          </c:cat>
          <c:val>
            <c:numRef>
              <c:f>Sheet1!$B$2:$B$82</c:f>
              <c:numCache>
                <c:formatCode>[$$-409]#,##0.00</c:formatCode>
                <c:ptCount val="81"/>
                <c:pt idx="0">
                  <c:v>3191.59</c:v>
                </c:pt>
                <c:pt idx="1">
                  <c:v>3234.85</c:v>
                </c:pt>
                <c:pt idx="2">
                  <c:v>3256.93</c:v>
                </c:pt>
                <c:pt idx="3">
                  <c:v>3275.25</c:v>
                </c:pt>
                <c:pt idx="4">
                  <c:v>3275.63</c:v>
                </c:pt>
                <c:pt idx="5">
                  <c:v>3293.28</c:v>
                </c:pt>
                <c:pt idx="6">
                  <c:v>3275.93</c:v>
                </c:pt>
                <c:pt idx="7">
                  <c:v>3250.97</c:v>
                </c:pt>
                <c:pt idx="8">
                  <c:v>3264.7</c:v>
                </c:pt>
                <c:pt idx="9">
                  <c:v>3287.59</c:v>
                </c:pt>
                <c:pt idx="10">
                  <c:v>3325.4</c:v>
                </c:pt>
                <c:pt idx="11">
                  <c:v>3346.84</c:v>
                </c:pt>
                <c:pt idx="12">
                  <c:v>3364.85</c:v>
                </c:pt>
                <c:pt idx="13">
                  <c:v>3405.41</c:v>
                </c:pt>
                <c:pt idx="14">
                  <c:v>3427.76</c:v>
                </c:pt>
                <c:pt idx="15">
                  <c:v>3437.22</c:v>
                </c:pt>
                <c:pt idx="16">
                  <c:v>3434.31</c:v>
                </c:pt>
                <c:pt idx="17">
                  <c:v>3455.04</c:v>
                </c:pt>
                <c:pt idx="18">
                  <c:v>3446.57</c:v>
                </c:pt>
                <c:pt idx="19">
                  <c:v>3415.63</c:v>
                </c:pt>
                <c:pt idx="20">
                  <c:v>3400.13</c:v>
                </c:pt>
                <c:pt idx="21">
                  <c:v>3419.07</c:v>
                </c:pt>
                <c:pt idx="22">
                  <c:v>3417.87</c:v>
                </c:pt>
                <c:pt idx="23">
                  <c:v>3428.43</c:v>
                </c:pt>
                <c:pt idx="24">
                  <c:v>3451.93</c:v>
                </c:pt>
                <c:pt idx="25">
                  <c:v>3494.41</c:v>
                </c:pt>
                <c:pt idx="26">
                  <c:v>3518.75</c:v>
                </c:pt>
                <c:pt idx="27">
                  <c:v>3538.97</c:v>
                </c:pt>
                <c:pt idx="28">
                  <c:v>3549.11</c:v>
                </c:pt>
                <c:pt idx="29">
                  <c:v>3542.59</c:v>
                </c:pt>
                <c:pt idx="30">
                  <c:v>3475.81</c:v>
                </c:pt>
                <c:pt idx="31">
                  <c:v>3482.44</c:v>
                </c:pt>
                <c:pt idx="32">
                  <c:v>3504.34</c:v>
                </c:pt>
                <c:pt idx="33">
                  <c:v>3536.85</c:v>
                </c:pt>
                <c:pt idx="34">
                  <c:v>3559.88</c:v>
                </c:pt>
                <c:pt idx="35">
                  <c:v>3577.67</c:v>
                </c:pt>
                <c:pt idx="36">
                  <c:v>3606.3</c:v>
                </c:pt>
                <c:pt idx="37">
                  <c:v>3610.96</c:v>
                </c:pt>
                <c:pt idx="38">
                  <c:v>3619.27</c:v>
                </c:pt>
                <c:pt idx="39">
                  <c:v>3660.64</c:v>
                </c:pt>
                <c:pt idx="40">
                  <c:v>3686.9</c:v>
                </c:pt>
                <c:pt idx="41">
                  <c:v>3717.18</c:v>
                </c:pt>
                <c:pt idx="42">
                  <c:v>3722.42</c:v>
                </c:pt>
                <c:pt idx="43">
                  <c:v>3717.71</c:v>
                </c:pt>
                <c:pt idx="44">
                  <c:v>3740.41</c:v>
                </c:pt>
                <c:pt idx="45">
                  <c:v>3767.25</c:v>
                </c:pt>
                <c:pt idx="46">
                  <c:v>3775.94</c:v>
                </c:pt>
                <c:pt idx="47">
                  <c:v>3808.81</c:v>
                </c:pt>
                <c:pt idx="48">
                  <c:v>3843.24</c:v>
                </c:pt>
                <c:pt idx="49">
                  <c:v>3898.53</c:v>
                </c:pt>
                <c:pt idx="50">
                  <c:v>3916.83</c:v>
                </c:pt>
                <c:pt idx="51">
                  <c:v>3958</c:v>
                </c:pt>
                <c:pt idx="52">
                  <c:v>3997.24</c:v>
                </c:pt>
                <c:pt idx="53">
                  <c:v>4042.73</c:v>
                </c:pt>
                <c:pt idx="54">
                  <c:v>4041.25</c:v>
                </c:pt>
                <c:pt idx="55">
                  <c:v>4024.62</c:v>
                </c:pt>
                <c:pt idx="56">
                  <c:v>4065.11</c:v>
                </c:pt>
                <c:pt idx="57">
                  <c:v>4158.3500000000004</c:v>
                </c:pt>
                <c:pt idx="58">
                  <c:v>4194.3</c:v>
                </c:pt>
                <c:pt idx="59">
                  <c:v>4208.93</c:v>
                </c:pt>
                <c:pt idx="60">
                  <c:v>4233.41</c:v>
                </c:pt>
                <c:pt idx="61">
                  <c:v>4246.6000000000004</c:v>
                </c:pt>
                <c:pt idx="62">
                  <c:v>4275.97</c:v>
                </c:pt>
                <c:pt idx="63">
                  <c:v>4299.1899999999996</c:v>
                </c:pt>
                <c:pt idx="64">
                  <c:v>4311.87</c:v>
                </c:pt>
                <c:pt idx="65">
                  <c:v>4305.09</c:v>
                </c:pt>
                <c:pt idx="66">
                  <c:v>4279.5</c:v>
                </c:pt>
                <c:pt idx="67">
                  <c:v>4277.95</c:v>
                </c:pt>
                <c:pt idx="68">
                  <c:v>4293.3500000000004</c:v>
                </c:pt>
                <c:pt idx="69">
                  <c:v>4337.5</c:v>
                </c:pt>
                <c:pt idx="70">
                  <c:v>4379.41</c:v>
                </c:pt>
                <c:pt idx="71">
                  <c:v>4387.22</c:v>
                </c:pt>
                <c:pt idx="72">
                  <c:v>4415.03</c:v>
                </c:pt>
                <c:pt idx="73">
                  <c:v>4529.8500000000004</c:v>
                </c:pt>
                <c:pt idx="74">
                  <c:v>4529.8500000000004</c:v>
                </c:pt>
                <c:pt idx="75">
                  <c:v>4510.4799999999996</c:v>
                </c:pt>
                <c:pt idx="76">
                  <c:v>4485.34</c:v>
                </c:pt>
                <c:pt idx="77">
                  <c:v>4486.75</c:v>
                </c:pt>
                <c:pt idx="78">
                  <c:v>4554.12</c:v>
                </c:pt>
                <c:pt idx="79">
                  <c:v>4564.96</c:v>
                </c:pt>
                <c:pt idx="80">
                  <c:v>4567.67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C65-6C46-94A2-4050A8910B6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Canasta alimentaria Urbana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2"/>
                </a:solidFill>
              </a:ln>
              <a:effectLst/>
            </c:spPr>
          </c:marker>
          <c:dLbls>
            <c:dLbl>
              <c:idx val="59"/>
              <c:layout>
                <c:manualLayout>
                  <c:x val="0.14288487673979197"/>
                  <c:y val="-0.1070265162800215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$2,344.06</a:t>
                    </a:r>
                    <a:endParaRPr lang="en-US" b="1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2C65-6C46-94A2-4050A8910B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Sheet1!$A$2:$A$82</c:f>
              <c:strCache>
                <c:ptCount val="81"/>
                <c:pt idx="0">
                  <c:v>10/1/17</c:v>
                </c:pt>
                <c:pt idx="1">
                  <c:v>nov-17</c:v>
                </c:pt>
                <c:pt idx="2">
                  <c:v>dic-17</c:v>
                </c:pt>
                <c:pt idx="3">
                  <c:v>ene-18</c:v>
                </c:pt>
                <c:pt idx="4">
                  <c:v>feb-18</c:v>
                </c:pt>
                <c:pt idx="5">
                  <c:v>mar-18</c:v>
                </c:pt>
                <c:pt idx="6">
                  <c:v>abr-18</c:v>
                </c:pt>
                <c:pt idx="7">
                  <c:v>may-18</c:v>
                </c:pt>
                <c:pt idx="8">
                  <c:v>jun-18</c:v>
                </c:pt>
                <c:pt idx="9">
                  <c:v>jul-18</c:v>
                </c:pt>
                <c:pt idx="10">
                  <c:v>ago-18</c:v>
                </c:pt>
                <c:pt idx="11">
                  <c:v>sep-18</c:v>
                </c:pt>
                <c:pt idx="12">
                  <c:v>oct-18</c:v>
                </c:pt>
                <c:pt idx="13">
                  <c:v>nov-18</c:v>
                </c:pt>
                <c:pt idx="14">
                  <c:v>dic-18</c:v>
                </c:pt>
                <c:pt idx="15">
                  <c:v>ene-19</c:v>
                </c:pt>
                <c:pt idx="16">
                  <c:v>feb-19</c:v>
                </c:pt>
                <c:pt idx="17">
                  <c:v>mar-19</c:v>
                </c:pt>
                <c:pt idx="18">
                  <c:v>abr-19</c:v>
                </c:pt>
                <c:pt idx="19">
                  <c:v>may-19</c:v>
                </c:pt>
                <c:pt idx="20">
                  <c:v>jun-19</c:v>
                </c:pt>
                <c:pt idx="21">
                  <c:v>jul-19</c:v>
                </c:pt>
                <c:pt idx="22">
                  <c:v>ago-19</c:v>
                </c:pt>
                <c:pt idx="23">
                  <c:v>sep-19</c:v>
                </c:pt>
                <c:pt idx="24">
                  <c:v>oct-19</c:v>
                </c:pt>
                <c:pt idx="25">
                  <c:v>nov-19</c:v>
                </c:pt>
                <c:pt idx="26">
                  <c:v>dic-19</c:v>
                </c:pt>
                <c:pt idx="27">
                  <c:v>ene-20</c:v>
                </c:pt>
                <c:pt idx="28">
                  <c:v>feb-20</c:v>
                </c:pt>
                <c:pt idx="29">
                  <c:v>mar-20</c:v>
                </c:pt>
                <c:pt idx="30">
                  <c:v>abr-20</c:v>
                </c:pt>
                <c:pt idx="31">
                  <c:v>may-20</c:v>
                </c:pt>
                <c:pt idx="32">
                  <c:v>jun-20</c:v>
                </c:pt>
                <c:pt idx="33">
                  <c:v>jul-20</c:v>
                </c:pt>
                <c:pt idx="34">
                  <c:v>ago-20</c:v>
                </c:pt>
                <c:pt idx="35">
                  <c:v>sep-20</c:v>
                </c:pt>
                <c:pt idx="36">
                  <c:v>oct-20</c:v>
                </c:pt>
                <c:pt idx="37">
                  <c:v>nov-20</c:v>
                </c:pt>
                <c:pt idx="38">
                  <c:v>dic-20</c:v>
                </c:pt>
                <c:pt idx="39">
                  <c:v>ene-21</c:v>
                </c:pt>
                <c:pt idx="40">
                  <c:v>feb-20</c:v>
                </c:pt>
                <c:pt idx="41">
                  <c:v>mar-21</c:v>
                </c:pt>
                <c:pt idx="42">
                  <c:v>abr-21</c:v>
                </c:pt>
                <c:pt idx="43">
                  <c:v>may-21</c:v>
                </c:pt>
                <c:pt idx="44">
                  <c:v>jun-21</c:v>
                </c:pt>
                <c:pt idx="45">
                  <c:v>jul-21</c:v>
                </c:pt>
                <c:pt idx="46">
                  <c:v>ago-21</c:v>
                </c:pt>
                <c:pt idx="47">
                  <c:v>sep-21</c:v>
                </c:pt>
                <c:pt idx="48">
                  <c:v>oct-21</c:v>
                </c:pt>
                <c:pt idx="49">
                  <c:v>nov-21</c:v>
                </c:pt>
                <c:pt idx="50">
                  <c:v>dic-21</c:v>
                </c:pt>
                <c:pt idx="51">
                  <c:v>ene-22</c:v>
                </c:pt>
                <c:pt idx="52">
                  <c:v>feb-22</c:v>
                </c:pt>
                <c:pt idx="53">
                  <c:v>mar-22</c:v>
                </c:pt>
                <c:pt idx="54">
                  <c:v>abr-22</c:v>
                </c:pt>
                <c:pt idx="55">
                  <c:v>5/1/22</c:v>
                </c:pt>
                <c:pt idx="56">
                  <c:v>jun-22</c:v>
                </c:pt>
                <c:pt idx="57">
                  <c:v>ago-22</c:v>
                </c:pt>
                <c:pt idx="58">
                  <c:v>sep-22</c:v>
                </c:pt>
                <c:pt idx="59">
                  <c:v>oct-22</c:v>
                </c:pt>
                <c:pt idx="60">
                  <c:v>11/1/22</c:v>
                </c:pt>
                <c:pt idx="61">
                  <c:v>12/1/22</c:v>
                </c:pt>
                <c:pt idx="62">
                  <c:v>1/1/23</c:v>
                </c:pt>
                <c:pt idx="63">
                  <c:v>2/1/23</c:v>
                </c:pt>
                <c:pt idx="64">
                  <c:v>3/1/23</c:v>
                </c:pt>
                <c:pt idx="65">
                  <c:v>4/1/23</c:v>
                </c:pt>
                <c:pt idx="66">
                  <c:v>5/1/23</c:v>
                </c:pt>
                <c:pt idx="67">
                  <c:v>6/1/23</c:v>
                </c:pt>
                <c:pt idx="68">
                  <c:v>7/1/23</c:v>
                </c:pt>
                <c:pt idx="69">
                  <c:v>8/1/23</c:v>
                </c:pt>
                <c:pt idx="70">
                  <c:v>9/1/23</c:v>
                </c:pt>
                <c:pt idx="71">
                  <c:v>10/1/23</c:v>
                </c:pt>
                <c:pt idx="72">
                  <c:v>11/1/23</c:v>
                </c:pt>
                <c:pt idx="73">
                  <c:v>1/1/24</c:v>
                </c:pt>
                <c:pt idx="74">
                  <c:v>3/1/24</c:v>
                </c:pt>
                <c:pt idx="75">
                  <c:v>4/1/24</c:v>
                </c:pt>
                <c:pt idx="76">
                  <c:v>5/1/24</c:v>
                </c:pt>
                <c:pt idx="77">
                  <c:v>6/1/24</c:v>
                </c:pt>
                <c:pt idx="78">
                  <c:v>7/1/24</c:v>
                </c:pt>
                <c:pt idx="79">
                  <c:v>8/1/24</c:v>
                </c:pt>
                <c:pt idx="80">
                  <c:v>9/1/24</c:v>
                </c:pt>
              </c:strCache>
            </c:strRef>
          </c:cat>
          <c:val>
            <c:numRef>
              <c:f>Sheet1!$C$2:$C$82</c:f>
              <c:numCache>
                <c:formatCode>[$$-409]#,##0.00</c:formatCode>
                <c:ptCount val="81"/>
                <c:pt idx="0">
                  <c:v>1491.07</c:v>
                </c:pt>
                <c:pt idx="1">
                  <c:v>1498.97</c:v>
                </c:pt>
                <c:pt idx="2">
                  <c:v>1513.63</c:v>
                </c:pt>
                <c:pt idx="3">
                  <c:v>1514.91</c:v>
                </c:pt>
                <c:pt idx="4">
                  <c:v>1500.89</c:v>
                </c:pt>
                <c:pt idx="5">
                  <c:v>1514.18</c:v>
                </c:pt>
                <c:pt idx="6">
                  <c:v>1514.53</c:v>
                </c:pt>
                <c:pt idx="7">
                  <c:v>1504.32</c:v>
                </c:pt>
                <c:pt idx="8">
                  <c:v>1506.1</c:v>
                </c:pt>
                <c:pt idx="9">
                  <c:v>1521.44</c:v>
                </c:pt>
                <c:pt idx="10">
                  <c:v>1544.07</c:v>
                </c:pt>
                <c:pt idx="11">
                  <c:v>1547.62</c:v>
                </c:pt>
                <c:pt idx="12">
                  <c:v>1543.15</c:v>
                </c:pt>
                <c:pt idx="13">
                  <c:v>1562.69</c:v>
                </c:pt>
                <c:pt idx="14">
                  <c:v>1586.96</c:v>
                </c:pt>
                <c:pt idx="15">
                  <c:v>1600.7</c:v>
                </c:pt>
                <c:pt idx="16">
                  <c:v>1587.74</c:v>
                </c:pt>
                <c:pt idx="17">
                  <c:v>1595.99</c:v>
                </c:pt>
                <c:pt idx="18">
                  <c:v>1605.23</c:v>
                </c:pt>
                <c:pt idx="19">
                  <c:v>1598.44</c:v>
                </c:pt>
                <c:pt idx="20">
                  <c:v>1589.23</c:v>
                </c:pt>
                <c:pt idx="21">
                  <c:v>1608.23</c:v>
                </c:pt>
                <c:pt idx="22">
                  <c:v>1602.22</c:v>
                </c:pt>
                <c:pt idx="23">
                  <c:v>1602.47</c:v>
                </c:pt>
                <c:pt idx="24">
                  <c:v>1604.28</c:v>
                </c:pt>
                <c:pt idx="25">
                  <c:v>1617.7</c:v>
                </c:pt>
                <c:pt idx="26">
                  <c:v>1637.36</c:v>
                </c:pt>
                <c:pt idx="27">
                  <c:v>1653.99</c:v>
                </c:pt>
                <c:pt idx="28">
                  <c:v>1663.3</c:v>
                </c:pt>
                <c:pt idx="29">
                  <c:v>1676.85</c:v>
                </c:pt>
                <c:pt idx="30">
                  <c:v>1677.69</c:v>
                </c:pt>
                <c:pt idx="31">
                  <c:v>1689.3</c:v>
                </c:pt>
                <c:pt idx="32">
                  <c:v>1679.08</c:v>
                </c:pt>
                <c:pt idx="33">
                  <c:v>1688.57</c:v>
                </c:pt>
                <c:pt idx="34">
                  <c:v>1702.28</c:v>
                </c:pt>
                <c:pt idx="35">
                  <c:v>1713.31</c:v>
                </c:pt>
                <c:pt idx="36">
                  <c:v>1724.37</c:v>
                </c:pt>
                <c:pt idx="37">
                  <c:v>1721</c:v>
                </c:pt>
                <c:pt idx="38">
                  <c:v>1713.89</c:v>
                </c:pt>
                <c:pt idx="39">
                  <c:v>1725.66</c:v>
                </c:pt>
                <c:pt idx="40">
                  <c:v>1728.88</c:v>
                </c:pt>
                <c:pt idx="41">
                  <c:v>1741.89</c:v>
                </c:pt>
                <c:pt idx="42">
                  <c:v>1759.59</c:v>
                </c:pt>
                <c:pt idx="43">
                  <c:v>1778.98</c:v>
                </c:pt>
                <c:pt idx="44">
                  <c:v>1793.4</c:v>
                </c:pt>
                <c:pt idx="45">
                  <c:v>1810.09</c:v>
                </c:pt>
                <c:pt idx="46">
                  <c:v>1828.54</c:v>
                </c:pt>
                <c:pt idx="47">
                  <c:v>1847.27</c:v>
                </c:pt>
                <c:pt idx="48">
                  <c:v>1850.69</c:v>
                </c:pt>
                <c:pt idx="49">
                  <c:v>1879.04</c:v>
                </c:pt>
                <c:pt idx="50">
                  <c:v>1901.66</c:v>
                </c:pt>
                <c:pt idx="51">
                  <c:v>1930.38</c:v>
                </c:pt>
                <c:pt idx="52">
                  <c:v>1950.26</c:v>
                </c:pt>
                <c:pt idx="53">
                  <c:v>1974.57</c:v>
                </c:pt>
                <c:pt idx="54">
                  <c:v>1978.54</c:v>
                </c:pt>
                <c:pt idx="55">
                  <c:v>1982.45</c:v>
                </c:pt>
                <c:pt idx="56">
                  <c:v>2011.99</c:v>
                </c:pt>
                <c:pt idx="57">
                  <c:v>2086.21</c:v>
                </c:pt>
                <c:pt idx="58">
                  <c:v>2114.0300000000002</c:v>
                </c:pt>
                <c:pt idx="59">
                  <c:v>2112.1</c:v>
                </c:pt>
                <c:pt idx="60">
                  <c:v>2110.39</c:v>
                </c:pt>
                <c:pt idx="61">
                  <c:v>2142.6999999999998</c:v>
                </c:pt>
                <c:pt idx="62">
                  <c:v>2143.7199999999998</c:v>
                </c:pt>
                <c:pt idx="63">
                  <c:v>2154.8000000000002</c:v>
                </c:pt>
                <c:pt idx="64">
                  <c:v>2164.5100000000002</c:v>
                </c:pt>
                <c:pt idx="65">
                  <c:v>2173.9299999999998</c:v>
                </c:pt>
                <c:pt idx="66">
                  <c:v>2177.4499999999998</c:v>
                </c:pt>
                <c:pt idx="67">
                  <c:v>2179.44</c:v>
                </c:pt>
                <c:pt idx="68">
                  <c:v>2192.71</c:v>
                </c:pt>
                <c:pt idx="69">
                  <c:v>2220.46</c:v>
                </c:pt>
                <c:pt idx="70">
                  <c:v>2243.12</c:v>
                </c:pt>
                <c:pt idx="71">
                  <c:v>2224.83</c:v>
                </c:pt>
                <c:pt idx="72">
                  <c:v>2269.5700000000002</c:v>
                </c:pt>
                <c:pt idx="73">
                  <c:v>2328.59</c:v>
                </c:pt>
                <c:pt idx="74">
                  <c:v>2328.59</c:v>
                </c:pt>
                <c:pt idx="75">
                  <c:v>2298.8200000000002</c:v>
                </c:pt>
                <c:pt idx="76">
                  <c:v>2304.37</c:v>
                </c:pt>
                <c:pt idx="77">
                  <c:v>2302.2399999999998</c:v>
                </c:pt>
                <c:pt idx="78">
                  <c:v>2352.34</c:v>
                </c:pt>
                <c:pt idx="79">
                  <c:v>2354.65</c:v>
                </c:pt>
                <c:pt idx="80">
                  <c:v>2344.06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C65-6C46-94A2-4050A8910B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1719855"/>
        <c:axId val="1961721535"/>
      </c:lineChart>
      <c:catAx>
        <c:axId val="1961719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21535"/>
        <c:crosses val="autoZero"/>
        <c:auto val="1"/>
        <c:lblAlgn val="ctr"/>
        <c:lblOffset val="100"/>
        <c:tickLblSkip val="1"/>
        <c:noMultiLvlLbl val="0"/>
      </c:catAx>
      <c:valAx>
        <c:axId val="1961721535"/>
        <c:scaling>
          <c:orientation val="minMax"/>
          <c:min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$-409]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19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Canasta Básica USD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228136760631992E-17"/>
                  <c:y val="6.7248071251184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51-0843-A831-418C8F227796}"/>
                </c:ext>
              </c:extLst>
            </c:dLbl>
            <c:dLbl>
              <c:idx val="1"/>
              <c:layout>
                <c:manualLayout>
                  <c:x val="0"/>
                  <c:y val="7.565408015758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51-0843-A831-418C8F227796}"/>
                </c:ext>
              </c:extLst>
            </c:dLbl>
            <c:dLbl>
              <c:idx val="2"/>
              <c:layout>
                <c:manualLayout>
                  <c:x val="-8.912547042527968E-17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51-0843-A831-418C8F227796}"/>
                </c:ext>
              </c:extLst>
            </c:dLbl>
            <c:dLbl>
              <c:idx val="3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51-0843-A831-418C8F227796}"/>
                </c:ext>
              </c:extLst>
            </c:dLbl>
            <c:dLbl>
              <c:idx val="4"/>
              <c:layout>
                <c:manualLayout>
                  <c:x val="-8.912547042527968E-17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51-0843-A831-418C8F227796}"/>
                </c:ext>
              </c:extLst>
            </c:dLbl>
            <c:dLbl>
              <c:idx val="5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51-0843-A831-418C8F227796}"/>
                </c:ext>
              </c:extLst>
            </c:dLbl>
            <c:dLbl>
              <c:idx val="6"/>
              <c:layout>
                <c:manualLayout>
                  <c:x val="-1.7825094085055936E-16"/>
                  <c:y val="7.0050074219984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51-0843-A831-418C8F227796}"/>
                </c:ext>
              </c:extLst>
            </c:dLbl>
            <c:dLbl>
              <c:idx val="7"/>
              <c:layout>
                <c:manualLayout>
                  <c:x val="0"/>
                  <c:y val="7.565408015758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051-0843-A831-418C8F227796}"/>
                </c:ext>
              </c:extLst>
            </c:dLbl>
            <c:dLbl>
              <c:idx val="8"/>
              <c:layout>
                <c:manualLayout>
                  <c:x val="0"/>
                  <c:y val="9.2466097970379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023-E246-A64B-90615E6ECD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Brasil</c:v>
                </c:pt>
                <c:pt idx="1">
                  <c:v>Chile</c:v>
                </c:pt>
                <c:pt idx="2">
                  <c:v>Colombia</c:v>
                </c:pt>
                <c:pt idx="3">
                  <c:v>Ecuador</c:v>
                </c:pt>
                <c:pt idx="4">
                  <c:v>Guatemala</c:v>
                </c:pt>
                <c:pt idx="5">
                  <c:v>México</c:v>
                </c:pt>
                <c:pt idx="6">
                  <c:v>Perú</c:v>
                </c:pt>
                <c:pt idx="7">
                  <c:v>Uruguay</c:v>
                </c:pt>
                <c:pt idx="8">
                  <c:v>Argentina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73.260000000000005</c:v>
                </c:pt>
                <c:pt idx="1">
                  <c:v>75.16</c:v>
                </c:pt>
                <c:pt idx="2">
                  <c:v>70.099999999999994</c:v>
                </c:pt>
                <c:pt idx="3">
                  <c:v>86.6</c:v>
                </c:pt>
                <c:pt idx="4">
                  <c:v>475.67</c:v>
                </c:pt>
                <c:pt idx="5">
                  <c:v>138.11000000000001</c:v>
                </c:pt>
                <c:pt idx="6">
                  <c:v>75.67</c:v>
                </c:pt>
                <c:pt idx="7">
                  <c:v>116.23</c:v>
                </c:pt>
                <c:pt idx="8">
                  <c:v>131.29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3C-1B41-80B6-B4E73D4A95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248960415"/>
        <c:axId val="1248962063"/>
      </c:barChart>
      <c:catAx>
        <c:axId val="1248960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2063"/>
        <c:crosses val="autoZero"/>
        <c:auto val="1"/>
        <c:lblAlgn val="ctr"/>
        <c:lblOffset val="100"/>
        <c:noMultiLvlLbl val="0"/>
      </c:catAx>
      <c:valAx>
        <c:axId val="12489620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0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65015325515402"/>
          <c:y val="2.6405016953221117E-2"/>
          <c:w val="0.15770012288547458"/>
          <c:h val="5.73258919194646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Canasta Básica USD</c:v>
                </c:pt>
              </c:strCache>
            </c:strRef>
          </c:tx>
          <c:spPr>
            <a:solidFill>
              <a:schemeClr val="accent3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228136760631992E-17"/>
                  <c:y val="6.7248071251184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51-0843-A831-418C8F227796}"/>
                </c:ext>
              </c:extLst>
            </c:dLbl>
            <c:dLbl>
              <c:idx val="1"/>
              <c:layout>
                <c:manualLayout>
                  <c:x val="0"/>
                  <c:y val="7.565408015758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51-0843-A831-418C8F227796}"/>
                </c:ext>
              </c:extLst>
            </c:dLbl>
            <c:dLbl>
              <c:idx val="2"/>
              <c:layout>
                <c:manualLayout>
                  <c:x val="-1.1341532755463721E-3"/>
                  <c:y val="5.98804535826642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51-0843-A831-418C8F227796}"/>
                </c:ext>
              </c:extLst>
            </c:dLbl>
            <c:dLbl>
              <c:idx val="3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51-0843-A831-418C8F227796}"/>
                </c:ext>
              </c:extLst>
            </c:dLbl>
            <c:dLbl>
              <c:idx val="4"/>
              <c:layout>
                <c:manualLayout>
                  <c:x val="-8.317027941656284E-17"/>
                  <c:y val="5.98804535826644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51-0843-A831-418C8F227796}"/>
                </c:ext>
              </c:extLst>
            </c:dLbl>
            <c:dLbl>
              <c:idx val="5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51-0843-A831-418C8F227796}"/>
                </c:ext>
              </c:extLst>
            </c:dLbl>
            <c:dLbl>
              <c:idx val="6"/>
              <c:layout>
                <c:manualLayout>
                  <c:x val="-1.7825094085055936E-16"/>
                  <c:y val="7.0050074219984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51-0843-A831-418C8F227796}"/>
                </c:ext>
              </c:extLst>
            </c:dLbl>
            <c:dLbl>
              <c:idx val="7"/>
              <c:layout>
                <c:manualLayout>
                  <c:x val="0"/>
                  <c:y val="0.114882121720773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051-0843-A831-418C8F227796}"/>
                </c:ext>
              </c:extLst>
            </c:dLbl>
            <c:dLbl>
              <c:idx val="8"/>
              <c:layout>
                <c:manualLayout>
                  <c:x val="0"/>
                  <c:y val="8.30177779384749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821737449589345E-2"/>
                      <c:h val="6.384585984580837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B26-FB4C-AF14-290EF6CCF9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Brasil</c:v>
                </c:pt>
                <c:pt idx="1">
                  <c:v>Chile</c:v>
                </c:pt>
                <c:pt idx="2">
                  <c:v>Colombia</c:v>
                </c:pt>
                <c:pt idx="3">
                  <c:v>Ecuador</c:v>
                </c:pt>
                <c:pt idx="4">
                  <c:v>Guatemala</c:v>
                </c:pt>
                <c:pt idx="5">
                  <c:v>México</c:v>
                </c:pt>
                <c:pt idx="6">
                  <c:v>Perú</c:v>
                </c:pt>
                <c:pt idx="7">
                  <c:v>Uruguay</c:v>
                </c:pt>
                <c:pt idx="8">
                  <c:v>Argentina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73.260000000000005</c:v>
                </c:pt>
                <c:pt idx="1">
                  <c:v>75.16</c:v>
                </c:pt>
                <c:pt idx="2">
                  <c:v>70.099999999999994</c:v>
                </c:pt>
                <c:pt idx="3">
                  <c:v>86.6</c:v>
                </c:pt>
                <c:pt idx="4">
                  <c:v>475.67</c:v>
                </c:pt>
                <c:pt idx="5">
                  <c:v>138.11000000000001</c:v>
                </c:pt>
                <c:pt idx="6">
                  <c:v>75.67</c:v>
                </c:pt>
                <c:pt idx="7">
                  <c:v>116.23</c:v>
                </c:pt>
                <c:pt idx="8">
                  <c:v>291.47000000000003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3C-1B41-80B6-B4E73D4A95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248960415"/>
        <c:axId val="1248962063"/>
      </c:barChart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Salario Mínimo USD</c:v>
                </c:pt>
              </c:strCache>
            </c:strRef>
          </c:tx>
          <c:spPr>
            <a:ln w="28575" cap="rnd">
              <a:solidFill>
                <a:schemeClr val="accent3">
                  <a:tint val="77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4307227275541656E-2"/>
                  <c:y val="5.3238056407187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51-0843-A831-418C8F227796}"/>
                </c:ext>
              </c:extLst>
            </c:dLbl>
            <c:dLbl>
              <c:idx val="1"/>
              <c:layout>
                <c:manualLayout>
                  <c:x val="-2.187650454798749E-2"/>
                  <c:y val="-5.60400593759873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051-0843-A831-418C8F227796}"/>
                </c:ext>
              </c:extLst>
            </c:dLbl>
            <c:dLbl>
              <c:idx val="2"/>
              <c:layout>
                <c:manualLayout>
                  <c:x val="-1.8230420456656196E-2"/>
                  <c:y val="-5.32380564071879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051-0843-A831-418C8F227796}"/>
                </c:ext>
              </c:extLst>
            </c:dLbl>
            <c:dLbl>
              <c:idx val="3"/>
              <c:layout>
                <c:manualLayout>
                  <c:x val="-2.7143949323531154E-2"/>
                  <c:y val="-4.22377458385398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051-0843-A831-418C8F227796}"/>
                </c:ext>
              </c:extLst>
            </c:dLbl>
            <c:dLbl>
              <c:idx val="4"/>
              <c:layout>
                <c:manualLayout>
                  <c:x val="-2.6656709932083782E-2"/>
                  <c:y val="-5.2089978687881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051-0843-A831-418C8F227796}"/>
                </c:ext>
              </c:extLst>
            </c:dLbl>
            <c:dLbl>
              <c:idx val="5"/>
              <c:layout>
                <c:manualLayout>
                  <c:x val="-2.187650454798758E-2"/>
                  <c:y val="-6.16440653135861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051-0843-A831-418C8F227796}"/>
                </c:ext>
              </c:extLst>
            </c:dLbl>
            <c:dLbl>
              <c:idx val="6"/>
              <c:layout>
                <c:manualLayout>
                  <c:x val="-2.6737950003095822E-2"/>
                  <c:y val="7.56540801575827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051-0843-A831-418C8F227796}"/>
                </c:ext>
              </c:extLst>
            </c:dLbl>
            <c:dLbl>
              <c:idx val="7"/>
              <c:layout>
                <c:manualLayout>
                  <c:x val="-3.6460840913312485E-3"/>
                  <c:y val="-3.08220326567930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051-0843-A831-418C8F227796}"/>
                </c:ext>
              </c:extLst>
            </c:dLbl>
            <c:dLbl>
              <c:idx val="8"/>
              <c:layout>
                <c:manualLayout>
                  <c:x val="-7.939072928824023E-3"/>
                  <c:y val="2.3348750045195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B26-FB4C-AF14-290EF6CCF9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1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Brasil</c:v>
                </c:pt>
                <c:pt idx="1">
                  <c:v>Chile</c:v>
                </c:pt>
                <c:pt idx="2">
                  <c:v>Colombia</c:v>
                </c:pt>
                <c:pt idx="3">
                  <c:v>Ecuador</c:v>
                </c:pt>
                <c:pt idx="4">
                  <c:v>Guatemala</c:v>
                </c:pt>
                <c:pt idx="5">
                  <c:v>México</c:v>
                </c:pt>
                <c:pt idx="6">
                  <c:v>Perú</c:v>
                </c:pt>
                <c:pt idx="7">
                  <c:v>Uruguay</c:v>
                </c:pt>
                <c:pt idx="8">
                  <c:v>Argentina</c:v>
                </c:pt>
              </c:strCache>
            </c:strRef>
          </c:cat>
          <c:val>
            <c:numRef>
              <c:f>Hoja1!$C$2:$C$10</c:f>
              <c:numCache>
                <c:formatCode>General</c:formatCode>
                <c:ptCount val="9"/>
                <c:pt idx="0">
                  <c:v>250</c:v>
                </c:pt>
                <c:pt idx="1">
                  <c:v>440</c:v>
                </c:pt>
                <c:pt idx="2">
                  <c:v>242</c:v>
                </c:pt>
                <c:pt idx="3">
                  <c:v>450</c:v>
                </c:pt>
                <c:pt idx="4">
                  <c:v>466.2</c:v>
                </c:pt>
                <c:pt idx="5">
                  <c:v>414.06</c:v>
                </c:pt>
                <c:pt idx="6">
                  <c:v>281.8</c:v>
                </c:pt>
                <c:pt idx="7">
                  <c:v>540</c:v>
                </c:pt>
                <c:pt idx="8">
                  <c:v>163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51-0843-A831-418C8F2277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48960415"/>
        <c:axId val="1248962063"/>
      </c:lineChart>
      <c:catAx>
        <c:axId val="1248960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2063"/>
        <c:crosses val="autoZero"/>
        <c:auto val="1"/>
        <c:lblAlgn val="ctr"/>
        <c:lblOffset val="100"/>
        <c:noMultiLvlLbl val="0"/>
      </c:catAx>
      <c:valAx>
        <c:axId val="12489620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0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65015325515402"/>
          <c:y val="2.6405016953221117E-2"/>
          <c:w val="0.32632411725144467"/>
          <c:h val="5.3089705570832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820104238293123E-2"/>
          <c:y val="0.15825989857390166"/>
          <c:w val="0.91298942668938787"/>
          <c:h val="0.841305173806117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salario minimo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4251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EC-2E40-B30F-E7BC8D737F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-52"/>
        <c:axId val="186789743"/>
        <c:axId val="225660671"/>
      </c:barChart>
      <c:catAx>
        <c:axId val="18678974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5660671"/>
        <c:crosses val="autoZero"/>
        <c:auto val="1"/>
        <c:lblAlgn val="ctr"/>
        <c:lblOffset val="100"/>
        <c:noMultiLvlLbl val="0"/>
      </c:catAx>
      <c:valAx>
        <c:axId val="225660671"/>
        <c:scaling>
          <c:orientation val="minMax"/>
          <c:max val="4500"/>
          <c:min val="850"/>
        </c:scaling>
        <c:delete val="1"/>
        <c:axPos val="l"/>
        <c:numFmt formatCode="General" sourceLinked="1"/>
        <c:majorTickMark val="out"/>
        <c:minorTickMark val="none"/>
        <c:tickLblPos val="nextTo"/>
        <c:crossAx val="186789743"/>
        <c:crosses val="autoZero"/>
        <c:crossBetween val="between"/>
        <c:majorUnit val="3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408095939547952E-2"/>
          <c:y val="4.2733657553625702E-2"/>
          <c:w val="0.87959190452755909"/>
          <c:h val="0.79491413663175836"/>
        </c:manualLayout>
      </c:layout>
      <c:lineChart>
        <c:grouping val="stack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Canasta alimentaria Urbana</c:v>
                </c:pt>
              </c:strCache>
            </c:strRef>
          </c:tx>
          <c:spPr>
            <a:ln w="38100" cap="rnd">
              <a:solidFill>
                <a:srgbClr val="005487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38100">
                <a:solidFill>
                  <a:srgbClr val="005487"/>
                </a:solidFill>
              </a:ln>
              <a:effectLst/>
            </c:spPr>
          </c:marker>
          <c:cat>
            <c:numRef>
              <c:f>Sheet1!$A$2:$A$82</c:f>
              <c:numCache>
                <c:formatCode>mmm\-yy</c:formatCode>
                <c:ptCount val="81"/>
                <c:pt idx="0">
                  <c:v>43009</c:v>
                </c:pt>
                <c:pt idx="1">
                  <c:v>43040</c:v>
                </c:pt>
                <c:pt idx="2">
                  <c:v>43070</c:v>
                </c:pt>
                <c:pt idx="3">
                  <c:v>43101</c:v>
                </c:pt>
                <c:pt idx="4">
                  <c:v>43132</c:v>
                </c:pt>
                <c:pt idx="5">
                  <c:v>43160</c:v>
                </c:pt>
                <c:pt idx="6">
                  <c:v>43191</c:v>
                </c:pt>
                <c:pt idx="7">
                  <c:v>43221</c:v>
                </c:pt>
                <c:pt idx="8">
                  <c:v>43252</c:v>
                </c:pt>
                <c:pt idx="9">
                  <c:v>43282</c:v>
                </c:pt>
                <c:pt idx="10">
                  <c:v>43313</c:v>
                </c:pt>
                <c:pt idx="11">
                  <c:v>43344</c:v>
                </c:pt>
                <c:pt idx="12">
                  <c:v>43374</c:v>
                </c:pt>
                <c:pt idx="13">
                  <c:v>43405</c:v>
                </c:pt>
                <c:pt idx="14">
                  <c:v>43435</c:v>
                </c:pt>
                <c:pt idx="15">
                  <c:v>43466</c:v>
                </c:pt>
                <c:pt idx="16">
                  <c:v>43497</c:v>
                </c:pt>
                <c:pt idx="17">
                  <c:v>43525</c:v>
                </c:pt>
                <c:pt idx="18">
                  <c:v>43556</c:v>
                </c:pt>
                <c:pt idx="19">
                  <c:v>43586</c:v>
                </c:pt>
                <c:pt idx="20">
                  <c:v>43617</c:v>
                </c:pt>
                <c:pt idx="21">
                  <c:v>43647</c:v>
                </c:pt>
                <c:pt idx="22">
                  <c:v>43678</c:v>
                </c:pt>
                <c:pt idx="23">
                  <c:v>43709</c:v>
                </c:pt>
                <c:pt idx="24">
                  <c:v>43739</c:v>
                </c:pt>
                <c:pt idx="25">
                  <c:v>43770</c:v>
                </c:pt>
                <c:pt idx="26">
                  <c:v>43800</c:v>
                </c:pt>
                <c:pt idx="27">
                  <c:v>43831</c:v>
                </c:pt>
                <c:pt idx="28">
                  <c:v>43862</c:v>
                </c:pt>
                <c:pt idx="29">
                  <c:v>43891</c:v>
                </c:pt>
                <c:pt idx="30">
                  <c:v>43922</c:v>
                </c:pt>
                <c:pt idx="31">
                  <c:v>43952</c:v>
                </c:pt>
                <c:pt idx="32">
                  <c:v>43983</c:v>
                </c:pt>
                <c:pt idx="33">
                  <c:v>44013</c:v>
                </c:pt>
                <c:pt idx="34">
                  <c:v>44044</c:v>
                </c:pt>
                <c:pt idx="35">
                  <c:v>44075</c:v>
                </c:pt>
                <c:pt idx="36">
                  <c:v>44105</c:v>
                </c:pt>
                <c:pt idx="37">
                  <c:v>44136</c:v>
                </c:pt>
                <c:pt idx="38">
                  <c:v>44166</c:v>
                </c:pt>
                <c:pt idx="39">
                  <c:v>44197</c:v>
                </c:pt>
                <c:pt idx="40">
                  <c:v>43862</c:v>
                </c:pt>
                <c:pt idx="41">
                  <c:v>44256</c:v>
                </c:pt>
                <c:pt idx="42">
                  <c:v>44287</c:v>
                </c:pt>
                <c:pt idx="43">
                  <c:v>44317</c:v>
                </c:pt>
                <c:pt idx="44">
                  <c:v>44348</c:v>
                </c:pt>
                <c:pt idx="45">
                  <c:v>44378</c:v>
                </c:pt>
                <c:pt idx="46">
                  <c:v>44409</c:v>
                </c:pt>
                <c:pt idx="47">
                  <c:v>44440</c:v>
                </c:pt>
                <c:pt idx="48">
                  <c:v>44470</c:v>
                </c:pt>
                <c:pt idx="49">
                  <c:v>44501</c:v>
                </c:pt>
                <c:pt idx="50">
                  <c:v>44531</c:v>
                </c:pt>
                <c:pt idx="51">
                  <c:v>44562</c:v>
                </c:pt>
                <c:pt idx="52">
                  <c:v>44593</c:v>
                </c:pt>
                <c:pt idx="53">
                  <c:v>44621</c:v>
                </c:pt>
                <c:pt idx="54">
                  <c:v>44652</c:v>
                </c:pt>
                <c:pt idx="55">
                  <c:v>44682</c:v>
                </c:pt>
                <c:pt idx="56">
                  <c:v>44713</c:v>
                </c:pt>
                <c:pt idx="57">
                  <c:v>44774</c:v>
                </c:pt>
                <c:pt idx="58">
                  <c:v>44805</c:v>
                </c:pt>
                <c:pt idx="59">
                  <c:v>44835</c:v>
                </c:pt>
                <c:pt idx="60">
                  <c:v>44866</c:v>
                </c:pt>
                <c:pt idx="61">
                  <c:v>44896</c:v>
                </c:pt>
                <c:pt idx="62">
                  <c:v>44927</c:v>
                </c:pt>
                <c:pt idx="63">
                  <c:v>44958</c:v>
                </c:pt>
                <c:pt idx="64">
                  <c:v>44986</c:v>
                </c:pt>
                <c:pt idx="65">
                  <c:v>45017</c:v>
                </c:pt>
                <c:pt idx="66">
                  <c:v>45047</c:v>
                </c:pt>
                <c:pt idx="67">
                  <c:v>45078</c:v>
                </c:pt>
                <c:pt idx="68">
                  <c:v>45108</c:v>
                </c:pt>
                <c:pt idx="69">
                  <c:v>45139</c:v>
                </c:pt>
                <c:pt idx="70">
                  <c:v>45170</c:v>
                </c:pt>
                <c:pt idx="71">
                  <c:v>45200</c:v>
                </c:pt>
                <c:pt idx="72">
                  <c:v>45231</c:v>
                </c:pt>
                <c:pt idx="73">
                  <c:v>45261</c:v>
                </c:pt>
                <c:pt idx="74">
                  <c:v>45292</c:v>
                </c:pt>
                <c:pt idx="75">
                  <c:v>45352</c:v>
                </c:pt>
                <c:pt idx="76">
                  <c:v>45383</c:v>
                </c:pt>
                <c:pt idx="77">
                  <c:v>45413</c:v>
                </c:pt>
                <c:pt idx="78">
                  <c:v>45474</c:v>
                </c:pt>
                <c:pt idx="79">
                  <c:v>45505</c:v>
                </c:pt>
                <c:pt idx="80">
                  <c:v>45536</c:v>
                </c:pt>
              </c:numCache>
            </c:numRef>
          </c:cat>
          <c:val>
            <c:numRef>
              <c:f>Sheet1!$C$2:$C$82</c:f>
              <c:numCache>
                <c:formatCode>"$"#,##0.00</c:formatCode>
                <c:ptCount val="81"/>
                <c:pt idx="0">
                  <c:v>1491.07</c:v>
                </c:pt>
                <c:pt idx="1">
                  <c:v>1498.97</c:v>
                </c:pt>
                <c:pt idx="2">
                  <c:v>1513.63</c:v>
                </c:pt>
                <c:pt idx="3">
                  <c:v>1514.91</c:v>
                </c:pt>
                <c:pt idx="4">
                  <c:v>1500.89</c:v>
                </c:pt>
                <c:pt idx="5">
                  <c:v>1514.18</c:v>
                </c:pt>
                <c:pt idx="6">
                  <c:v>1514.53</c:v>
                </c:pt>
                <c:pt idx="7">
                  <c:v>1504.32</c:v>
                </c:pt>
                <c:pt idx="8">
                  <c:v>1506.1</c:v>
                </c:pt>
                <c:pt idx="9">
                  <c:v>1521.44</c:v>
                </c:pt>
                <c:pt idx="10">
                  <c:v>1544.07</c:v>
                </c:pt>
                <c:pt idx="11">
                  <c:v>1547.62</c:v>
                </c:pt>
                <c:pt idx="12">
                  <c:v>1543.15</c:v>
                </c:pt>
                <c:pt idx="13">
                  <c:v>1562.69</c:v>
                </c:pt>
                <c:pt idx="14">
                  <c:v>1586.96</c:v>
                </c:pt>
                <c:pt idx="15">
                  <c:v>1600.7</c:v>
                </c:pt>
                <c:pt idx="16">
                  <c:v>1587.74</c:v>
                </c:pt>
                <c:pt idx="17">
                  <c:v>1595.99</c:v>
                </c:pt>
                <c:pt idx="18">
                  <c:v>1605.23</c:v>
                </c:pt>
                <c:pt idx="19">
                  <c:v>1598.44</c:v>
                </c:pt>
                <c:pt idx="20">
                  <c:v>1589.23</c:v>
                </c:pt>
                <c:pt idx="21">
                  <c:v>1608.23</c:v>
                </c:pt>
                <c:pt idx="22">
                  <c:v>1602.22</c:v>
                </c:pt>
                <c:pt idx="23">
                  <c:v>1602.47</c:v>
                </c:pt>
                <c:pt idx="24">
                  <c:v>1604.28</c:v>
                </c:pt>
                <c:pt idx="25">
                  <c:v>1617.7</c:v>
                </c:pt>
                <c:pt idx="26">
                  <c:v>1637.36</c:v>
                </c:pt>
                <c:pt idx="27">
                  <c:v>1653.99</c:v>
                </c:pt>
                <c:pt idx="28">
                  <c:v>1663.3</c:v>
                </c:pt>
                <c:pt idx="29">
                  <c:v>1676.85</c:v>
                </c:pt>
                <c:pt idx="30">
                  <c:v>1677.69</c:v>
                </c:pt>
                <c:pt idx="31">
                  <c:v>1689.3</c:v>
                </c:pt>
                <c:pt idx="32">
                  <c:v>1679.08</c:v>
                </c:pt>
                <c:pt idx="33">
                  <c:v>1688.57</c:v>
                </c:pt>
                <c:pt idx="34">
                  <c:v>1702.28</c:v>
                </c:pt>
                <c:pt idx="35">
                  <c:v>1713.31</c:v>
                </c:pt>
                <c:pt idx="36">
                  <c:v>1724.37</c:v>
                </c:pt>
                <c:pt idx="37">
                  <c:v>1721</c:v>
                </c:pt>
                <c:pt idx="38">
                  <c:v>1713.89</c:v>
                </c:pt>
                <c:pt idx="39">
                  <c:v>1725.66</c:v>
                </c:pt>
                <c:pt idx="40">
                  <c:v>1728.88</c:v>
                </c:pt>
                <c:pt idx="41">
                  <c:v>1741.89</c:v>
                </c:pt>
                <c:pt idx="42">
                  <c:v>1759.59</c:v>
                </c:pt>
                <c:pt idx="43">
                  <c:v>1778.98</c:v>
                </c:pt>
                <c:pt idx="44">
                  <c:v>1793.4</c:v>
                </c:pt>
                <c:pt idx="45">
                  <c:v>1810.09</c:v>
                </c:pt>
                <c:pt idx="46">
                  <c:v>1828.54</c:v>
                </c:pt>
                <c:pt idx="47">
                  <c:v>1847.27</c:v>
                </c:pt>
                <c:pt idx="48">
                  <c:v>1850.69</c:v>
                </c:pt>
                <c:pt idx="49" formatCode="General">
                  <c:v>1879.04</c:v>
                </c:pt>
                <c:pt idx="50" formatCode="General">
                  <c:v>1901.66</c:v>
                </c:pt>
                <c:pt idx="51" formatCode="General">
                  <c:v>1930.38</c:v>
                </c:pt>
                <c:pt idx="52" formatCode="General">
                  <c:v>1950.26</c:v>
                </c:pt>
                <c:pt idx="53" formatCode="General">
                  <c:v>1974.57</c:v>
                </c:pt>
                <c:pt idx="54" formatCode="General">
                  <c:v>1978.54</c:v>
                </c:pt>
                <c:pt idx="55" formatCode="General">
                  <c:v>1982.45</c:v>
                </c:pt>
                <c:pt idx="56" formatCode="General">
                  <c:v>2011.99</c:v>
                </c:pt>
                <c:pt idx="57" formatCode="General">
                  <c:v>2086.21</c:v>
                </c:pt>
                <c:pt idx="58" formatCode="General">
                  <c:v>2114.0300000000002</c:v>
                </c:pt>
                <c:pt idx="59" formatCode="#,##0.00">
                  <c:v>2112.1</c:v>
                </c:pt>
                <c:pt idx="60" formatCode="General">
                  <c:v>2110.39</c:v>
                </c:pt>
                <c:pt idx="61" formatCode="General">
                  <c:v>2142.6999999999998</c:v>
                </c:pt>
                <c:pt idx="62" formatCode="General">
                  <c:v>2143.7199999999998</c:v>
                </c:pt>
                <c:pt idx="63" formatCode="General">
                  <c:v>2154.8000000000002</c:v>
                </c:pt>
                <c:pt idx="64" formatCode="General">
                  <c:v>2164.5100000000002</c:v>
                </c:pt>
                <c:pt idx="65" formatCode="#,##0.00">
                  <c:v>2173.9299999999998</c:v>
                </c:pt>
                <c:pt idx="66" formatCode="General">
                  <c:v>2177.4499999999998</c:v>
                </c:pt>
                <c:pt idx="67" formatCode="General">
                  <c:v>2179.44</c:v>
                </c:pt>
                <c:pt idx="68" formatCode="General">
                  <c:v>2192.71</c:v>
                </c:pt>
                <c:pt idx="69" formatCode="#,##0.00">
                  <c:v>2220.46</c:v>
                </c:pt>
                <c:pt idx="70" formatCode="#,##0.00">
                  <c:v>2243.12</c:v>
                </c:pt>
                <c:pt idx="71" formatCode="_(* #,##0.00_);_(* \(#,##0.00\);_(* &quot;-&quot;??_);_(@_)">
                  <c:v>2224.83</c:v>
                </c:pt>
                <c:pt idx="72" formatCode="General">
                  <c:v>2225.5700000000002</c:v>
                </c:pt>
                <c:pt idx="73" formatCode="General">
                  <c:v>2269.5700000000002</c:v>
                </c:pt>
                <c:pt idx="74" formatCode="General">
                  <c:v>2328.59</c:v>
                </c:pt>
                <c:pt idx="75" formatCode="&quot;$&quot;#,##0.00_);[Red]\(&quot;$&quot;#,##0.00\)">
                  <c:v>2287.66</c:v>
                </c:pt>
                <c:pt idx="76" formatCode="&quot;$&quot;#,##0.00_);[Red]\(&quot;$&quot;#,##0.00\)">
                  <c:v>2298.8200000000002</c:v>
                </c:pt>
                <c:pt idx="77" formatCode="&quot;$&quot;#,##0.00_);[Red]\(&quot;$&quot;#,##0.00\)">
                  <c:v>2304.37</c:v>
                </c:pt>
                <c:pt idx="78" formatCode="&quot;$&quot;#,##0.00_);[Red]\(&quot;$&quot;#,##0.00\)">
                  <c:v>2352.34</c:v>
                </c:pt>
                <c:pt idx="79" formatCode="&quot;$&quot;#,##0.00_);[Red]\(&quot;$&quot;#,##0.00\)">
                  <c:v>2354.65</c:v>
                </c:pt>
                <c:pt idx="80" formatCode="&quot;$&quot;#,##0.00_);[Red]\(&quot;$&quot;#,##0.00\)">
                  <c:v>2344.06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AD4-5940-9C7B-FD85E07A88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1088735"/>
        <c:axId val="221090415"/>
      </c:lineChar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Suma de canasta alimentaria + no alimentaria </c:v>
                </c:pt>
              </c:strCache>
            </c:strRef>
          </c:tx>
          <c:spPr>
            <a:ln w="38100" cap="rnd">
              <a:solidFill>
                <a:srgbClr val="26A3AB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38100">
                <a:solidFill>
                  <a:srgbClr val="26A3AB"/>
                </a:solidFill>
              </a:ln>
              <a:effectLst/>
            </c:spPr>
          </c:marker>
          <c:cat>
            <c:numRef>
              <c:f>Sheet1!$A$2:$A$82</c:f>
              <c:numCache>
                <c:formatCode>mmm\-yy</c:formatCode>
                <c:ptCount val="81"/>
                <c:pt idx="0">
                  <c:v>43009</c:v>
                </c:pt>
                <c:pt idx="1">
                  <c:v>43040</c:v>
                </c:pt>
                <c:pt idx="2">
                  <c:v>43070</c:v>
                </c:pt>
                <c:pt idx="3">
                  <c:v>43101</c:v>
                </c:pt>
                <c:pt idx="4">
                  <c:v>43132</c:v>
                </c:pt>
                <c:pt idx="5">
                  <c:v>43160</c:v>
                </c:pt>
                <c:pt idx="6">
                  <c:v>43191</c:v>
                </c:pt>
                <c:pt idx="7">
                  <c:v>43221</c:v>
                </c:pt>
                <c:pt idx="8">
                  <c:v>43252</c:v>
                </c:pt>
                <c:pt idx="9">
                  <c:v>43282</c:v>
                </c:pt>
                <c:pt idx="10">
                  <c:v>43313</c:v>
                </c:pt>
                <c:pt idx="11">
                  <c:v>43344</c:v>
                </c:pt>
                <c:pt idx="12">
                  <c:v>43374</c:v>
                </c:pt>
                <c:pt idx="13">
                  <c:v>43405</c:v>
                </c:pt>
                <c:pt idx="14">
                  <c:v>43435</c:v>
                </c:pt>
                <c:pt idx="15">
                  <c:v>43466</c:v>
                </c:pt>
                <c:pt idx="16">
                  <c:v>43497</c:v>
                </c:pt>
                <c:pt idx="17">
                  <c:v>43525</c:v>
                </c:pt>
                <c:pt idx="18">
                  <c:v>43556</c:v>
                </c:pt>
                <c:pt idx="19">
                  <c:v>43586</c:v>
                </c:pt>
                <c:pt idx="20">
                  <c:v>43617</c:v>
                </c:pt>
                <c:pt idx="21">
                  <c:v>43647</c:v>
                </c:pt>
                <c:pt idx="22">
                  <c:v>43678</c:v>
                </c:pt>
                <c:pt idx="23">
                  <c:v>43709</c:v>
                </c:pt>
                <c:pt idx="24">
                  <c:v>43739</c:v>
                </c:pt>
                <c:pt idx="25">
                  <c:v>43770</c:v>
                </c:pt>
                <c:pt idx="26">
                  <c:v>43800</c:v>
                </c:pt>
                <c:pt idx="27">
                  <c:v>43831</c:v>
                </c:pt>
                <c:pt idx="28">
                  <c:v>43862</c:v>
                </c:pt>
                <c:pt idx="29">
                  <c:v>43891</c:v>
                </c:pt>
                <c:pt idx="30">
                  <c:v>43922</c:v>
                </c:pt>
                <c:pt idx="31">
                  <c:v>43952</c:v>
                </c:pt>
                <c:pt idx="32">
                  <c:v>43983</c:v>
                </c:pt>
                <c:pt idx="33">
                  <c:v>44013</c:v>
                </c:pt>
                <c:pt idx="34">
                  <c:v>44044</c:v>
                </c:pt>
                <c:pt idx="35">
                  <c:v>44075</c:v>
                </c:pt>
                <c:pt idx="36">
                  <c:v>44105</c:v>
                </c:pt>
                <c:pt idx="37">
                  <c:v>44136</c:v>
                </c:pt>
                <c:pt idx="38">
                  <c:v>44166</c:v>
                </c:pt>
                <c:pt idx="39">
                  <c:v>44197</c:v>
                </c:pt>
                <c:pt idx="40">
                  <c:v>43862</c:v>
                </c:pt>
                <c:pt idx="41">
                  <c:v>44256</c:v>
                </c:pt>
                <c:pt idx="42">
                  <c:v>44287</c:v>
                </c:pt>
                <c:pt idx="43">
                  <c:v>44317</c:v>
                </c:pt>
                <c:pt idx="44">
                  <c:v>44348</c:v>
                </c:pt>
                <c:pt idx="45">
                  <c:v>44378</c:v>
                </c:pt>
                <c:pt idx="46">
                  <c:v>44409</c:v>
                </c:pt>
                <c:pt idx="47">
                  <c:v>44440</c:v>
                </c:pt>
                <c:pt idx="48">
                  <c:v>44470</c:v>
                </c:pt>
                <c:pt idx="49">
                  <c:v>44501</c:v>
                </c:pt>
                <c:pt idx="50">
                  <c:v>44531</c:v>
                </c:pt>
                <c:pt idx="51">
                  <c:v>44562</c:v>
                </c:pt>
                <c:pt idx="52">
                  <c:v>44593</c:v>
                </c:pt>
                <c:pt idx="53">
                  <c:v>44621</c:v>
                </c:pt>
                <c:pt idx="54">
                  <c:v>44652</c:v>
                </c:pt>
                <c:pt idx="55">
                  <c:v>44682</c:v>
                </c:pt>
                <c:pt idx="56">
                  <c:v>44713</c:v>
                </c:pt>
                <c:pt idx="57">
                  <c:v>44774</c:v>
                </c:pt>
                <c:pt idx="58">
                  <c:v>44805</c:v>
                </c:pt>
                <c:pt idx="59">
                  <c:v>44835</c:v>
                </c:pt>
                <c:pt idx="60">
                  <c:v>44866</c:v>
                </c:pt>
                <c:pt idx="61">
                  <c:v>44896</c:v>
                </c:pt>
                <c:pt idx="62">
                  <c:v>44927</c:v>
                </c:pt>
                <c:pt idx="63">
                  <c:v>44958</c:v>
                </c:pt>
                <c:pt idx="64">
                  <c:v>44986</c:v>
                </c:pt>
                <c:pt idx="65">
                  <c:v>45017</c:v>
                </c:pt>
                <c:pt idx="66">
                  <c:v>45047</c:v>
                </c:pt>
                <c:pt idx="67">
                  <c:v>45078</c:v>
                </c:pt>
                <c:pt idx="68">
                  <c:v>45108</c:v>
                </c:pt>
                <c:pt idx="69">
                  <c:v>45139</c:v>
                </c:pt>
                <c:pt idx="70">
                  <c:v>45170</c:v>
                </c:pt>
                <c:pt idx="71">
                  <c:v>45200</c:v>
                </c:pt>
                <c:pt idx="72">
                  <c:v>45231</c:v>
                </c:pt>
                <c:pt idx="73">
                  <c:v>45261</c:v>
                </c:pt>
                <c:pt idx="74">
                  <c:v>45292</c:v>
                </c:pt>
                <c:pt idx="75">
                  <c:v>45352</c:v>
                </c:pt>
                <c:pt idx="76">
                  <c:v>45383</c:v>
                </c:pt>
                <c:pt idx="77">
                  <c:v>45413</c:v>
                </c:pt>
                <c:pt idx="78">
                  <c:v>45474</c:v>
                </c:pt>
                <c:pt idx="79">
                  <c:v>45505</c:v>
                </c:pt>
                <c:pt idx="80">
                  <c:v>45536</c:v>
                </c:pt>
              </c:numCache>
            </c:numRef>
          </c:cat>
          <c:val>
            <c:numRef>
              <c:f>Sheet1!$B$2:$B$82</c:f>
              <c:numCache>
                <c:formatCode>"$"#,##0.00</c:formatCode>
                <c:ptCount val="81"/>
                <c:pt idx="0">
                  <c:v>3191.59</c:v>
                </c:pt>
                <c:pt idx="1">
                  <c:v>3234.85</c:v>
                </c:pt>
                <c:pt idx="2">
                  <c:v>3256.93</c:v>
                </c:pt>
                <c:pt idx="3">
                  <c:v>3275.25</c:v>
                </c:pt>
                <c:pt idx="4">
                  <c:v>3275.63</c:v>
                </c:pt>
                <c:pt idx="5">
                  <c:v>3293.28</c:v>
                </c:pt>
                <c:pt idx="6">
                  <c:v>3275.93</c:v>
                </c:pt>
                <c:pt idx="7">
                  <c:v>3250.97</c:v>
                </c:pt>
                <c:pt idx="8">
                  <c:v>3264.7</c:v>
                </c:pt>
                <c:pt idx="9">
                  <c:v>3287.59</c:v>
                </c:pt>
                <c:pt idx="10">
                  <c:v>3325.4</c:v>
                </c:pt>
                <c:pt idx="11">
                  <c:v>3346.84</c:v>
                </c:pt>
                <c:pt idx="12">
                  <c:v>3364.85</c:v>
                </c:pt>
                <c:pt idx="13">
                  <c:v>3405.41</c:v>
                </c:pt>
                <c:pt idx="14">
                  <c:v>3427.76</c:v>
                </c:pt>
                <c:pt idx="15">
                  <c:v>3437.22</c:v>
                </c:pt>
                <c:pt idx="16">
                  <c:v>3434.31</c:v>
                </c:pt>
                <c:pt idx="17">
                  <c:v>3455.04</c:v>
                </c:pt>
                <c:pt idx="18">
                  <c:v>3446.57</c:v>
                </c:pt>
                <c:pt idx="19">
                  <c:v>3415.63</c:v>
                </c:pt>
                <c:pt idx="20">
                  <c:v>3400.13</c:v>
                </c:pt>
                <c:pt idx="21">
                  <c:v>3419.07</c:v>
                </c:pt>
                <c:pt idx="22">
                  <c:v>3417.87</c:v>
                </c:pt>
                <c:pt idx="23">
                  <c:v>3428.43</c:v>
                </c:pt>
                <c:pt idx="24">
                  <c:v>3451.93</c:v>
                </c:pt>
                <c:pt idx="25">
                  <c:v>3494.41</c:v>
                </c:pt>
                <c:pt idx="26">
                  <c:v>3518.75</c:v>
                </c:pt>
                <c:pt idx="27">
                  <c:v>3538.97</c:v>
                </c:pt>
                <c:pt idx="28">
                  <c:v>3549.11</c:v>
                </c:pt>
                <c:pt idx="29">
                  <c:v>3542.59</c:v>
                </c:pt>
                <c:pt idx="30">
                  <c:v>3475.81</c:v>
                </c:pt>
                <c:pt idx="31">
                  <c:v>3482.44</c:v>
                </c:pt>
                <c:pt idx="32">
                  <c:v>3504.34</c:v>
                </c:pt>
                <c:pt idx="33">
                  <c:v>3536.85</c:v>
                </c:pt>
                <c:pt idx="34">
                  <c:v>3559.88</c:v>
                </c:pt>
                <c:pt idx="35">
                  <c:v>3577.67</c:v>
                </c:pt>
                <c:pt idx="36">
                  <c:v>3606.3</c:v>
                </c:pt>
                <c:pt idx="37">
                  <c:v>3610.96</c:v>
                </c:pt>
                <c:pt idx="38">
                  <c:v>3619.27</c:v>
                </c:pt>
                <c:pt idx="39">
                  <c:v>3660.64</c:v>
                </c:pt>
                <c:pt idx="40">
                  <c:v>3686.9</c:v>
                </c:pt>
                <c:pt idx="41">
                  <c:v>3717.1800000000003</c:v>
                </c:pt>
                <c:pt idx="42">
                  <c:v>3722.42</c:v>
                </c:pt>
                <c:pt idx="43">
                  <c:v>3717.71</c:v>
                </c:pt>
                <c:pt idx="44">
                  <c:v>3740.41</c:v>
                </c:pt>
                <c:pt idx="45">
                  <c:v>3767.25</c:v>
                </c:pt>
                <c:pt idx="46">
                  <c:v>3775.94</c:v>
                </c:pt>
                <c:pt idx="47">
                  <c:v>3808.81</c:v>
                </c:pt>
                <c:pt idx="48">
                  <c:v>3843.24</c:v>
                </c:pt>
                <c:pt idx="49">
                  <c:v>3898.53</c:v>
                </c:pt>
                <c:pt idx="50">
                  <c:v>3916.83</c:v>
                </c:pt>
                <c:pt idx="51">
                  <c:v>3958</c:v>
                </c:pt>
                <c:pt idx="52">
                  <c:v>3997.24</c:v>
                </c:pt>
                <c:pt idx="53">
                  <c:v>4042.73</c:v>
                </c:pt>
                <c:pt idx="54">
                  <c:v>4041.25</c:v>
                </c:pt>
                <c:pt idx="55">
                  <c:v>4024.62</c:v>
                </c:pt>
                <c:pt idx="56">
                  <c:v>4065.11</c:v>
                </c:pt>
                <c:pt idx="57">
                  <c:v>4158.3500000000004</c:v>
                </c:pt>
                <c:pt idx="58">
                  <c:v>4194.3</c:v>
                </c:pt>
                <c:pt idx="59">
                  <c:v>4208.93</c:v>
                </c:pt>
                <c:pt idx="60">
                  <c:v>4233.41</c:v>
                </c:pt>
                <c:pt idx="61">
                  <c:v>4246.6000000000004</c:v>
                </c:pt>
                <c:pt idx="62">
                  <c:v>4275.97</c:v>
                </c:pt>
                <c:pt idx="63">
                  <c:v>4299.1899999999996</c:v>
                </c:pt>
                <c:pt idx="64">
                  <c:v>4311.87</c:v>
                </c:pt>
                <c:pt idx="65">
                  <c:v>4305.09</c:v>
                </c:pt>
                <c:pt idx="66">
                  <c:v>4279.5</c:v>
                </c:pt>
                <c:pt idx="67">
                  <c:v>4277.95</c:v>
                </c:pt>
                <c:pt idx="68">
                  <c:v>4293.3500000000004</c:v>
                </c:pt>
                <c:pt idx="69">
                  <c:v>4337.5</c:v>
                </c:pt>
                <c:pt idx="70">
                  <c:v>4379.41</c:v>
                </c:pt>
                <c:pt idx="71">
                  <c:v>4387.22</c:v>
                </c:pt>
                <c:pt idx="72">
                  <c:v>4415.03</c:v>
                </c:pt>
                <c:pt idx="73">
                  <c:v>4415.03</c:v>
                </c:pt>
                <c:pt idx="74">
                  <c:v>4529.8500000000004</c:v>
                </c:pt>
                <c:pt idx="75">
                  <c:v>4514.97</c:v>
                </c:pt>
                <c:pt idx="76">
                  <c:v>4510.4799999999996</c:v>
                </c:pt>
                <c:pt idx="77">
                  <c:v>4485.34</c:v>
                </c:pt>
                <c:pt idx="78">
                  <c:v>4554.12</c:v>
                </c:pt>
                <c:pt idx="79">
                  <c:v>4336.58</c:v>
                </c:pt>
                <c:pt idx="80">
                  <c:v>4567.67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AD4-5940-9C7B-FD85E07A88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7626176"/>
        <c:axId val="797346080"/>
      </c:lineChart>
      <c:dateAx>
        <c:axId val="221088735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1090415"/>
        <c:crosses val="autoZero"/>
        <c:auto val="1"/>
        <c:lblOffset val="100"/>
        <c:baseTimeUnit val="months"/>
        <c:majorUnit val="2"/>
        <c:majorTimeUnit val="months"/>
      </c:dateAx>
      <c:valAx>
        <c:axId val="221090415"/>
        <c:scaling>
          <c:orientation val="minMax"/>
          <c:max val="8000"/>
          <c:min val="1000"/>
        </c:scaling>
        <c:delete val="0"/>
        <c:axPos val="l"/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1088735"/>
        <c:crosses val="autoZero"/>
        <c:crossBetween val="between"/>
        <c:majorUnit val="500"/>
      </c:valAx>
      <c:valAx>
        <c:axId val="797346080"/>
        <c:scaling>
          <c:orientation val="minMax"/>
        </c:scaling>
        <c:delete val="1"/>
        <c:axPos val="r"/>
        <c:numFmt formatCode="&quot;$&quot;#,##0.00" sourceLinked="1"/>
        <c:majorTickMark val="out"/>
        <c:minorTickMark val="none"/>
        <c:tickLblPos val="nextTo"/>
        <c:crossAx val="797626176"/>
        <c:crosses val="max"/>
        <c:crossBetween val="between"/>
      </c:valAx>
      <c:dateAx>
        <c:axId val="797626176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797346080"/>
        <c:crosses val="autoZero"/>
        <c:auto val="1"/>
        <c:lblOffset val="100"/>
        <c:baseTimeUnit val="days"/>
      </c:date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0.16966820265321222"/>
          <c:y val="5.0081480992204839E-3"/>
          <c:w val="0.60003879279366135"/>
          <c:h val="4.57849196278127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s-MX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% Pobreza Laboral</c:v>
                </c:pt>
              </c:strCache>
            </c:strRef>
          </c:tx>
          <c:spPr>
            <a:ln w="508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1275">
                <a:solidFill>
                  <a:schemeClr val="accent2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Hoja1!$C$2:$C$22</c:f>
              <c:numCache>
                <c:formatCode>General</c:formatCode>
                <c:ptCount val="21"/>
                <c:pt idx="0">
                  <c:v>35.159999999999997</c:v>
                </c:pt>
                <c:pt idx="1">
                  <c:v>33.700000000000003</c:v>
                </c:pt>
                <c:pt idx="2">
                  <c:v>33.83</c:v>
                </c:pt>
                <c:pt idx="3">
                  <c:v>34.79</c:v>
                </c:pt>
                <c:pt idx="4">
                  <c:v>38.61</c:v>
                </c:pt>
                <c:pt idx="5">
                  <c:v>38.78</c:v>
                </c:pt>
                <c:pt idx="6">
                  <c:v>38.700000000000003</c:v>
                </c:pt>
                <c:pt idx="7">
                  <c:v>40.04</c:v>
                </c:pt>
                <c:pt idx="8">
                  <c:v>41.03</c:v>
                </c:pt>
                <c:pt idx="9">
                  <c:v>42.32</c:v>
                </c:pt>
                <c:pt idx="10">
                  <c:v>41.42</c:v>
                </c:pt>
                <c:pt idx="11">
                  <c:v>40.65</c:v>
                </c:pt>
                <c:pt idx="12">
                  <c:v>41.96</c:v>
                </c:pt>
                <c:pt idx="13">
                  <c:v>40.4</c:v>
                </c:pt>
                <c:pt idx="14">
                  <c:v>39.25</c:v>
                </c:pt>
                <c:pt idx="15">
                  <c:v>41.53</c:v>
                </c:pt>
                <c:pt idx="16">
                  <c:v>40.72</c:v>
                </c:pt>
                <c:pt idx="17">
                  <c:v>38.57</c:v>
                </c:pt>
                <c:pt idx="18">
                  <c:v>30</c:v>
                </c:pt>
                <c:pt idx="19">
                  <c:v>30</c:v>
                </c:pt>
                <c:pt idx="20">
                  <c:v>35.1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2C-2D43-AD0C-186811E857A0}"/>
            </c:ext>
          </c:extLst>
        </c:ser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 (diario)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7625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Hoja1!$B$2:$B$22</c:f>
              <c:numCache>
                <c:formatCode>General</c:formatCode>
                <c:ptCount val="21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  <c:pt idx="20">
                  <c:v>278.8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2C-2D43-AD0C-186811E857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5463119"/>
        <c:axId val="1575467055"/>
      </c:lineChart>
      <c:catAx>
        <c:axId val="1575463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7055"/>
        <c:crosses val="autoZero"/>
        <c:auto val="1"/>
        <c:lblAlgn val="ctr"/>
        <c:lblOffset val="100"/>
        <c:noMultiLvlLbl val="0"/>
      </c:catAx>
      <c:valAx>
        <c:axId val="1575467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3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496069745495254"/>
          <c:y val="5.7817612890211853E-2"/>
          <c:w val="0.35007851278726487"/>
          <c:h val="5.67976710271166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% Pobreza Laboral</c:v>
                </c:pt>
              </c:strCache>
            </c:strRef>
          </c:tx>
          <c:spPr>
            <a:ln w="571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1275">
                <a:solidFill>
                  <a:schemeClr val="accent2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Hoja1!$C$2:$C$22</c:f>
              <c:numCache>
                <c:formatCode>General</c:formatCode>
                <c:ptCount val="21"/>
                <c:pt idx="0">
                  <c:v>35.159999999999997</c:v>
                </c:pt>
                <c:pt idx="1">
                  <c:v>33.700000000000003</c:v>
                </c:pt>
                <c:pt idx="2">
                  <c:v>33.83</c:v>
                </c:pt>
                <c:pt idx="3">
                  <c:v>34.79</c:v>
                </c:pt>
                <c:pt idx="4">
                  <c:v>38.61</c:v>
                </c:pt>
                <c:pt idx="5">
                  <c:v>38.78</c:v>
                </c:pt>
                <c:pt idx="6">
                  <c:v>38.700000000000003</c:v>
                </c:pt>
                <c:pt idx="7">
                  <c:v>40.04</c:v>
                </c:pt>
                <c:pt idx="8">
                  <c:v>41.03</c:v>
                </c:pt>
                <c:pt idx="9">
                  <c:v>42.32</c:v>
                </c:pt>
                <c:pt idx="10">
                  <c:v>41.42</c:v>
                </c:pt>
                <c:pt idx="11">
                  <c:v>40.65</c:v>
                </c:pt>
                <c:pt idx="12">
                  <c:v>41.96</c:v>
                </c:pt>
                <c:pt idx="13">
                  <c:v>40.4</c:v>
                </c:pt>
                <c:pt idx="14">
                  <c:v>39.25</c:v>
                </c:pt>
                <c:pt idx="15">
                  <c:v>41.53</c:v>
                </c:pt>
                <c:pt idx="16">
                  <c:v>40.72</c:v>
                </c:pt>
                <c:pt idx="17">
                  <c:v>38.57</c:v>
                </c:pt>
                <c:pt idx="18">
                  <c:v>30</c:v>
                </c:pt>
                <c:pt idx="19">
                  <c:v>30</c:v>
                </c:pt>
                <c:pt idx="20">
                  <c:v>35.1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2C-2D43-AD0C-186811E857A0}"/>
            </c:ext>
          </c:extLst>
        </c:ser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 (diario)</c:v>
                </c:pt>
              </c:strCache>
            </c:strRef>
          </c:tx>
          <c:spPr>
            <a:ln w="444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0800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Hoja1!$B$2:$B$22</c:f>
              <c:numCache>
                <c:formatCode>General</c:formatCode>
                <c:ptCount val="21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  <c:pt idx="20">
                  <c:v>278.8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2C-2D43-AD0C-186811E857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5463119"/>
        <c:axId val="1575467055"/>
      </c:lineChart>
      <c:catAx>
        <c:axId val="1575463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7055"/>
        <c:crosses val="autoZero"/>
        <c:auto val="1"/>
        <c:lblAlgn val="ctr"/>
        <c:lblOffset val="100"/>
        <c:noMultiLvlLbl val="0"/>
      </c:catAx>
      <c:valAx>
        <c:axId val="1575467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3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496069745495254"/>
          <c:y val="5.7817612890211853E-2"/>
          <c:w val="0.35007851278726487"/>
          <c:h val="5.67976710271166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Unemployment rate 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2.1760695390580731E-2"/>
                  <c:y val="-6.75072016958403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957-3746-9715-E43C37DC1298}"/>
                </c:ext>
              </c:extLst>
            </c:dLbl>
            <c:dLbl>
              <c:idx val="3"/>
              <c:layout>
                <c:manualLayout>
                  <c:x val="-3.2911950000000002E-2"/>
                  <c:y val="-5.56632599999999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D91-E54C-A384-D59479077687}"/>
                </c:ext>
              </c:extLst>
            </c:dLbl>
            <c:dLbl>
              <c:idx val="5"/>
              <c:layout>
                <c:manualLayout>
                  <c:x val="-3.3230077500000003E-2"/>
                  <c:y val="-6.36218860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D91-E54C-A384-D59479077687}"/>
                </c:ext>
              </c:extLst>
            </c:dLbl>
            <c:dLbl>
              <c:idx val="6"/>
              <c:layout>
                <c:manualLayout>
                  <c:x val="-5.0416927799999997E-2"/>
                  <c:y val="-5.18329665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D91-E54C-A384-D59479077687}"/>
                </c:ext>
              </c:extLst>
            </c:dLbl>
            <c:dLbl>
              <c:idx val="8"/>
              <c:layout>
                <c:manualLayout>
                  <c:x val="-1.3460689243669126E-2"/>
                  <c:y val="-0.1513547773962971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D91-E54C-A384-D59479077687}"/>
                </c:ext>
              </c:extLst>
            </c:dLbl>
            <c:dLbl>
              <c:idx val="9"/>
              <c:layout>
                <c:manualLayout>
                  <c:x val="-4.9838153600000002E-3"/>
                  <c:y val="5.08695319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D91-E54C-A384-D59479077687}"/>
                </c:ext>
              </c:extLst>
            </c:dLbl>
            <c:dLbl>
              <c:idx val="11"/>
              <c:layout>
                <c:manualLayout>
                  <c:x val="-4.3227657699999998E-2"/>
                  <c:y val="-6.04885699999999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D91-E54C-A384-D59479077687}"/>
                </c:ext>
              </c:extLst>
            </c:dLbl>
            <c:dLbl>
              <c:idx val="13"/>
              <c:layout>
                <c:manualLayout>
                  <c:x val="-4.6890359097968475E-3"/>
                  <c:y val="-6.3621888023621759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2.5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5D91-E54C-A384-D594790776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/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Hoja1!$A$2:$A$15</c:f>
              <c:strCache>
                <c:ptCount val="14"/>
                <c:pt idx="0">
                  <c:v>United States</c:v>
                </c:pt>
                <c:pt idx="1">
                  <c:v>China</c:v>
                </c:pt>
                <c:pt idx="2">
                  <c:v>Japan</c:v>
                </c:pt>
                <c:pt idx="3">
                  <c:v>Britain</c:v>
                </c:pt>
                <c:pt idx="4">
                  <c:v>Canada</c:v>
                </c:pt>
                <c:pt idx="5">
                  <c:v>Euro area</c:v>
                </c:pt>
                <c:pt idx="6">
                  <c:v>Italy</c:v>
                </c:pt>
                <c:pt idx="7">
                  <c:v>Spain</c:v>
                </c:pt>
                <c:pt idx="8">
                  <c:v>Taiwan</c:v>
                </c:pt>
                <c:pt idx="9">
                  <c:v>Germany</c:v>
                </c:pt>
                <c:pt idx="10">
                  <c:v>France </c:v>
                </c:pt>
                <c:pt idx="11">
                  <c:v>Argentina</c:v>
                </c:pt>
                <c:pt idx="12">
                  <c:v>Brasil</c:v>
                </c:pt>
                <c:pt idx="13">
                  <c:v>Mexico</c:v>
                </c:pt>
              </c:strCache>
            </c:strRef>
          </c:cat>
          <c:val>
            <c:numRef>
              <c:f>Hoja1!$B$2:$B$15</c:f>
              <c:numCache>
                <c:formatCode>General</c:formatCode>
                <c:ptCount val="14"/>
                <c:pt idx="0">
                  <c:v>3.7</c:v>
                </c:pt>
                <c:pt idx="1">
                  <c:v>5.2</c:v>
                </c:pt>
                <c:pt idx="2">
                  <c:v>2.4</c:v>
                </c:pt>
                <c:pt idx="3">
                  <c:v>3.8</c:v>
                </c:pt>
                <c:pt idx="4">
                  <c:v>5.7</c:v>
                </c:pt>
                <c:pt idx="5">
                  <c:v>6.4</c:v>
                </c:pt>
                <c:pt idx="6">
                  <c:v>7.2</c:v>
                </c:pt>
                <c:pt idx="7">
                  <c:v>11.6</c:v>
                </c:pt>
                <c:pt idx="8">
                  <c:v>3.39</c:v>
                </c:pt>
                <c:pt idx="9">
                  <c:v>3.1</c:v>
                </c:pt>
                <c:pt idx="10">
                  <c:v>7.5</c:v>
                </c:pt>
                <c:pt idx="11">
                  <c:v>7.2</c:v>
                </c:pt>
                <c:pt idx="12">
                  <c:v>7.6</c:v>
                </c:pt>
                <c:pt idx="13">
                  <c:v>2.2999999999999998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D91-E54C-A384-D5947907768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18605056"/>
        <c:axId val="1218602976"/>
      </c:lineChart>
      <c:catAx>
        <c:axId val="1218605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218602976"/>
        <c:crosses val="autoZero"/>
        <c:auto val="1"/>
        <c:lblAlgn val="ctr"/>
        <c:lblOffset val="100"/>
        <c:noMultiLvlLbl val="0"/>
      </c:catAx>
      <c:valAx>
        <c:axId val="1218602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218605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MX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4450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Hoja1!$B$2:$B$22</c:f>
              <c:numCache>
                <c:formatCode>General</c:formatCode>
                <c:ptCount val="21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  <c:pt idx="20">
                  <c:v>278.8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EF8-8C49-BC85-B0FEC0A6DEFD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Tasa de informalidad laboral como % de la pob. Ocupada</c:v>
                </c:pt>
              </c:strCache>
            </c:strRef>
          </c:tx>
          <c:spPr>
            <a:ln w="571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1275">
                <a:solidFill>
                  <a:schemeClr val="accent2"/>
                </a:solidFill>
              </a:ln>
              <a:effectLst/>
            </c:spPr>
          </c:marker>
          <c:dPt>
            <c:idx val="19"/>
            <c:marker>
              <c:symbol val="circle"/>
              <c:size val="5"/>
              <c:spPr>
                <a:solidFill>
                  <a:schemeClr val="accent2"/>
                </a:solidFill>
                <a:ln w="4127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57150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CEF8-8C49-BC85-B0FEC0A6DEFD}"/>
              </c:ext>
            </c:extLst>
          </c:dPt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Hoja1!$C$2:$C$22</c:f>
              <c:numCache>
                <c:formatCode>General</c:formatCode>
                <c:ptCount val="21"/>
                <c:pt idx="0">
                  <c:v>53.9</c:v>
                </c:pt>
                <c:pt idx="1">
                  <c:v>53</c:v>
                </c:pt>
                <c:pt idx="2">
                  <c:v>52.7</c:v>
                </c:pt>
                <c:pt idx="3">
                  <c:v>53</c:v>
                </c:pt>
                <c:pt idx="4">
                  <c:v>54.5</c:v>
                </c:pt>
                <c:pt idx="5">
                  <c:v>54.5</c:v>
                </c:pt>
                <c:pt idx="6">
                  <c:v>54.5</c:v>
                </c:pt>
                <c:pt idx="7">
                  <c:v>54.6</c:v>
                </c:pt>
                <c:pt idx="8">
                  <c:v>53.7</c:v>
                </c:pt>
                <c:pt idx="9">
                  <c:v>52.6</c:v>
                </c:pt>
                <c:pt idx="10">
                  <c:v>52.9</c:v>
                </c:pt>
                <c:pt idx="11">
                  <c:v>52.4</c:v>
                </c:pt>
                <c:pt idx="12">
                  <c:v>52.1</c:v>
                </c:pt>
                <c:pt idx="13">
                  <c:v>51.9</c:v>
                </c:pt>
                <c:pt idx="14">
                  <c:v>52</c:v>
                </c:pt>
                <c:pt idx="15">
                  <c:v>49.7</c:v>
                </c:pt>
                <c:pt idx="16">
                  <c:v>51.5</c:v>
                </c:pt>
                <c:pt idx="17">
                  <c:v>51.3</c:v>
                </c:pt>
                <c:pt idx="18">
                  <c:v>53.6</c:v>
                </c:pt>
                <c:pt idx="19">
                  <c:v>54.1</c:v>
                </c:pt>
                <c:pt idx="20">
                  <c:v>54.1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EF8-8C49-BC85-B0FEC0A6DE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5607152"/>
        <c:axId val="265608800"/>
      </c:lineChart>
      <c:catAx>
        <c:axId val="265607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8800"/>
        <c:crosses val="autoZero"/>
        <c:auto val="1"/>
        <c:lblAlgn val="ctr"/>
        <c:lblOffset val="100"/>
        <c:noMultiLvlLbl val="0"/>
      </c:catAx>
      <c:valAx>
        <c:axId val="265608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7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697994724692809"/>
          <c:y val="4.3871591406042028E-2"/>
          <c:w val="0.52132661449135254"/>
          <c:h val="5.26913241540693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4450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Hoja1!$B$2:$B$22</c:f>
              <c:numCache>
                <c:formatCode>General</c:formatCode>
                <c:ptCount val="21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  <c:pt idx="20">
                  <c:v>278.8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F29-1D44-AEA1-43B7A9F18316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Tasa de informalidad laboral como % de la pob. Ocupada</c:v>
                </c:pt>
              </c:strCache>
            </c:strRef>
          </c:tx>
          <c:spPr>
            <a:ln w="603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4450">
                <a:solidFill>
                  <a:schemeClr val="accent2"/>
                </a:solidFill>
              </a:ln>
              <a:effectLst/>
            </c:spPr>
          </c:marker>
          <c:dPt>
            <c:idx val="19"/>
            <c:marker>
              <c:symbol val="circle"/>
              <c:size val="5"/>
              <c:spPr>
                <a:solidFill>
                  <a:schemeClr val="accent2"/>
                </a:solidFill>
                <a:ln w="44450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6032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422D-6B49-A91B-A0181C96C7F6}"/>
              </c:ext>
            </c:extLst>
          </c:dPt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Hoja1!$C$2:$C$22</c:f>
              <c:numCache>
                <c:formatCode>General</c:formatCode>
                <c:ptCount val="21"/>
                <c:pt idx="0">
                  <c:v>53.9</c:v>
                </c:pt>
                <c:pt idx="1">
                  <c:v>53</c:v>
                </c:pt>
                <c:pt idx="2">
                  <c:v>52.7</c:v>
                </c:pt>
                <c:pt idx="3">
                  <c:v>53</c:v>
                </c:pt>
                <c:pt idx="4">
                  <c:v>54.5</c:v>
                </c:pt>
                <c:pt idx="5">
                  <c:v>54.5</c:v>
                </c:pt>
                <c:pt idx="6">
                  <c:v>54.5</c:v>
                </c:pt>
                <c:pt idx="7">
                  <c:v>54.6</c:v>
                </c:pt>
                <c:pt idx="8">
                  <c:v>53.7</c:v>
                </c:pt>
                <c:pt idx="9">
                  <c:v>52.6</c:v>
                </c:pt>
                <c:pt idx="10">
                  <c:v>52.9</c:v>
                </c:pt>
                <c:pt idx="11">
                  <c:v>52.4</c:v>
                </c:pt>
                <c:pt idx="12">
                  <c:v>52.1</c:v>
                </c:pt>
                <c:pt idx="13">
                  <c:v>51.9</c:v>
                </c:pt>
                <c:pt idx="14">
                  <c:v>52</c:v>
                </c:pt>
                <c:pt idx="15">
                  <c:v>49.7</c:v>
                </c:pt>
                <c:pt idx="16">
                  <c:v>51.5</c:v>
                </c:pt>
                <c:pt idx="17">
                  <c:v>51.3</c:v>
                </c:pt>
                <c:pt idx="18">
                  <c:v>53.6</c:v>
                </c:pt>
                <c:pt idx="19">
                  <c:v>54.1</c:v>
                </c:pt>
                <c:pt idx="20">
                  <c:v>54.1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F29-1D44-AEA1-43B7A9F183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5607152"/>
        <c:axId val="265608800"/>
      </c:lineChart>
      <c:catAx>
        <c:axId val="265607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8800"/>
        <c:crosses val="autoZero"/>
        <c:auto val="1"/>
        <c:lblAlgn val="ctr"/>
        <c:lblOffset val="100"/>
        <c:noMultiLvlLbl val="0"/>
      </c:catAx>
      <c:valAx>
        <c:axId val="265608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7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697994724692809"/>
          <c:y val="4.3871591406042028E-2"/>
          <c:w val="0.52132661449135254"/>
          <c:h val="5.26913241540693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67%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B0B-974F-B7D5-1EDEFFFFF61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183.5%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6457-1346-AA3F-CF64022FBF74}"/>
                </c:ext>
              </c:extLst>
            </c:dLbl>
            <c:dLbl>
              <c:idx val="2"/>
              <c:layout>
                <c:manualLayout>
                  <c:x val="-6.8150456532037494E-3"/>
                  <c:y val="9.891350909303321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8%</a:t>
                    </a:r>
                  </a:p>
                  <a:p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587020933369693E-2"/>
                      <c:h val="0.1553541568573306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6457-1346-AA3F-CF64022FBF74}"/>
                </c:ext>
              </c:extLst>
            </c:dLbl>
            <c:dLbl>
              <c:idx val="3"/>
              <c:layout>
                <c:manualLayout>
                  <c:x val="0"/>
                  <c:y val="6.893971845878073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9%</a:t>
                    </a:r>
                  </a:p>
                  <a:p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4.5587020933369693E-2"/>
                      <c:h val="0.1553541568573306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6457-1346-AA3F-CF64022FBF74}"/>
                </c:ext>
              </c:extLst>
            </c:dLbl>
            <c:dLbl>
              <c:idx val="4"/>
              <c:layout>
                <c:manualLayout>
                  <c:x val="-1.1358409422006319E-3"/>
                  <c:y val="1.648570285588860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endParaRPr lang="en-US" dirty="0">
                      <a:solidFill>
                        <a:srgbClr val="FF0000"/>
                      </a:solidFill>
                    </a:endParaRPr>
                  </a:p>
                  <a:p>
                    <a:pPr>
                      <a:defRPr sz="2000" b="1"/>
                    </a:pPr>
                    <a:endParaRPr lang="en-US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415635414018047E-2"/>
                      <c:h val="9.4162781284553923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BF49-D044-ABA0-9EACE0B54B71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1.6%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457-1346-AA3F-CF64022FBF74}"/>
                </c:ext>
              </c:extLst>
            </c:dLbl>
            <c:dLbl>
              <c:idx val="6"/>
              <c:layout>
                <c:manualLayout>
                  <c:x val="0"/>
                  <c:y val="8.992137190275746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6%</a:t>
                    </a:r>
                  </a:p>
                  <a:p>
                    <a:pPr>
                      <a:defRPr sz="2000" b="1"/>
                    </a:pP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587020933369693E-2"/>
                      <c:h val="0.1673436731110316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6457-1346-AA3F-CF64022FBF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Turquía</c:v>
                </c:pt>
                <c:pt idx="1">
                  <c:v>Argentina</c:v>
                </c:pt>
                <c:pt idx="2">
                  <c:v>Colombia</c:v>
                </c:pt>
                <c:pt idx="3">
                  <c:v>Reino Unido</c:v>
                </c:pt>
                <c:pt idx="4">
                  <c:v>México</c:v>
                </c:pt>
                <c:pt idx="5">
                  <c:v>USA </c:v>
                </c:pt>
                <c:pt idx="6">
                  <c:v>Israel </c:v>
                </c:pt>
              </c:strCache>
            </c:strRef>
          </c:cat>
          <c:val>
            <c:numRef>
              <c:f>Hoja1!$B$2:$B$8</c:f>
              <c:numCache>
                <c:formatCode>General</c:formatCode>
                <c:ptCount val="7"/>
                <c:pt idx="0">
                  <c:v>67.16</c:v>
                </c:pt>
                <c:pt idx="1">
                  <c:v>183.56</c:v>
                </c:pt>
                <c:pt idx="2">
                  <c:v>8.25</c:v>
                </c:pt>
                <c:pt idx="3">
                  <c:v>9.1999999999999993</c:v>
                </c:pt>
                <c:pt idx="4">
                  <c:v>4.3</c:v>
                </c:pt>
                <c:pt idx="5">
                  <c:v>1.6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49-D044-ABA0-9EACE0B54B7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29146352"/>
        <c:axId val="929264624"/>
      </c:barChart>
      <c:catAx>
        <c:axId val="929146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29264624"/>
        <c:crosses val="autoZero"/>
        <c:auto val="1"/>
        <c:lblAlgn val="ctr"/>
        <c:lblOffset val="100"/>
        <c:noMultiLvlLbl val="0"/>
      </c:catAx>
      <c:valAx>
        <c:axId val="929264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29146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Inflación al consumidor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Pt>
            <c:idx val="5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8051-0843-A831-418C8F227796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8051-0843-A831-418C8F227796}"/>
              </c:ext>
            </c:extLst>
          </c:dPt>
          <c:dPt>
            <c:idx val="7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8051-0843-A831-418C8F227796}"/>
              </c:ext>
            </c:extLst>
          </c:dPt>
          <c:dPt>
            <c:idx val="8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8051-0843-A831-418C8F227796}"/>
              </c:ext>
            </c:extLst>
          </c:dPt>
          <c:dPt>
            <c:idx val="9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3C96-49DD-B5B2-D53C419E8AA7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3619-4BF9-9BCE-558191452028}"/>
              </c:ext>
            </c:extLst>
          </c:dPt>
          <c:dPt>
            <c:idx val="11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3C96-49DD-B5B2-D53C419E8AA7}"/>
              </c:ext>
            </c:extLst>
          </c:dPt>
          <c:dPt>
            <c:idx val="12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3C96-49DD-B5B2-D53C419E8AA7}"/>
              </c:ext>
            </c:extLst>
          </c:dPt>
          <c:dLbls>
            <c:dLbl>
              <c:idx val="0"/>
              <c:layout>
                <c:manualLayout>
                  <c:x val="-7.2921681826625083E-3"/>
                  <c:y val="-6.7248071251184788E-2"/>
                </c:manualLayout>
              </c:layout>
              <c:tx>
                <c:rich>
                  <a:bodyPr/>
                  <a:lstStyle/>
                  <a:p>
                    <a:fld id="{7E8C1190-9182-4D8A-ABA8-638764249163}" type="VALUE">
                      <a:rPr lang="en-US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051-0843-A831-418C8F227796}"/>
                </c:ext>
              </c:extLst>
            </c:dLbl>
            <c:dLbl>
              <c:idx val="1"/>
              <c:layout>
                <c:manualLayout>
                  <c:x val="-7.292168182662497E-3"/>
                  <c:y val="-6.444606828238541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51-0843-A831-418C8F227796}"/>
                </c:ext>
              </c:extLst>
            </c:dLbl>
            <c:dLbl>
              <c:idx val="2"/>
              <c:layout>
                <c:manualLayout>
                  <c:x val="2.4307227275541655E-3"/>
                  <c:y val="-3.36240356255923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51-0843-A831-418C8F227796}"/>
                </c:ext>
              </c:extLst>
            </c:dLbl>
            <c:dLbl>
              <c:idx val="3"/>
              <c:layout>
                <c:manualLayout>
                  <c:x val="6.0768068188853698E-3"/>
                  <c:y val="-3.642603859439177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51-0843-A831-418C8F227796}"/>
                </c:ext>
              </c:extLst>
            </c:dLbl>
            <c:dLbl>
              <c:idx val="4"/>
              <c:layout>
                <c:manualLayout>
                  <c:x val="1.2153613637771274E-3"/>
                  <c:y val="-2.24160237503949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51-0843-A831-418C8F227796}"/>
                </c:ext>
              </c:extLst>
            </c:dLbl>
            <c:dLbl>
              <c:idx val="5"/>
              <c:layout>
                <c:manualLayout>
                  <c:x val="7.292168182662497E-3"/>
                  <c:y val="-3.36240356255923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rgbClr val="FFFFFF">
                          <a:lumMod val="50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51-0843-A831-418C8F227796}"/>
                </c:ext>
              </c:extLst>
            </c:dLbl>
            <c:dLbl>
              <c:idx val="6"/>
              <c:layout>
                <c:manualLayout>
                  <c:x val="2.4307227275541655E-3"/>
                  <c:y val="-3.64260385943917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51-0843-A831-418C8F227796}"/>
                </c:ext>
              </c:extLst>
            </c:dLbl>
            <c:dLbl>
              <c:idx val="7"/>
              <c:layout>
                <c:manualLayout>
                  <c:x val="0"/>
                  <c:y val="-2.24159134353174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0659962274034893E-2"/>
                      <c:h val="3.53332574365599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8051-0843-A831-418C8F227796}"/>
                </c:ext>
              </c:extLst>
            </c:dLbl>
            <c:dLbl>
              <c:idx val="8"/>
              <c:layout>
                <c:manualLayout>
                  <c:x val="3.6460840913311592E-3"/>
                  <c:y val="-3.36240356255923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051-0843-A831-418C8F227796}"/>
                </c:ext>
              </c:extLst>
            </c:dLbl>
            <c:dLbl>
              <c:idx val="9"/>
              <c:layout>
                <c:manualLayout>
                  <c:x val="6.0768068188855034E-3"/>
                  <c:y val="-4.20300445319904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C96-49DD-B5B2-D53C419E8AA7}"/>
                </c:ext>
              </c:extLst>
            </c:dLbl>
            <c:dLbl>
              <c:idx val="10"/>
              <c:layout>
                <c:manualLayout>
                  <c:x val="2.4307227275541655E-3"/>
                  <c:y val="-3.922804156319112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600" b="1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4.66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3619-4BF9-9BCE-558191452028}"/>
                </c:ext>
              </c:extLst>
            </c:dLbl>
            <c:dLbl>
              <c:idx val="11"/>
              <c:layout>
                <c:manualLayout>
                  <c:x val="2.4307227275539873E-3"/>
                  <c:y val="-4.20300445319904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C96-49DD-B5B2-D53C419E8AA7}"/>
                </c:ext>
              </c:extLst>
            </c:dLbl>
            <c:dLbl>
              <c:idx val="12"/>
              <c:layout>
                <c:manualLayout>
                  <c:x val="-1.9445781820433324E-2"/>
                  <c:y val="-4.483204750078985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C96-49DD-B5B2-D53C419E8A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005487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Hoja1!$A$2:$A$14</c:f>
              <c:strCache>
                <c:ptCount val="13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I</c:v>
                </c:pt>
                <c:pt idx="5">
                  <c:v>II</c:v>
                </c:pt>
                <c:pt idx="6">
                  <c:v>III</c:v>
                </c:pt>
                <c:pt idx="7">
                  <c:v>IV</c:v>
                </c:pt>
                <c:pt idx="8">
                  <c:v>I</c:v>
                </c:pt>
                <c:pt idx="9">
                  <c:v>II</c:v>
                </c:pt>
                <c:pt idx="10">
                  <c:v>III</c:v>
                </c:pt>
                <c:pt idx="11">
                  <c:v>IV</c:v>
                </c:pt>
                <c:pt idx="12">
                  <c:v>I</c:v>
                </c:pt>
              </c:strCache>
            </c:strRef>
          </c:cat>
          <c:val>
            <c:numRef>
              <c:f>Hoja1!$B$2:$B$14</c:f>
              <c:numCache>
                <c:formatCode>General</c:formatCode>
                <c:ptCount val="13"/>
                <c:pt idx="0">
                  <c:v>7.3</c:v>
                </c:pt>
                <c:pt idx="1">
                  <c:v>7.8</c:v>
                </c:pt>
                <c:pt idx="2">
                  <c:v>8.5</c:v>
                </c:pt>
                <c:pt idx="3">
                  <c:v>8</c:v>
                </c:pt>
                <c:pt idx="4">
                  <c:v>7.8</c:v>
                </c:pt>
                <c:pt idx="5">
                  <c:v>6.21</c:v>
                </c:pt>
                <c:pt idx="6">
                  <c:v>5.31</c:v>
                </c:pt>
                <c:pt idx="7">
                  <c:v>4.5999999999999996</c:v>
                </c:pt>
                <c:pt idx="8">
                  <c:v>4.3</c:v>
                </c:pt>
                <c:pt idx="9">
                  <c:v>4.0999999999999996</c:v>
                </c:pt>
                <c:pt idx="10">
                  <c:v>4.66</c:v>
                </c:pt>
                <c:pt idx="11">
                  <c:v>4.55</c:v>
                </c:pt>
                <c:pt idx="12">
                  <c:v>3.1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3C-1B41-80B6-B4E73D4A95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48960415"/>
        <c:axId val="1248962063"/>
      </c:lineChart>
      <c:catAx>
        <c:axId val="1248960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2063"/>
        <c:crosses val="autoZero"/>
        <c:auto val="1"/>
        <c:lblAlgn val="ctr"/>
        <c:lblOffset val="100"/>
        <c:noMultiLvlLbl val="0"/>
      </c:catAx>
      <c:valAx>
        <c:axId val="12489620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0415"/>
        <c:crosses val="autoZero"/>
        <c:crossBetween val="between"/>
      </c:valAx>
      <c:spPr>
        <a:noFill/>
        <a:ln>
          <a:solidFill>
            <a:schemeClr val="accent3"/>
          </a:solidFill>
          <a:prstDash val="solid"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Horas de Jornada Laboral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/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Hoja1!$A$2:$A$14</c:f>
              <c:strCache>
                <c:ptCount val="13"/>
                <c:pt idx="0">
                  <c:v>United States</c:v>
                </c:pt>
                <c:pt idx="1">
                  <c:v>China</c:v>
                </c:pt>
                <c:pt idx="2">
                  <c:v>Japan</c:v>
                </c:pt>
                <c:pt idx="3">
                  <c:v>Britain</c:v>
                </c:pt>
                <c:pt idx="4">
                  <c:v>Canada</c:v>
                </c:pt>
                <c:pt idx="5">
                  <c:v>Italy</c:v>
                </c:pt>
                <c:pt idx="6">
                  <c:v>Spain</c:v>
                </c:pt>
                <c:pt idx="7">
                  <c:v>Taiwan</c:v>
                </c:pt>
                <c:pt idx="8">
                  <c:v>Germany</c:v>
                </c:pt>
                <c:pt idx="9">
                  <c:v>France </c:v>
                </c:pt>
                <c:pt idx="10">
                  <c:v>Argentina</c:v>
                </c:pt>
                <c:pt idx="11">
                  <c:v>Brazil</c:v>
                </c:pt>
                <c:pt idx="12">
                  <c:v>Mexico</c:v>
                </c:pt>
              </c:strCache>
            </c:strRef>
          </c:cat>
          <c:val>
            <c:numRef>
              <c:f>Hoja1!$B$2:$B$14</c:f>
              <c:numCache>
                <c:formatCode>General</c:formatCode>
                <c:ptCount val="13"/>
                <c:pt idx="0">
                  <c:v>40</c:v>
                </c:pt>
                <c:pt idx="1">
                  <c:v>40</c:v>
                </c:pt>
                <c:pt idx="2">
                  <c:v>40</c:v>
                </c:pt>
                <c:pt idx="3">
                  <c:v>48</c:v>
                </c:pt>
                <c:pt idx="4">
                  <c:v>40</c:v>
                </c:pt>
                <c:pt idx="5">
                  <c:v>40</c:v>
                </c:pt>
                <c:pt idx="6">
                  <c:v>40</c:v>
                </c:pt>
                <c:pt idx="7">
                  <c:v>40</c:v>
                </c:pt>
                <c:pt idx="8">
                  <c:v>40</c:v>
                </c:pt>
                <c:pt idx="9">
                  <c:v>35</c:v>
                </c:pt>
                <c:pt idx="10">
                  <c:v>48</c:v>
                </c:pt>
                <c:pt idx="11">
                  <c:v>44</c:v>
                </c:pt>
                <c:pt idx="12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D91-E54C-A384-D5947907768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18605056"/>
        <c:axId val="1218602976"/>
      </c:barChart>
      <c:catAx>
        <c:axId val="1218605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218602976"/>
        <c:crosses val="autoZero"/>
        <c:auto val="1"/>
        <c:lblAlgn val="ctr"/>
        <c:lblOffset val="100"/>
        <c:noMultiLvlLbl val="0"/>
      </c:catAx>
      <c:valAx>
        <c:axId val="1218602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218605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MX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1 a 3 SM (Millones de personas)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2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0A8D-AB4D-83EE-8480A72D5A0E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9288-3641-B713-16666DC46B98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A393-DC4A-A3BB-219A0758CE9C}"/>
                </c:ext>
              </c:extLst>
            </c:dLbl>
            <c:dLbl>
              <c:idx val="8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20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9FCA994-713A-954D-9A6C-CE280D637AAB}" type="VALUE">
                      <a:rPr lang="en-US" sz="1400" b="0"/>
                      <a:pPr>
                        <a:defRPr sz="2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2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944-814E-A6E5-0E4F12D57C1B}"/>
                </c:ext>
              </c:extLst>
            </c:dLbl>
            <c:dLbl>
              <c:idx val="9"/>
              <c:layout>
                <c:manualLayout>
                  <c:x val="-1.2553634010487971E-2"/>
                  <c:y val="-7.4041557305336833E-2"/>
                </c:manualLayout>
              </c:layout>
              <c:tx>
                <c:rich>
                  <a:bodyPr/>
                  <a:lstStyle/>
                  <a:p>
                    <a:fld id="{F945CDCF-09D9-1643-B806-898BF8495CEC}" type="VALUE">
                      <a:rPr lang="en-US" sz="14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8DA-6240-B2BC-B8992494B754}"/>
                </c:ext>
              </c:extLst>
            </c:dLbl>
            <c:dLbl>
              <c:idx val="10"/>
              <c:layout>
                <c:manualLayout>
                  <c:x val="1.7357697282199578E-2"/>
                  <c:y val="-2.4041557305336834E-2"/>
                </c:manualLayout>
              </c:layout>
              <c:tx>
                <c:rich>
                  <a:bodyPr/>
                  <a:lstStyle/>
                  <a:p>
                    <a:fld id="{4A802B0A-586D-0349-9055-CCDC963F9925}" type="VALUE">
                      <a:rPr lang="en-US" sz="14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241-DB42-B8D6-D2221E63C63E}"/>
                </c:ext>
              </c:extLst>
            </c:dLbl>
            <c:dLbl>
              <c:idx val="11"/>
              <c:layout>
                <c:manualLayout>
                  <c:x val="1.1682817480500552E-2"/>
                  <c:y val="-1.5708223972003475E-2"/>
                </c:manualLayout>
              </c:layout>
              <c:tx>
                <c:rich>
                  <a:bodyPr/>
                  <a:lstStyle/>
                  <a:p>
                    <a:fld id="{E277849F-D0DB-D14E-975C-293A5C6E413F}" type="VALUE">
                      <a:rPr lang="en-US" sz="15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588-7C4B-AFBB-64133D1359C2}"/>
                </c:ext>
              </c:extLst>
            </c:dLbl>
            <c:dLbl>
              <c:idx val="12"/>
              <c:layout>
                <c:manualLayout>
                  <c:x val="-1.2111390923287332E-2"/>
                  <c:y val="-8.1909667541557332E-2"/>
                </c:manualLayout>
              </c:layout>
              <c:tx>
                <c:rich>
                  <a:bodyPr/>
                  <a:lstStyle/>
                  <a:p>
                    <a:fld id="{135B2BB7-947A-CA48-BE51-6E17FC787F57}" type="VALUE">
                      <a:rPr lang="en-US" sz="15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0EE-E04A-9415-B2ED38B6E991}"/>
                </c:ext>
              </c:extLst>
            </c:dLbl>
            <c:dLbl>
              <c:idx val="13"/>
              <c:layout>
                <c:manualLayout>
                  <c:x val="-3.0782061850068588E-2"/>
                  <c:y val="-6.0763779527559056E-2"/>
                </c:manualLayout>
              </c:layout>
              <c:tx>
                <c:rich>
                  <a:bodyPr/>
                  <a:lstStyle/>
                  <a:p>
                    <a:fld id="{77347E87-F048-B54D-A2A6-5038138EF74D}" type="VALUE">
                      <a:rPr lang="en-US" sz="15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142-1C4C-9D2C-C6634D3D7B29}"/>
                </c:ext>
              </c:extLst>
            </c:dLbl>
            <c:dLbl>
              <c:idx val="14"/>
              <c:layout>
                <c:manualLayout>
                  <c:x val="-2.325644975090297E-2"/>
                  <c:y val="-6.8486001749781283E-2"/>
                </c:manualLayout>
              </c:layout>
              <c:tx>
                <c:rich>
                  <a:bodyPr/>
                  <a:lstStyle/>
                  <a:p>
                    <a:fld id="{F7A4019E-50A0-E143-B429-62573620ECC9}" type="VALUE">
                      <a:rPr lang="en-US" sz="15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79D-B24C-BE60-D12246D53BE8}"/>
                </c:ext>
              </c:extLst>
            </c:dLbl>
            <c:dLbl>
              <c:idx val="15"/>
              <c:layout>
                <c:manualLayout>
                  <c:x val="-1.4759605117502361E-2"/>
                  <c:y val="-7.6354111986001769E-2"/>
                </c:manualLayout>
              </c:layout>
              <c:tx>
                <c:rich>
                  <a:bodyPr/>
                  <a:lstStyle/>
                  <a:p>
                    <a:fld id="{4E4F1E1A-BC8A-6E4E-9F02-04FBDF5641C5}" type="VALUE">
                      <a:rPr lang="en-US" sz="15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706-E54E-A5F1-AFC81CAF85D7}"/>
                </c:ext>
              </c:extLst>
            </c:dLbl>
            <c:dLbl>
              <c:idx val="16"/>
              <c:layout>
                <c:manualLayout>
                  <c:x val="-1.6216840795583623E-2"/>
                  <c:y val="-0.12743044619422575"/>
                </c:manualLayout>
              </c:layout>
              <c:tx>
                <c:rich>
                  <a:bodyPr/>
                  <a:lstStyle/>
                  <a:p>
                    <a:fld id="{A341C6D7-5EE1-CE4C-B618-2EA636ECD91A}" type="VALUE">
                      <a:rPr lang="en-US" sz="1700" b="1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E1F-6C44-A9C5-980AB2CF78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Hoja1!$A$2:$A$18</c:f>
              <c:numCache>
                <c:formatCode>General</c:formatCode>
                <c:ptCount val="17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 formatCode="mmm\-yy">
                  <c:v>45139</c:v>
                </c:pt>
                <c:pt idx="4" formatCode="mmm\-yy">
                  <c:v>45170</c:v>
                </c:pt>
                <c:pt idx="5" formatCode="mmm\-yy">
                  <c:v>45200</c:v>
                </c:pt>
                <c:pt idx="6" formatCode="mmm\-yy">
                  <c:v>45231</c:v>
                </c:pt>
                <c:pt idx="7" formatCode="mmm\-yy">
                  <c:v>45261</c:v>
                </c:pt>
                <c:pt idx="8" formatCode="mmm\-yy">
                  <c:v>45292</c:v>
                </c:pt>
                <c:pt idx="9" formatCode="mmm\-yy">
                  <c:v>45352</c:v>
                </c:pt>
                <c:pt idx="10" formatCode="mmm\-yy">
                  <c:v>45383</c:v>
                </c:pt>
                <c:pt idx="11" formatCode="mmm\-yy">
                  <c:v>45413</c:v>
                </c:pt>
                <c:pt idx="12" formatCode="mmm\-yy">
                  <c:v>45444</c:v>
                </c:pt>
                <c:pt idx="13" formatCode="mmm\-yy">
                  <c:v>45474</c:v>
                </c:pt>
                <c:pt idx="14" formatCode="mmm\-yy">
                  <c:v>45505</c:v>
                </c:pt>
                <c:pt idx="15" formatCode="mmm\-yy">
                  <c:v>45536</c:v>
                </c:pt>
                <c:pt idx="16" formatCode="mmm\-yy">
                  <c:v>45566</c:v>
                </c:pt>
              </c:numCache>
            </c:numRef>
          </c:cat>
          <c:val>
            <c:numRef>
              <c:f>Hoja1!$B$2:$B$18</c:f>
              <c:numCache>
                <c:formatCode>General</c:formatCode>
                <c:ptCount val="17"/>
                <c:pt idx="0">
                  <c:v>41.6</c:v>
                </c:pt>
                <c:pt idx="1">
                  <c:v>41.8</c:v>
                </c:pt>
                <c:pt idx="2">
                  <c:v>44.2</c:v>
                </c:pt>
                <c:pt idx="3">
                  <c:v>45.1</c:v>
                </c:pt>
                <c:pt idx="4">
                  <c:v>44.9</c:v>
                </c:pt>
                <c:pt idx="5">
                  <c:v>45.7</c:v>
                </c:pt>
                <c:pt idx="6">
                  <c:v>44.9</c:v>
                </c:pt>
                <c:pt idx="7">
                  <c:v>45.5</c:v>
                </c:pt>
                <c:pt idx="8">
                  <c:v>46.2</c:v>
                </c:pt>
                <c:pt idx="9">
                  <c:v>46.6</c:v>
                </c:pt>
                <c:pt idx="10">
                  <c:v>47.01</c:v>
                </c:pt>
                <c:pt idx="11">
                  <c:v>46.7</c:v>
                </c:pt>
                <c:pt idx="12">
                  <c:v>45.7</c:v>
                </c:pt>
                <c:pt idx="13">
                  <c:v>46.5</c:v>
                </c:pt>
                <c:pt idx="14">
                  <c:v>46.5</c:v>
                </c:pt>
                <c:pt idx="15">
                  <c:v>45.9</c:v>
                </c:pt>
                <c:pt idx="16">
                  <c:v>46.1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D2E-5E44-AF1E-8AD065A2318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513414847"/>
        <c:axId val="1513425455"/>
      </c:lineChart>
      <c:catAx>
        <c:axId val="1513414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3425455"/>
        <c:crosses val="autoZero"/>
        <c:auto val="1"/>
        <c:lblAlgn val="ctr"/>
        <c:lblOffset val="100"/>
        <c:noMultiLvlLbl val="0"/>
      </c:catAx>
      <c:valAx>
        <c:axId val="15134254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_tradnl" dirty="0"/>
                  <a:t>Millones de Personas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3414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_tradnl" dirty="0"/>
              <a:t># de Salarios Por Hora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Veces de salario que cuesta 1 hora extra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Hoja1!$A$2:$A$12</c:f>
              <c:strCache>
                <c:ptCount val="11"/>
                <c:pt idx="0">
                  <c:v>USA</c:v>
                </c:pt>
                <c:pt idx="1">
                  <c:v>China</c:v>
                </c:pt>
                <c:pt idx="2">
                  <c:v>Japan</c:v>
                </c:pt>
                <c:pt idx="3">
                  <c:v>Canada</c:v>
                </c:pt>
                <c:pt idx="4">
                  <c:v>Spain</c:v>
                </c:pt>
                <c:pt idx="5">
                  <c:v>Taiwan</c:v>
                </c:pt>
                <c:pt idx="6">
                  <c:v>Germany</c:v>
                </c:pt>
                <c:pt idx="7">
                  <c:v>France</c:v>
                </c:pt>
                <c:pt idx="8">
                  <c:v>Argentina</c:v>
                </c:pt>
                <c:pt idx="9">
                  <c:v>Brazil</c:v>
                </c:pt>
                <c:pt idx="10">
                  <c:v>Mexico</c:v>
                </c:pt>
              </c:strCache>
            </c:strRef>
          </c:cat>
          <c:val>
            <c:numRef>
              <c:f>Hoja1!$B$2:$B$12</c:f>
              <c:numCache>
                <c:formatCode>General</c:formatCode>
                <c:ptCount val="11"/>
                <c:pt idx="0">
                  <c:v>1.5</c:v>
                </c:pt>
                <c:pt idx="1">
                  <c:v>1.5</c:v>
                </c:pt>
                <c:pt idx="2">
                  <c:v>1.25</c:v>
                </c:pt>
                <c:pt idx="3">
                  <c:v>1.5</c:v>
                </c:pt>
                <c:pt idx="4">
                  <c:v>1.75</c:v>
                </c:pt>
                <c:pt idx="5">
                  <c:v>1.34</c:v>
                </c:pt>
                <c:pt idx="6">
                  <c:v>1.25</c:v>
                </c:pt>
                <c:pt idx="7">
                  <c:v>1.25</c:v>
                </c:pt>
                <c:pt idx="8">
                  <c:v>1.5</c:v>
                </c:pt>
                <c:pt idx="9">
                  <c:v>1.5</c:v>
                </c:pt>
                <c:pt idx="1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10-0F42-992C-226DA2E578D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963107343"/>
        <c:axId val="963109615"/>
      </c:barChart>
      <c:catAx>
        <c:axId val="963107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63109615"/>
        <c:crosses val="autoZero"/>
        <c:auto val="1"/>
        <c:lblAlgn val="ctr"/>
        <c:lblOffset val="100"/>
        <c:noMultiLvlLbl val="0"/>
      </c:catAx>
      <c:valAx>
        <c:axId val="96310961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63107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% de </a:t>
            </a:r>
            <a:r>
              <a:rPr lang="en-US" b="1" dirty="0" err="1"/>
              <a:t>empleados</a:t>
            </a:r>
            <a:r>
              <a:rPr lang="en-US" b="1" dirty="0"/>
              <a:t> de </a:t>
            </a:r>
            <a:r>
              <a:rPr lang="en-US" b="1" dirty="0" err="1"/>
              <a:t>tiempo</a:t>
            </a:r>
            <a:r>
              <a:rPr lang="en-US" b="1" dirty="0"/>
              <a:t> </a:t>
            </a:r>
            <a:r>
              <a:rPr lang="en-US" b="1" dirty="0" err="1"/>
              <a:t>completo</a:t>
            </a:r>
            <a:r>
              <a:rPr lang="en-US" b="1" baseline="0" dirty="0"/>
              <a:t> entre 15 y 64 </a:t>
            </a:r>
            <a:r>
              <a:rPr lang="en-US" b="1" baseline="0" dirty="0" err="1"/>
              <a:t>años</a:t>
            </a:r>
            <a:r>
              <a:rPr lang="en-US" b="1" baseline="0" dirty="0"/>
              <a:t> de </a:t>
            </a:r>
            <a:r>
              <a:rPr lang="en-US" b="1" baseline="0" dirty="0" err="1"/>
              <a:t>edad</a:t>
            </a:r>
            <a:endParaRPr lang="en-US" b="1" dirty="0"/>
          </a:p>
        </c:rich>
      </c:tx>
      <c:layout>
        <c:manualLayout>
          <c:xMode val="edge"/>
          <c:yMode val="edge"/>
          <c:x val="0.22287808903886783"/>
          <c:y val="5.22203721345342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3.1536320341559926E-2"/>
                  <c:y val="-8.5153616190436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FCE-9D42-8AEF-94173D1FFE95}"/>
                </c:ext>
              </c:extLst>
            </c:dLbl>
            <c:dLbl>
              <c:idx val="3"/>
              <c:layout>
                <c:manualLayout>
                  <c:x val="-4.5599329949977001E-2"/>
                  <c:y val="-0.1016442600223943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FCE-9D42-8AEF-94173D1FFE95}"/>
                </c:ext>
              </c:extLst>
            </c:dLbl>
            <c:dLbl>
              <c:idx val="5"/>
              <c:layout>
                <c:manualLayout>
                  <c:x val="-5.5738410644820937E-3"/>
                  <c:y val="-9.8895819383734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FCE-9D42-8AEF-94173D1FFE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USA</c:v>
                </c:pt>
                <c:pt idx="1">
                  <c:v>Canada</c:v>
                </c:pt>
                <c:pt idx="2">
                  <c:v>Spain</c:v>
                </c:pt>
                <c:pt idx="3">
                  <c:v>Germany</c:v>
                </c:pt>
                <c:pt idx="4">
                  <c:v>France</c:v>
                </c:pt>
                <c:pt idx="5">
                  <c:v>Mexico</c:v>
                </c:pt>
              </c:strCache>
            </c:strRef>
          </c:cat>
          <c:val>
            <c:numRef>
              <c:f>Hoja1!$B$2:$B$7</c:f>
              <c:numCache>
                <c:formatCode>0.00%</c:formatCode>
                <c:ptCount val="6"/>
                <c:pt idx="0">
                  <c:v>8.2000000000000003E-2</c:v>
                </c:pt>
                <c:pt idx="1">
                  <c:v>0.113</c:v>
                </c:pt>
                <c:pt idx="2">
                  <c:v>3.4000000000000002E-2</c:v>
                </c:pt>
                <c:pt idx="3">
                  <c:v>0.04</c:v>
                </c:pt>
                <c:pt idx="4">
                  <c:v>0.191</c:v>
                </c:pt>
                <c:pt idx="5">
                  <c:v>0.03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FCE-9D42-8AEF-94173D1FFE9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28266959"/>
        <c:axId val="728269231"/>
      </c:lineChart>
      <c:catAx>
        <c:axId val="7282669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728269231"/>
        <c:crosses val="autoZero"/>
        <c:auto val="1"/>
        <c:lblAlgn val="ctr"/>
        <c:lblOffset val="100"/>
        <c:noMultiLvlLbl val="0"/>
      </c:catAx>
      <c:valAx>
        <c:axId val="7282692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7282669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Tasa</a:t>
            </a:r>
            <a:r>
              <a:rPr lang="en-US" dirty="0"/>
              <a:t> %</a:t>
            </a:r>
            <a:r>
              <a:rPr lang="en-US" baseline="0" dirty="0"/>
              <a:t> de</a:t>
            </a:r>
            <a:r>
              <a:rPr lang="en-US" dirty="0"/>
              <a:t> </a:t>
            </a:r>
            <a:r>
              <a:rPr lang="en-US" dirty="0" err="1"/>
              <a:t>Desempleo</a:t>
            </a:r>
            <a:r>
              <a:rPr lang="en-US" dirty="0"/>
              <a:t> Mundial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6.1201726421638271E-2"/>
          <c:y val="0.11890650537619549"/>
          <c:w val="0.90779275168615414"/>
          <c:h val="0.7688107308313239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Rate %, Unemployment, World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8575">
                <a:solidFill>
                  <a:schemeClr val="accent3"/>
                </a:solidFill>
              </a:ln>
              <a:effectLst/>
            </c:spPr>
          </c:marker>
          <c:dPt>
            <c:idx val="31"/>
            <c:marker>
              <c:symbol val="circle"/>
              <c:size val="5"/>
              <c:spPr>
                <a:solidFill>
                  <a:schemeClr val="bg1"/>
                </a:solidFill>
                <a:ln w="2857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41-FF90-BE41-9E8A-532A9F25CB43}"/>
              </c:ext>
            </c:extLst>
          </c:dPt>
          <c:dPt>
            <c:idx val="32"/>
            <c:marker>
              <c:symbol val="circle"/>
              <c:size val="5"/>
              <c:spPr>
                <a:solidFill>
                  <a:schemeClr val="bg1"/>
                </a:solidFill>
                <a:ln w="2857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42-FF90-BE41-9E8A-532A9F25CB43}"/>
              </c:ext>
            </c:extLst>
          </c:dPt>
          <c:dLbls>
            <c:dLbl>
              <c:idx val="29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FF90-BE41-9E8A-532A9F25CB43}"/>
                </c:ext>
              </c:extLst>
            </c:dLbl>
            <c:dLbl>
              <c:idx val="30"/>
              <c:layout>
                <c:manualLayout>
                  <c:x val="-4.1670587285070851E-2"/>
                  <c:y val="0.115288143283566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FF90-BE41-9E8A-532A9F25CB43}"/>
                </c:ext>
              </c:extLst>
            </c:dLbl>
            <c:dLbl>
              <c:idx val="31"/>
              <c:layout>
                <c:manualLayout>
                  <c:x val="-1.2559372573561059E-2"/>
                  <c:y val="-8.72321230949008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FF90-BE41-9E8A-532A9F25CB43}"/>
                </c:ext>
              </c:extLst>
            </c:dLbl>
            <c:dLbl>
              <c:idx val="32"/>
              <c:layout>
                <c:manualLayout>
                  <c:x val="-9.840285958801515E-4"/>
                  <c:y val="-3.59269889456891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FF90-BE41-9E8A-532A9F25CB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Sheet1!$A$2:$A$34</c:f>
              <c:numCache>
                <c:formatCode>General</c:formatCode>
                <c:ptCount val="33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  <c:pt idx="31">
                  <c:v>2022</c:v>
                </c:pt>
                <c:pt idx="32">
                  <c:v>2023</c:v>
                </c:pt>
              </c:numCache>
            </c:numRef>
          </c:cat>
          <c:val>
            <c:numRef>
              <c:f>Sheet1!$B$2:$B$34</c:f>
              <c:numCache>
                <c:formatCode>0.00%</c:formatCode>
                <c:ptCount val="33"/>
                <c:pt idx="0">
                  <c:v>4.8000000000000001E-2</c:v>
                </c:pt>
                <c:pt idx="1">
                  <c:v>4.9000000000000002E-2</c:v>
                </c:pt>
                <c:pt idx="2">
                  <c:v>5.1999999999999998E-2</c:v>
                </c:pt>
                <c:pt idx="3">
                  <c:v>5.5E-2</c:v>
                </c:pt>
                <c:pt idx="4">
                  <c:v>5.6000000000000001E-2</c:v>
                </c:pt>
                <c:pt idx="5">
                  <c:v>5.7000000000000002E-2</c:v>
                </c:pt>
                <c:pt idx="6">
                  <c:v>5.7000000000000002E-2</c:v>
                </c:pt>
                <c:pt idx="7">
                  <c:v>5.8000000000000003E-2</c:v>
                </c:pt>
                <c:pt idx="8">
                  <c:v>0.06</c:v>
                </c:pt>
                <c:pt idx="9">
                  <c:v>5.8000000000000003E-2</c:v>
                </c:pt>
                <c:pt idx="10">
                  <c:v>5.8000000000000003E-2</c:v>
                </c:pt>
                <c:pt idx="11">
                  <c:v>6.0999999999999999E-2</c:v>
                </c:pt>
                <c:pt idx="12">
                  <c:v>6.2E-2</c:v>
                </c:pt>
                <c:pt idx="13">
                  <c:v>0.06</c:v>
                </c:pt>
                <c:pt idx="14">
                  <c:v>5.8999999999999997E-2</c:v>
                </c:pt>
                <c:pt idx="15">
                  <c:v>5.6000000000000001E-2</c:v>
                </c:pt>
                <c:pt idx="16">
                  <c:v>5.3999999999999999E-2</c:v>
                </c:pt>
                <c:pt idx="17">
                  <c:v>5.3999999999999999E-2</c:v>
                </c:pt>
                <c:pt idx="18">
                  <c:v>0.06</c:v>
                </c:pt>
                <c:pt idx="19">
                  <c:v>5.8999999999999997E-2</c:v>
                </c:pt>
                <c:pt idx="20">
                  <c:v>5.8000000000000003E-2</c:v>
                </c:pt>
                <c:pt idx="21">
                  <c:v>5.7000000000000002E-2</c:v>
                </c:pt>
                <c:pt idx="22">
                  <c:v>5.7000000000000002E-2</c:v>
                </c:pt>
                <c:pt idx="23">
                  <c:v>5.6000000000000001E-2</c:v>
                </c:pt>
                <c:pt idx="24">
                  <c:v>5.6000000000000001E-2</c:v>
                </c:pt>
                <c:pt idx="25">
                  <c:v>5.7000000000000002E-2</c:v>
                </c:pt>
                <c:pt idx="26">
                  <c:v>5.6000000000000001E-2</c:v>
                </c:pt>
                <c:pt idx="27">
                  <c:v>5.3999999999999999E-2</c:v>
                </c:pt>
                <c:pt idx="28">
                  <c:v>5.3999999999999999E-2</c:v>
                </c:pt>
                <c:pt idx="29">
                  <c:v>6.6000000000000003E-2</c:v>
                </c:pt>
                <c:pt idx="30">
                  <c:v>6.2E-2</c:v>
                </c:pt>
                <c:pt idx="31">
                  <c:v>5.8000000000000003E-2</c:v>
                </c:pt>
                <c:pt idx="32">
                  <c:v>5.0999999999999997E-2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F90-BE41-9E8A-532A9F25CB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3125568"/>
        <c:axId val="932651216"/>
      </c:lineChart>
      <c:catAx>
        <c:axId val="933125568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32651216"/>
        <c:crossesAt val="0"/>
        <c:auto val="1"/>
        <c:lblAlgn val="ctr"/>
        <c:lblOffset val="100"/>
        <c:noMultiLvlLbl val="0"/>
      </c:catAx>
      <c:valAx>
        <c:axId val="932651216"/>
        <c:scaling>
          <c:orientation val="minMax"/>
          <c:min val="4.0000000000000008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33125568"/>
        <c:crosses val="autoZero"/>
        <c:crossBetween val="between"/>
        <c:majorUnit val="1.0000000000000002E-2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MX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92D050"/>
            </a:solidFill>
          </c:spPr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589-E049-8150-E2212429DCD5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589-E049-8150-E2212429DCD5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f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0.54100000000000004</c:v>
                </c:pt>
                <c:pt idx="1">
                  <c:v>0.45899999999999996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589-E049-8150-E2212429DC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211433404633158E-2"/>
          <c:y val="2.3408932983205281E-2"/>
          <c:w val="0.94378850000000003"/>
          <c:h val="0.7021020494611117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7542514499999999E-2"/>
                  <c:y val="-3.16809528000000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2F8-A544-9ED2-25248601920A}"/>
                </c:ext>
              </c:extLst>
            </c:dLbl>
            <c:dLbl>
              <c:idx val="1"/>
              <c:layout>
                <c:manualLayout>
                  <c:x val="-4.9729466399999998E-2"/>
                  <c:y val="-4.87399300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F8-A544-9ED2-25248601920A}"/>
                </c:ext>
              </c:extLst>
            </c:dLbl>
            <c:dLbl>
              <c:idx val="2"/>
              <c:layout>
                <c:manualLayout>
                  <c:x val="-4.9275189262770761E-2"/>
                  <c:y val="-7.51490765823429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F8-A544-9ED2-25248601920A}"/>
                </c:ext>
              </c:extLst>
            </c:dLbl>
            <c:dLbl>
              <c:idx val="3"/>
              <c:layout>
                <c:manualLayout>
                  <c:x val="-2.1749056769433457E-2"/>
                  <c:y val="5.51484217699497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F8-A544-9ED2-25248601920A}"/>
                </c:ext>
              </c:extLst>
            </c:dLbl>
            <c:dLbl>
              <c:idx val="4"/>
              <c:layout>
                <c:manualLayout>
                  <c:x val="-3.9988476799999999E-2"/>
                  <c:y val="-2.680696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2F8-A544-9ED2-25248601920A}"/>
                </c:ext>
              </c:extLst>
            </c:dLbl>
            <c:dLbl>
              <c:idx val="5"/>
              <c:layout>
                <c:manualLayout>
                  <c:x val="-3.6276679999999999E-2"/>
                  <c:y val="-4.38659377000000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2F8-A544-9ED2-25248601920A}"/>
                </c:ext>
              </c:extLst>
            </c:dLbl>
            <c:dLbl>
              <c:idx val="6"/>
              <c:layout>
                <c:manualLayout>
                  <c:x val="-8.9119800299223562E-3"/>
                  <c:y val="-6.39444637747413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2F8-A544-9ED2-25248601920A}"/>
                </c:ext>
              </c:extLst>
            </c:dLbl>
            <c:dLbl>
              <c:idx val="7"/>
              <c:layout>
                <c:manualLayout>
                  <c:x val="-3.8722640000000003E-2"/>
                  <c:y val="6.82359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2F8-A544-9ED2-25248601920A}"/>
                </c:ext>
              </c:extLst>
            </c:dLbl>
            <c:dLbl>
              <c:idx val="8"/>
              <c:layout>
                <c:manualLayout>
                  <c:x val="-1.4263033899999999E-2"/>
                  <c:y val="6.82359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2F8-A544-9ED2-25248601920A}"/>
                </c:ext>
              </c:extLst>
            </c:dLbl>
            <c:dLbl>
              <c:idx val="9"/>
              <c:layout>
                <c:manualLayout>
                  <c:x val="-3.7499662500000003E-2"/>
                  <c:y val="-4.14289399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2F8-A544-9ED2-25248601920A}"/>
                </c:ext>
              </c:extLst>
            </c:dLbl>
            <c:dLbl>
              <c:idx val="10"/>
              <c:layout>
                <c:manualLayout>
                  <c:x val="-1.8317910553306452E-2"/>
                  <c:y val="-0.1197432240643961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2F8-A544-9ED2-25248601920A}"/>
                </c:ext>
              </c:extLst>
            </c:dLbl>
            <c:dLbl>
              <c:idx val="11"/>
              <c:layout>
                <c:manualLayout>
                  <c:x val="-6.1053662264466358E-3"/>
                  <c:y val="-3.75353918980998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2F8-A544-9ED2-25248601920A}"/>
                </c:ext>
              </c:extLst>
            </c:dLbl>
            <c:dLbl>
              <c:idx val="12"/>
              <c:layout>
                <c:manualLayout>
                  <c:x val="-2.06660852E-2"/>
                  <c:y val="8.0420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2F8-A544-9ED2-25248601920A}"/>
                </c:ext>
              </c:extLst>
            </c:dLbl>
            <c:dLbl>
              <c:idx val="13"/>
              <c:layout>
                <c:manualLayout>
                  <c:x val="-4.1130167699999999E-4"/>
                  <c:y val="5.11769243000000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2F8-A544-9ED2-25248601920A}"/>
                </c:ext>
              </c:extLst>
            </c:dLbl>
            <c:dLbl>
              <c:idx val="14"/>
              <c:layout>
                <c:manualLayout>
                  <c:x val="-5.5925033999999998E-2"/>
                  <c:y val="-5.36139235000000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34466412115077E-2"/>
                      <c:h val="7.576621950660224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C2F8-A544-9ED2-25248601920A}"/>
                </c:ext>
              </c:extLst>
            </c:dLbl>
            <c:dLbl>
              <c:idx val="15"/>
              <c:layout>
                <c:manualLayout>
                  <c:x val="-4.1684123079652455E-2"/>
                  <c:y val="5.61965283148403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2F8-A544-9ED2-25248601920A}"/>
                </c:ext>
              </c:extLst>
            </c:dLbl>
            <c:dLbl>
              <c:idx val="16"/>
              <c:layout>
                <c:manualLayout>
                  <c:x val="-3.6068337244986441E-3"/>
                  <c:y val="4.64876127594058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5C7-4D41-9BC6-A9230AC64C3F}"/>
                </c:ext>
              </c:extLst>
            </c:dLbl>
            <c:dLbl>
              <c:idx val="17"/>
              <c:layout>
                <c:manualLayout>
                  <c:x val="-4.6362704984825212E-2"/>
                  <c:y val="-5.68181933726071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5C7-4D41-9BC6-A9230AC64C3F}"/>
                </c:ext>
              </c:extLst>
            </c:dLbl>
            <c:dLbl>
              <c:idx val="18"/>
              <c:layout>
                <c:manualLayout>
                  <c:x val="-2.9214066969684569E-2"/>
                  <c:y val="-2.32438063797029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726-774A-B4C1-A5C5841229D2}"/>
                </c:ext>
              </c:extLst>
            </c:dLbl>
            <c:dLbl>
              <c:idx val="19"/>
              <c:layout>
                <c:manualLayout>
                  <c:x val="-3.8260071935888769E-2"/>
                  <c:y val="7.74793545990097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726-774A-B4C1-A5C5841229D2}"/>
                </c:ext>
              </c:extLst>
            </c:dLbl>
            <c:dLbl>
              <c:idx val="20"/>
              <c:layout>
                <c:manualLayout>
                  <c:x val="-3.5265810796970498E-2"/>
                  <c:y val="-0.121384322205115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0E3-BF42-B2B0-2267B90A8645}"/>
                </c:ext>
              </c:extLst>
            </c:dLbl>
            <c:dLbl>
              <c:idx val="21"/>
              <c:layout>
                <c:manualLayout>
                  <c:x val="-3.0317940897894531E-2"/>
                  <c:y val="-6.97314191391088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04-564E-BFAC-E21E7A2EAF5E}"/>
                </c:ext>
              </c:extLst>
            </c:dLbl>
            <c:dLbl>
              <c:idx val="22"/>
              <c:layout>
                <c:manualLayout>
                  <c:x val="-3.0317940897894531E-2"/>
                  <c:y val="8.00619997523100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604-564E-BFAC-E21E7A2EAF5E}"/>
                </c:ext>
              </c:extLst>
            </c:dLbl>
            <c:dLbl>
              <c:idx val="23"/>
              <c:layout>
                <c:manualLayout>
                  <c:x val="0"/>
                  <c:y val="-6.97314191391087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604-564E-BFAC-E21E7A2EAF5E}"/>
                </c:ext>
              </c:extLst>
            </c:dLbl>
            <c:dLbl>
              <c:idx val="24"/>
              <c:layout>
                <c:manualLayout>
                  <c:x val="-3.3072579019529848E-2"/>
                  <c:y val="6.19834836792078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0E9-8E49-924F-13B2ACE604E0}"/>
                </c:ext>
              </c:extLst>
            </c:dLbl>
            <c:dLbl>
              <c:idx val="25"/>
              <c:layout>
                <c:manualLayout>
                  <c:x val="-3.3116217846303722E-3"/>
                  <c:y val="-0.1549587091980195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B4C-7140-BD6A-46A5845BA362}"/>
                </c:ext>
              </c:extLst>
            </c:dLbl>
            <c:dLbl>
              <c:idx val="26"/>
              <c:layout>
                <c:manualLayout>
                  <c:x val="-3.7531713559144218E-2"/>
                  <c:y val="9.81405158254123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0" i="0" u="none" strike="noStrike" kern="1200" baseline="0" noProof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6FF-5F4A-920F-AE48DC930414}"/>
                </c:ext>
              </c:extLst>
            </c:dLbl>
            <c:dLbl>
              <c:idx val="27"/>
              <c:layout>
                <c:manualLayout>
                  <c:x val="-2.2767995742227348E-2"/>
                  <c:y val="-7.74793545990097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3AA-C547-A37B-75EAF6ED635F}"/>
                </c:ext>
              </c:extLst>
            </c:dLbl>
            <c:dLbl>
              <c:idx val="28"/>
              <c:layout>
                <c:manualLayout>
                  <c:x val="-3.187341996717967E-2"/>
                  <c:y val="0.1058884512853133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F77-D94A-BFC0-14AC998F3D51}"/>
                </c:ext>
              </c:extLst>
            </c:dLbl>
            <c:dLbl>
              <c:idx val="29"/>
              <c:layout>
                <c:manualLayout>
                  <c:x val="-2.0580940326361003E-2"/>
                  <c:y val="-9.29752255188116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0" i="0" u="none" strike="noStrike" kern="1200" baseline="0" dirty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77-D94A-BFC0-14AC998F3D51}"/>
                </c:ext>
              </c:extLst>
            </c:dLbl>
            <c:dLbl>
              <c:idx val="30"/>
              <c:layout>
                <c:manualLayout>
                  <c:x val="-2.3372867279139446E-2"/>
                  <c:y val="0.1084710964386135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AE7-4D16-B3AA-959F2DE9074B}"/>
                </c:ext>
              </c:extLst>
            </c:dLbl>
            <c:dLbl>
              <c:idx val="31"/>
              <c:layout>
                <c:manualLayout>
                  <c:x val="-3.1916748262603586E-2"/>
                  <c:y val="-8.0061999752310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99-45BF-9762-943DE16CCE23}"/>
                </c:ext>
              </c:extLst>
            </c:dLbl>
            <c:dLbl>
              <c:idx val="32"/>
              <c:layout>
                <c:manualLayout>
                  <c:x val="-2.5427568395590749E-2"/>
                  <c:y val="7.48967094457094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99-45BF-9762-943DE16CCE23}"/>
                </c:ext>
              </c:extLst>
            </c:dLbl>
            <c:dLbl>
              <c:idx val="33"/>
              <c:layout>
                <c:manualLayout>
                  <c:x val="-4.1161880652722006E-2"/>
                  <c:y val="-8.52272900589107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399-45BF-9762-943DE16CCE23}"/>
                </c:ext>
              </c:extLst>
            </c:dLbl>
            <c:dLbl>
              <c:idx val="34"/>
              <c:layout>
                <c:manualLayout>
                  <c:x val="-1.7331318169567161E-2"/>
                  <c:y val="4.39049676061055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7B-409F-8017-AB32DEDFA92E}"/>
                </c:ext>
              </c:extLst>
            </c:dLbl>
            <c:dLbl>
              <c:idx val="35"/>
              <c:layout>
                <c:manualLayout>
                  <c:x val="-3.8995465881526109E-2"/>
                  <c:y val="-3.87396772995048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4EF-4163-8549-CA6443D01D4D}"/>
                </c:ext>
              </c:extLst>
            </c:dLbl>
            <c:dLbl>
              <c:idx val="36"/>
              <c:layout>
                <c:manualLayout>
                  <c:x val="-1.6248110783969372E-2"/>
                  <c:y val="6.71487739858084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8EF-FC44-8A5F-4B5B12A2A2E2}"/>
                </c:ext>
              </c:extLst>
            </c:dLbl>
            <c:dLbl>
              <c:idx val="37"/>
              <c:layout>
                <c:manualLayout>
                  <c:x val="-1.5886858129095777E-16"/>
                  <c:y val="-6.71487739858084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D06-204B-9CC9-55E12916B9AD}"/>
                </c:ext>
              </c:extLst>
            </c:dLbl>
            <c:dLbl>
              <c:idx val="38"/>
              <c:layout>
                <c:manualLayout>
                  <c:x val="-2.9246599411144741E-2"/>
                  <c:y val="9.29752255188117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7DA-DC42-89BB-B22F386507F6}"/>
                </c:ext>
              </c:extLst>
            </c:dLbl>
            <c:dLbl>
              <c:idx val="39"/>
              <c:layout>
                <c:manualLayout>
                  <c:x val="-3.1315527807986146E-2"/>
                  <c:y val="0.1058884512853133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06F-C04D-9961-360A812D64D0}"/>
                </c:ext>
              </c:extLst>
            </c:dLbl>
            <c:dLbl>
              <c:idx val="40"/>
              <c:layout>
                <c:manualLayout>
                  <c:x val="-1.0832073855979475E-3"/>
                  <c:y val="-4.39049676061055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2A-A646-B59B-0DD8616470E3}"/>
                </c:ext>
              </c:extLst>
            </c:dLbl>
            <c:dLbl>
              <c:idx val="41"/>
              <c:layout>
                <c:manualLayout>
                  <c:x val="-3.5745843724732267E-2"/>
                  <c:y val="9.03925803655113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641-D043-9E8A-18EC3B693032}"/>
                </c:ext>
              </c:extLst>
            </c:dLbl>
            <c:dLbl>
              <c:idx val="42"/>
              <c:layout>
                <c:manualLayout>
                  <c:x val="-1.5886858129095777E-16"/>
                  <c:y val="0.1136363867452142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BA-EC4F-9D4C-3F3E52123EB7}"/>
                </c:ext>
              </c:extLst>
            </c:dLbl>
            <c:dLbl>
              <c:idx val="43"/>
              <c:layout>
                <c:manualLayout>
                  <c:x val="-3.1315527807986146E-2"/>
                  <c:y val="-0.1084710964386137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D9FBCD2-95A5-F947-AC8C-4A96C071228B}" type="VALUE">
                      <a:rPr lang="en-US" sz="1200" b="0" dirty="0"/>
                      <a:pPr>
                        <a:defRPr sz="12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B13-7148-BB2E-D7FA5F0C7BA6}"/>
                </c:ext>
              </c:extLst>
            </c:dLbl>
            <c:dLbl>
              <c:idx val="44"/>
              <c:layout>
                <c:manualLayout>
                  <c:x val="-2.6841880978273839E-2"/>
                  <c:y val="0.11363638674521423"/>
                </c:manualLayout>
              </c:layout>
              <c:tx>
                <c:rich>
                  <a:bodyPr/>
                  <a:lstStyle/>
                  <a:p>
                    <a:fld id="{8CAFB212-B405-E14D-8223-8109BFD5C146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9FF-E245-815D-8A795EFFA938}"/>
                </c:ext>
              </c:extLst>
            </c:dLbl>
            <c:dLbl>
              <c:idx val="45"/>
              <c:layout>
                <c:manualLayout>
                  <c:x val="-3.1315527807986146E-2"/>
                  <c:y val="-0.12913225766501629"/>
                </c:manualLayout>
              </c:layout>
              <c:tx>
                <c:rich>
                  <a:bodyPr/>
                  <a:lstStyle/>
                  <a:p>
                    <a:fld id="{29DEE687-008C-9F41-8BA6-F1DD29C0B4B6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BAE-0B4D-A1B1-73CE03B58E03}"/>
                </c:ext>
              </c:extLst>
            </c:dLbl>
            <c:dLbl>
              <c:idx val="46"/>
              <c:layout>
                <c:manualLayout>
                  <c:x val="-3.3552351222842301E-2"/>
                  <c:y val="-0.15495870919801957"/>
                </c:manualLayout>
              </c:layout>
              <c:tx>
                <c:rich>
                  <a:bodyPr/>
                  <a:lstStyle/>
                  <a:p>
                    <a:fld id="{D0A6D4F7-27FE-F34C-B40A-AD873C116E36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669-4343-9804-7DA4F1B0B71B}"/>
                </c:ext>
              </c:extLst>
            </c:dLbl>
            <c:dLbl>
              <c:idx val="47"/>
              <c:layout>
                <c:manualLayout>
                  <c:x val="-1.9012999026277302E-2"/>
                  <c:y val="0.1704545801178215"/>
                </c:manualLayout>
              </c:layout>
              <c:tx>
                <c:rich>
                  <a:bodyPr/>
                  <a:lstStyle/>
                  <a:p>
                    <a:fld id="{B21BCEC3-8463-894A-98CE-B2574F92FFAF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BD9-AF4B-B3D6-D59FCFB9D40F}"/>
                </c:ext>
              </c:extLst>
            </c:dLbl>
            <c:dLbl>
              <c:idx val="48"/>
              <c:layout>
                <c:manualLayout>
                  <c:x val="-1.9012999026277302E-2"/>
                  <c:y val="-0.14979341889141889"/>
                </c:manualLayout>
              </c:layout>
              <c:tx>
                <c:rich>
                  <a:bodyPr/>
                  <a:lstStyle/>
                  <a:p>
                    <a:fld id="{1B691E5A-80A7-5047-8431-3293194F40BF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4D6-1E41-AC31-6E2103FEF2EA}"/>
                </c:ext>
              </c:extLst>
            </c:dLbl>
            <c:dLbl>
              <c:idx val="49"/>
              <c:layout>
                <c:manualLayout>
                  <c:x val="0"/>
                  <c:y val="0.1033058061320130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7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21861E0-3A6D-134C-A4B2-79AC8F6EAB8F}" type="VALUE">
                      <a:rPr lang="en-US" sz="1200" b="0"/>
                      <a:pPr>
                        <a:defRPr sz="17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79C-224B-837C-D0E4FA69877E}"/>
                </c:ext>
              </c:extLst>
            </c:dLbl>
            <c:dLbl>
              <c:idx val="50"/>
              <c:layout>
                <c:manualLayout>
                  <c:x val="-6.7104702445684597E-3"/>
                  <c:y val="-6.1983483679207814E-2"/>
                </c:manualLayout>
              </c:layout>
              <c:tx>
                <c:rich>
                  <a:bodyPr/>
                  <a:lstStyle/>
                  <a:p>
                    <a:fld id="{450FEA1E-93E2-EB40-B016-0904B8D234A5}" type="VALUE">
                      <a:rPr lang="en-US" sz="1100" b="0" smtClean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89D-F84E-91CF-464E0F56B51C}"/>
                </c:ext>
              </c:extLst>
            </c:dLbl>
            <c:dLbl>
              <c:idx val="51"/>
              <c:layout>
                <c:manualLayout>
                  <c:x val="-6.7104702445684597E-3"/>
                  <c:y val="0.14979341889141889"/>
                </c:manualLayout>
              </c:layout>
              <c:tx>
                <c:rich>
                  <a:bodyPr/>
                  <a:lstStyle/>
                  <a:p>
                    <a:fld id="{D7E0612C-EA29-284A-A1DB-F2E4C58CA57E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4E3-DF4E-B566-49D0BD9AD66D}"/>
                </c:ext>
              </c:extLst>
            </c:dLbl>
            <c:dLbl>
              <c:idx val="52"/>
              <c:layout>
                <c:manualLayout>
                  <c:x val="-6.7104702445684597E-3"/>
                  <c:y val="-0.25051657987013159"/>
                </c:manualLayout>
              </c:layout>
              <c:tx>
                <c:rich>
                  <a:bodyPr/>
                  <a:lstStyle/>
                  <a:p>
                    <a:fld id="{AA08AD61-B9F7-3E45-ADAD-133CAD0CDCB0}" type="VALUE">
                      <a:rPr lang="en-US" sz="16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526-C445-B73A-2DDD4CDB98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Sheet1!$A$2:$A$54</c:f>
              <c:strCache>
                <c:ptCount val="53"/>
                <c:pt idx="0">
                  <c:v>Junio 20</c:v>
                </c:pt>
                <c:pt idx="1">
                  <c:v>Julio 20</c:v>
                </c:pt>
                <c:pt idx="2">
                  <c:v>Agosto 20</c:v>
                </c:pt>
                <c:pt idx="3">
                  <c:v>Septiembre 20</c:v>
                </c:pt>
                <c:pt idx="4">
                  <c:v>Octubre 20</c:v>
                </c:pt>
                <c:pt idx="5">
                  <c:v>Noviembre 20</c:v>
                </c:pt>
                <c:pt idx="6">
                  <c:v>Diciembre 20</c:v>
                </c:pt>
                <c:pt idx="7">
                  <c:v>Enero 2021</c:v>
                </c:pt>
                <c:pt idx="8">
                  <c:v>febrero 20</c:v>
                </c:pt>
                <c:pt idx="9">
                  <c:v>marzo 20</c:v>
                </c:pt>
                <c:pt idx="10">
                  <c:v>abril 20</c:v>
                </c:pt>
                <c:pt idx="11">
                  <c:v>mayo 20</c:v>
                </c:pt>
                <c:pt idx="12">
                  <c:v>Junio 21</c:v>
                </c:pt>
                <c:pt idx="13">
                  <c:v>Julio 21</c:v>
                </c:pt>
                <c:pt idx="14">
                  <c:v>Agosto 21</c:v>
                </c:pt>
                <c:pt idx="15">
                  <c:v>Septiembre 21</c:v>
                </c:pt>
                <c:pt idx="16">
                  <c:v>Octubre 21</c:v>
                </c:pt>
                <c:pt idx="17">
                  <c:v>Noviembre 21</c:v>
                </c:pt>
                <c:pt idx="18">
                  <c:v>Diciembre 21</c:v>
                </c:pt>
                <c:pt idx="19">
                  <c:v>Enero 22</c:v>
                </c:pt>
                <c:pt idx="20">
                  <c:v>febrero 22</c:v>
                </c:pt>
                <c:pt idx="21">
                  <c:v>marzo 22</c:v>
                </c:pt>
                <c:pt idx="22">
                  <c:v>abril 22</c:v>
                </c:pt>
                <c:pt idx="23">
                  <c:v>mayo 22</c:v>
                </c:pt>
                <c:pt idx="24">
                  <c:v>jun-22</c:v>
                </c:pt>
                <c:pt idx="25">
                  <c:v>jul-22</c:v>
                </c:pt>
                <c:pt idx="26">
                  <c:v>ago-22</c:v>
                </c:pt>
                <c:pt idx="27">
                  <c:v>sep-22</c:v>
                </c:pt>
                <c:pt idx="28">
                  <c:v>oct-22</c:v>
                </c:pt>
                <c:pt idx="29">
                  <c:v>nov-22</c:v>
                </c:pt>
                <c:pt idx="30">
                  <c:v>dic-22</c:v>
                </c:pt>
                <c:pt idx="31">
                  <c:v>ene-23</c:v>
                </c:pt>
                <c:pt idx="32">
                  <c:v>feb-23</c:v>
                </c:pt>
                <c:pt idx="33">
                  <c:v>mar-23</c:v>
                </c:pt>
                <c:pt idx="34">
                  <c:v>abr-23</c:v>
                </c:pt>
                <c:pt idx="35">
                  <c:v>may-23</c:v>
                </c:pt>
                <c:pt idx="36">
                  <c:v>jun-23</c:v>
                </c:pt>
                <c:pt idx="37">
                  <c:v>jul-23</c:v>
                </c:pt>
                <c:pt idx="38">
                  <c:v>ago-23</c:v>
                </c:pt>
                <c:pt idx="39">
                  <c:v>sep-23</c:v>
                </c:pt>
                <c:pt idx="40">
                  <c:v>oct-23</c:v>
                </c:pt>
                <c:pt idx="41">
                  <c:v>nov-23</c:v>
                </c:pt>
                <c:pt idx="42">
                  <c:v>dic-23</c:v>
                </c:pt>
                <c:pt idx="43">
                  <c:v>ene-24</c:v>
                </c:pt>
                <c:pt idx="44">
                  <c:v>feb-24</c:v>
                </c:pt>
                <c:pt idx="45">
                  <c:v>mar-24</c:v>
                </c:pt>
                <c:pt idx="46">
                  <c:v>abr-24</c:v>
                </c:pt>
                <c:pt idx="47">
                  <c:v>may-24</c:v>
                </c:pt>
                <c:pt idx="48">
                  <c:v>jun-24</c:v>
                </c:pt>
                <c:pt idx="49">
                  <c:v>jul-24</c:v>
                </c:pt>
                <c:pt idx="50">
                  <c:v>ago-24</c:v>
                </c:pt>
                <c:pt idx="51">
                  <c:v>sep-24</c:v>
                </c:pt>
                <c:pt idx="52">
                  <c:v>oct-24</c:v>
                </c:pt>
              </c:strCache>
            </c:strRef>
          </c:cat>
          <c:val>
            <c:numRef>
              <c:f>Sheet1!$B$2:$B$54</c:f>
              <c:numCache>
                <c:formatCode>0.00%</c:formatCode>
                <c:ptCount val="53"/>
                <c:pt idx="0" formatCode="0%">
                  <c:v>0.53</c:v>
                </c:pt>
                <c:pt idx="1">
                  <c:v>0.54900000000000004</c:v>
                </c:pt>
                <c:pt idx="2">
                  <c:v>0.55100000000000005</c:v>
                </c:pt>
                <c:pt idx="3">
                  <c:v>0.54900000000000004</c:v>
                </c:pt>
                <c:pt idx="4" formatCode="0%">
                  <c:v>0.56000000000000005</c:v>
                </c:pt>
                <c:pt idx="5">
                  <c:v>0.56299999999999994</c:v>
                </c:pt>
                <c:pt idx="6">
                  <c:v>0.55800000000000005</c:v>
                </c:pt>
                <c:pt idx="7">
                  <c:v>0.55600000000000005</c:v>
                </c:pt>
                <c:pt idx="8">
                  <c:v>0.55600000000000005</c:v>
                </c:pt>
                <c:pt idx="9">
                  <c:v>0.56799999999999995</c:v>
                </c:pt>
                <c:pt idx="10">
                  <c:v>0.55600000000000005</c:v>
                </c:pt>
                <c:pt idx="11">
                  <c:v>0.55500000000000005</c:v>
                </c:pt>
                <c:pt idx="12">
                  <c:v>0.55400000000000005</c:v>
                </c:pt>
                <c:pt idx="13">
                  <c:v>0.55400000000000005</c:v>
                </c:pt>
                <c:pt idx="14">
                  <c:v>0.56399999999999995</c:v>
                </c:pt>
                <c:pt idx="15">
                  <c:v>0.56200000000000006</c:v>
                </c:pt>
                <c:pt idx="16">
                  <c:v>0.55600000000000005</c:v>
                </c:pt>
                <c:pt idx="17">
                  <c:v>0.55600000000000005</c:v>
                </c:pt>
                <c:pt idx="18">
                  <c:v>0.56499999999999995</c:v>
                </c:pt>
                <c:pt idx="19">
                  <c:v>0.54900000000000004</c:v>
                </c:pt>
                <c:pt idx="20">
                  <c:v>0.54600000000000004</c:v>
                </c:pt>
                <c:pt idx="21">
                  <c:v>0.55800000000000005</c:v>
                </c:pt>
                <c:pt idx="22">
                  <c:v>0.55500000000000005</c:v>
                </c:pt>
                <c:pt idx="23">
                  <c:v>0.55600000000000005</c:v>
                </c:pt>
                <c:pt idx="24">
                  <c:v>0.55800000000000005</c:v>
                </c:pt>
                <c:pt idx="25">
                  <c:v>0.55400000000000005</c:v>
                </c:pt>
                <c:pt idx="26">
                  <c:v>0.55500000000000005</c:v>
                </c:pt>
                <c:pt idx="27">
                  <c:v>0.55600000000000005</c:v>
                </c:pt>
                <c:pt idx="28" formatCode="0.0%">
                  <c:v>0.55400000000000005</c:v>
                </c:pt>
                <c:pt idx="29" formatCode="0.0%">
                  <c:v>0.55200000000000005</c:v>
                </c:pt>
                <c:pt idx="30">
                  <c:v>0.55100000000000005</c:v>
                </c:pt>
                <c:pt idx="31">
                  <c:v>0.54800000000000004</c:v>
                </c:pt>
                <c:pt idx="32">
                  <c:v>0.55500000000000005</c:v>
                </c:pt>
                <c:pt idx="33" formatCode="0%">
                  <c:v>0.55000000000000004</c:v>
                </c:pt>
                <c:pt idx="34">
                  <c:v>0.54700000000000004</c:v>
                </c:pt>
                <c:pt idx="35">
                  <c:v>0.55200000000000005</c:v>
                </c:pt>
                <c:pt idx="36" formatCode="0.0%">
                  <c:v>0.55500000000000005</c:v>
                </c:pt>
                <c:pt idx="37" formatCode="0.0%">
                  <c:v>0.55700000000000005</c:v>
                </c:pt>
                <c:pt idx="38" formatCode="0.0%">
                  <c:v>0.55200000000000005</c:v>
                </c:pt>
                <c:pt idx="39" formatCode="0.0%">
                  <c:v>0.54300000000000004</c:v>
                </c:pt>
                <c:pt idx="40" formatCode="0.0%">
                  <c:v>0.55400000000000005</c:v>
                </c:pt>
                <c:pt idx="41" formatCode="0.0%">
                  <c:v>0.54700000000000004</c:v>
                </c:pt>
                <c:pt idx="42" formatCode="0.0%">
                  <c:v>0.53600000000000003</c:v>
                </c:pt>
                <c:pt idx="43" formatCode="0.0%">
                  <c:v>0.54100000000000004</c:v>
                </c:pt>
                <c:pt idx="44">
                  <c:v>0.54400000000000004</c:v>
                </c:pt>
                <c:pt idx="45">
                  <c:v>0.54300000000000004</c:v>
                </c:pt>
                <c:pt idx="46">
                  <c:v>0.54600000000000004</c:v>
                </c:pt>
                <c:pt idx="47">
                  <c:v>0.54400000000000004</c:v>
                </c:pt>
                <c:pt idx="48">
                  <c:v>0.53800000000000003</c:v>
                </c:pt>
                <c:pt idx="49">
                  <c:v>0.54500000000000004</c:v>
                </c:pt>
                <c:pt idx="50">
                  <c:v>0.54300000000000004</c:v>
                </c:pt>
                <c:pt idx="51">
                  <c:v>0.54200000000000004</c:v>
                </c:pt>
                <c:pt idx="52">
                  <c:v>0.54100000000000004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C2F8-A544-9ED2-25248601920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516483871"/>
        <c:axId val="1516485551"/>
      </c:lineChart>
      <c:catAx>
        <c:axId val="15164838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6485551"/>
        <c:crosses val="autoZero"/>
        <c:auto val="1"/>
        <c:lblAlgn val="ctr"/>
        <c:lblOffset val="100"/>
        <c:noMultiLvlLbl val="0"/>
      </c:catAx>
      <c:valAx>
        <c:axId val="15164855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6483871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8.3512227616634654E-2"/>
          <c:y val="0.16676399825021873"/>
          <c:w val="0.91847158724176803"/>
          <c:h val="0.76998884514435695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Empleos formales acumulados en el año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4020746221589923E-2"/>
                  <c:y val="-5.55555555555556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B98-6249-AC64-259B395B50B6}"/>
                </c:ext>
              </c:extLst>
            </c:dLbl>
            <c:dLbl>
              <c:idx val="1"/>
              <c:layout>
                <c:manualLayout>
                  <c:x val="-1.6377781514720403E-2"/>
                  <c:y val="-0.1027777777777777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B98-6249-AC64-259B395B50B6}"/>
                </c:ext>
              </c:extLst>
            </c:dLbl>
            <c:dLbl>
              <c:idx val="2"/>
              <c:layout>
                <c:manualLayout>
                  <c:x val="-7.9705203371639291E-2"/>
                  <c:y val="-1.3888888888888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B98-6249-AC64-259B395B50B6}"/>
                </c:ext>
              </c:extLst>
            </c:dLbl>
            <c:dLbl>
              <c:idx val="3"/>
              <c:layout>
                <c:manualLayout>
                  <c:x val="-2.0745189918645841E-2"/>
                  <c:y val="-8.61111111111111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B98-6249-AC64-259B395B50B6}"/>
                </c:ext>
              </c:extLst>
            </c:dLbl>
            <c:dLbl>
              <c:idx val="4"/>
              <c:layout>
                <c:manualLayout>
                  <c:x val="6.5511126058881205E-3"/>
                  <c:y val="-3.61111111111111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B98-6249-AC64-259B395B50B6}"/>
                </c:ext>
              </c:extLst>
            </c:dLbl>
            <c:dLbl>
              <c:idx val="5"/>
              <c:layout>
                <c:manualLayout>
                  <c:x val="-0.12119558320893099"/>
                  <c:y val="7.49999999999999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B98-6249-AC64-259B395B50B6}"/>
                </c:ext>
              </c:extLst>
            </c:dLbl>
            <c:dLbl>
              <c:idx val="6"/>
              <c:layout>
                <c:manualLayout>
                  <c:x val="-8.6256315977527462E-2"/>
                  <c:y val="4.72222222222222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B98-6249-AC64-259B395B50B6}"/>
                </c:ext>
              </c:extLst>
            </c:dLbl>
            <c:dLbl>
              <c:idx val="7"/>
              <c:layout>
                <c:manualLayout>
                  <c:x val="-4.2582231938273082E-2"/>
                  <c:y val="6.94444444444444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B98-6249-AC64-259B395B50B6}"/>
                </c:ext>
              </c:extLst>
            </c:dLbl>
            <c:dLbl>
              <c:idx val="8"/>
              <c:layout>
                <c:manualLayout>
                  <c:x val="-3.2755563029441205E-3"/>
                  <c:y val="8.05555555555555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B98-6249-AC64-259B395B50B6}"/>
                </c:ext>
              </c:extLst>
            </c:dLbl>
            <c:dLbl>
              <c:idx val="9"/>
              <c:layout>
                <c:manualLayout>
                  <c:x val="1.5285929413739041E-2"/>
                  <c:y val="6.38888888888889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B98-6249-AC64-259B395B50B6}"/>
                </c:ext>
              </c:extLst>
            </c:dLbl>
            <c:dLbl>
              <c:idx val="10"/>
              <c:layout>
                <c:manualLayout>
                  <c:x val="4.2582231938273006E-2"/>
                  <c:y val="5.27777777777777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B98-6249-AC64-259B395B50B6}"/>
                </c:ext>
              </c:extLst>
            </c:dLbl>
            <c:dLbl>
              <c:idx val="11"/>
              <c:layout>
                <c:manualLayout>
                  <c:x val="-9.8266689088322805E-3"/>
                  <c:y val="5.83333333333333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B98-6249-AC64-259B395B50B6}"/>
                </c:ext>
              </c:extLst>
            </c:dLbl>
            <c:dLbl>
              <c:idx val="12"/>
              <c:layout>
                <c:manualLayout>
                  <c:x val="-0.11136891430009874"/>
                  <c:y val="5.83333333333333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B98-6249-AC64-259B395B50B6}"/>
                </c:ext>
              </c:extLst>
            </c:dLbl>
            <c:dLbl>
              <c:idx val="13"/>
              <c:layout>
                <c:manualLayout>
                  <c:x val="1.3102225211776321E-2"/>
                  <c:y val="5.555555555555555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B98-6249-AC64-259B395B50B6}"/>
                </c:ext>
              </c:extLst>
            </c:dLbl>
            <c:dLbl>
              <c:idx val="14"/>
              <c:layout>
                <c:manualLayout>
                  <c:x val="-7.7521499169676572E-2"/>
                  <c:y val="-0.136111111111111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B98-6249-AC64-259B395B50B6}"/>
                </c:ext>
              </c:extLst>
            </c:dLbl>
            <c:dLbl>
              <c:idx val="15"/>
              <c:layout>
                <c:manualLayout>
                  <c:x val="-6.3327421856918892E-2"/>
                  <c:y val="-0.1472222222222222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B98-6249-AC64-259B395B50B6}"/>
                </c:ext>
              </c:extLst>
            </c:dLbl>
            <c:dLbl>
              <c:idx val="16"/>
              <c:layout>
                <c:manualLayout>
                  <c:x val="-5.0225196645142564E-2"/>
                  <c:y val="-0.1749999999999999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B98-6249-AC64-259B395B50B6}"/>
                </c:ext>
              </c:extLst>
            </c:dLbl>
            <c:dLbl>
              <c:idx val="17"/>
              <c:layout>
                <c:manualLayout>
                  <c:x val="-3.1663710928459522E-2"/>
                  <c:y val="-0.1138888888888888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B98-6249-AC64-259B395B50B6}"/>
                </c:ext>
              </c:extLst>
            </c:dLbl>
            <c:dLbl>
              <c:idx val="18"/>
              <c:layout>
                <c:manualLayout>
                  <c:x val="-3.4939267231403524E-2"/>
                  <c:y val="-0.2000000000000000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5B98-6249-AC64-259B395B50B6}"/>
                </c:ext>
              </c:extLst>
            </c:dLbl>
            <c:dLbl>
              <c:idx val="19"/>
              <c:layout>
                <c:manualLayout>
                  <c:x val="-1.9653337817664481E-2"/>
                  <c:y val="-0.1250000000000000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5B98-6249-AC64-259B395B50B6}"/>
                </c:ext>
              </c:extLst>
            </c:dLbl>
            <c:dLbl>
              <c:idx val="20"/>
              <c:layout>
                <c:manualLayout>
                  <c:x val="-1.9653337817664481E-2"/>
                  <c:y val="7.77777777777777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5B98-6249-AC64-259B395B50B6}"/>
                </c:ext>
              </c:extLst>
            </c:dLbl>
            <c:dLbl>
              <c:idx val="21"/>
              <c:layout>
                <c:manualLayout>
                  <c:x val="0"/>
                  <c:y val="5.27777777777777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5B98-6249-AC64-259B395B50B6}"/>
                </c:ext>
              </c:extLst>
            </c:dLbl>
            <c:dLbl>
              <c:idx val="22"/>
              <c:layout>
                <c:manualLayout>
                  <c:x val="0"/>
                  <c:y val="4.72222222222222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5B98-6249-AC64-259B395B50B6}"/>
                </c:ext>
              </c:extLst>
            </c:dLbl>
            <c:dLbl>
              <c:idx val="23"/>
              <c:layout>
                <c:manualLayout>
                  <c:x val="-3.9306675635328962E-2"/>
                  <c:y val="-0.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5B98-6249-AC64-259B395B50B6}"/>
                </c:ext>
              </c:extLst>
            </c:dLbl>
            <c:dLbl>
              <c:idx val="24"/>
              <c:layout>
                <c:manualLayout>
                  <c:x val="-8.0068229116951159E-17"/>
                  <c:y val="-6.94444444444444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5B98-6249-AC64-259B395B50B6}"/>
                </c:ext>
              </c:extLst>
            </c:dLbl>
            <c:dLbl>
              <c:idx val="25"/>
              <c:layout>
                <c:manualLayout>
                  <c:x val="1.5285929413738962E-2"/>
                  <c:y val="-6.66666666666666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5B98-6249-AC64-259B395B50B6}"/>
                </c:ext>
              </c:extLst>
            </c:dLbl>
            <c:dLbl>
              <c:idx val="26"/>
              <c:layout>
                <c:manualLayout>
                  <c:x val="1.0918521009812801E-3"/>
                  <c:y val="2.22222222222222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5B98-6249-AC64-259B395B50B6}"/>
                </c:ext>
              </c:extLst>
            </c:dLbl>
            <c:dLbl>
              <c:idx val="27"/>
              <c:layout>
                <c:manualLayout>
                  <c:x val="-3.6031119332384884E-2"/>
                  <c:y val="-7.77777777777777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5B98-6249-AC64-259B395B50B6}"/>
                </c:ext>
              </c:extLst>
            </c:dLbl>
            <c:dLbl>
              <c:idx val="28"/>
              <c:layout>
                <c:manualLayout>
                  <c:x val="2.1837042019628001E-3"/>
                  <c:y val="-0.1194444444444444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5B98-6249-AC64-259B395B50B6}"/>
                </c:ext>
              </c:extLst>
            </c:dLbl>
            <c:dLbl>
              <c:idx val="29"/>
              <c:layout>
                <c:manualLayout>
                  <c:x val="-1.4194077312757682E-2"/>
                  <c:y val="-6.11111111111111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5B98-6249-AC64-259B395B50B6}"/>
                </c:ext>
              </c:extLst>
            </c:dLbl>
            <c:dLbl>
              <c:idx val="30"/>
              <c:layout>
                <c:manualLayout>
                  <c:x val="-2.7296302524534001E-2"/>
                  <c:y val="6.94444444444444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5B98-6249-AC64-259B395B50B6}"/>
                </c:ext>
              </c:extLst>
            </c:dLbl>
            <c:dLbl>
              <c:idx val="31"/>
              <c:layout>
                <c:manualLayout>
                  <c:x val="6.5511126058881604E-3"/>
                  <c:y val="5.83333333333332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5B98-6249-AC64-259B395B50B6}"/>
                </c:ext>
              </c:extLst>
            </c:dLbl>
            <c:dLbl>
              <c:idx val="32"/>
              <c:layout>
                <c:manualLayout>
                  <c:x val="-3.7122971433366403E-2"/>
                  <c:y val="-0.1694444444444444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5B98-6249-AC64-259B395B50B6}"/>
                </c:ext>
              </c:extLst>
            </c:dLbl>
            <c:dLbl>
              <c:idx val="33"/>
              <c:layout>
                <c:manualLayout>
                  <c:x val="-3.2755563029440805E-2"/>
                  <c:y val="-0.1833333333333333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5B98-6249-AC64-259B395B50B6}"/>
                </c:ext>
              </c:extLst>
            </c:dLbl>
            <c:dLbl>
              <c:idx val="34"/>
              <c:layout>
                <c:manualLayout>
                  <c:x val="-2.1837042019627204E-2"/>
                  <c:y val="-8.88888888888888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5B98-6249-AC64-259B395B50B6}"/>
                </c:ext>
              </c:extLst>
            </c:dLbl>
            <c:dLbl>
              <c:idx val="35"/>
              <c:layout>
                <c:manualLayout>
                  <c:x val="-7.6429647068695207E-3"/>
                  <c:y val="-0.1694444444444444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5B98-6249-AC64-259B395B50B6}"/>
                </c:ext>
              </c:extLst>
            </c:dLbl>
            <c:dLbl>
              <c:idx val="36"/>
              <c:layout>
                <c:manualLayout>
                  <c:x val="1.5285929413739041E-2"/>
                  <c:y val="-7.22222222222222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5B98-6249-AC64-259B395B50B6}"/>
                </c:ext>
              </c:extLst>
            </c:dLbl>
            <c:dLbl>
              <c:idx val="37"/>
              <c:layout>
                <c:manualLayout>
                  <c:x val="1.0918521009811999E-3"/>
                  <c:y val="-7.49999999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5B98-6249-AC64-259B395B50B6}"/>
                </c:ext>
              </c:extLst>
            </c:dLbl>
            <c:dLbl>
              <c:idx val="38"/>
              <c:layout>
                <c:manualLayout>
                  <c:x val="-1.9653337817664641E-2"/>
                  <c:y val="-0.1222222222222222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5B98-6249-AC64-259B395B50B6}"/>
                </c:ext>
              </c:extLst>
            </c:dLbl>
            <c:dLbl>
              <c:idx val="39"/>
              <c:layout>
                <c:manualLayout>
                  <c:x val="-1.8561485716683281E-2"/>
                  <c:y val="4.16666666666666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B98-6249-AC64-259B395B50B6}"/>
                </c:ext>
              </c:extLst>
            </c:dLbl>
            <c:dLbl>
              <c:idx val="40"/>
              <c:layout>
                <c:manualLayout>
                  <c:x val="-3.2755563029440805E-2"/>
                  <c:y val="-9.72222222222222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B98-6249-AC64-259B395B50B6}"/>
                </c:ext>
              </c:extLst>
            </c:dLbl>
            <c:dLbl>
              <c:idx val="41"/>
              <c:layout>
                <c:manualLayout>
                  <c:x val="-1.8561485716683122E-2"/>
                  <c:y val="0.0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B98-6249-AC64-259B395B50B6}"/>
                </c:ext>
              </c:extLst>
            </c:dLbl>
            <c:dLbl>
              <c:idx val="42"/>
              <c:layout>
                <c:manualLayout>
                  <c:x val="-3.2755563029440805E-2"/>
                  <c:y val="-9.72222222222222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5B98-6249-AC64-259B395B50B6}"/>
                </c:ext>
              </c:extLst>
            </c:dLbl>
            <c:dLbl>
              <c:idx val="43"/>
              <c:layout>
                <c:manualLayout>
                  <c:x val="-7.6429647068696812E-3"/>
                  <c:y val="5.83333333333332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5B98-6249-AC64-259B395B50B6}"/>
                </c:ext>
              </c:extLst>
            </c:dLbl>
            <c:dLbl>
              <c:idx val="44"/>
              <c:layout>
                <c:manualLayout>
                  <c:x val="-3.5880530857331193E-2"/>
                  <c:y val="-4.44444444444444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5B98-6249-AC64-259B395B50B6}"/>
                </c:ext>
              </c:extLst>
            </c:dLbl>
            <c:dLbl>
              <c:idx val="45"/>
              <c:layout>
                <c:manualLayout>
                  <c:x val="-3.6554218846163444E-2"/>
                  <c:y val="-0.1305555555555555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5B98-6249-AC64-259B395B50B6}"/>
                </c:ext>
              </c:extLst>
            </c:dLbl>
            <c:dLbl>
              <c:idx val="46"/>
              <c:layout>
                <c:manualLayout>
                  <c:x val="-2.4727853925345752E-2"/>
                  <c:y val="7.77777777777777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14D-2449-9920-EF5615EC550C}"/>
                </c:ext>
              </c:extLst>
            </c:dLbl>
            <c:dLbl>
              <c:idx val="47"/>
              <c:layout>
                <c:manualLayout>
                  <c:x val="-4.0854715181006029E-2"/>
                  <c:y val="-0.1055555555555555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3F5C638-3991-3947-B7E0-38CB5606F068}" type="VALUE">
                      <a:rPr lang="en-US" sz="1000" b="0" dirty="0"/>
                      <a:pPr>
                        <a:defRPr sz="1400" b="1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BB7-294D-B615-83F44CE21EA8}"/>
                </c:ext>
              </c:extLst>
            </c:dLbl>
            <c:dLbl>
              <c:idx val="48"/>
              <c:layout>
                <c:manualLayout>
                  <c:x val="-4.7305459683270136E-2"/>
                  <c:y val="-0.1972222222222222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D80-3A47-9BDF-7F4977A2B68B}"/>
                </c:ext>
              </c:extLst>
            </c:dLbl>
            <c:dLbl>
              <c:idx val="49"/>
              <c:layout>
                <c:manualLayout>
                  <c:x val="-6.5243377854474371E-2"/>
                  <c:y val="9.444444444444444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D0-524A-983D-426BCCBE7E9B}"/>
                </c:ext>
              </c:extLst>
            </c:dLbl>
            <c:dLbl>
              <c:idx val="50"/>
              <c:layout>
                <c:manualLayout>
                  <c:x val="-4.7968011253807431E-2"/>
                  <c:y val="1.11111111111111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3CA-4D45-BAE1-1AA430BC881B}"/>
                </c:ext>
              </c:extLst>
            </c:dLbl>
            <c:dLbl>
              <c:idx val="51"/>
              <c:layout>
                <c:manualLayout>
                  <c:x val="-5.459467494717412E-2"/>
                  <c:y val="-0.2138888888888888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9840DEA-3222-7343-BB33-DD3D001A2162}" type="VALUE">
                      <a:rPr lang="en-US" sz="1050" b="0"/>
                      <a:pPr>
                        <a:defRPr sz="1050" b="1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D19-C54B-B19A-9AD80FB1A764}"/>
                </c:ext>
              </c:extLst>
            </c:dLbl>
            <c:dLbl>
              <c:idx val="52"/>
              <c:layout>
                <c:manualLayout>
                  <c:x val="-4.6951420454569882E-2"/>
                  <c:y val="-0.1583333333333333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65B065D-FEAB-E848-8C75-E09A62D14EFE}" type="VALUE">
                      <a:rPr lang="en-US" sz="1100" b="0" dirty="0"/>
                      <a:pPr>
                        <a:defRPr sz="1100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5E8-AA43-8D42-25006AC41397}"/>
                </c:ext>
              </c:extLst>
            </c:dLbl>
            <c:dLbl>
              <c:idx val="53"/>
              <c:layout>
                <c:manualLayout>
                  <c:x val="-1.3102721987321826E-2"/>
                  <c:y val="6.1111111111111012E-2"/>
                </c:manualLayout>
              </c:layout>
              <c:tx>
                <c:rich>
                  <a:bodyPr/>
                  <a:lstStyle/>
                  <a:p>
                    <a:fld id="{9BA48565-F3D3-8F42-895E-D557E8CA0D84}" type="VALUE">
                      <a:rPr lang="en-US" sz="105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C5C-5243-81BC-1559359E2391}"/>
                </c:ext>
              </c:extLst>
            </c:dLbl>
            <c:dLbl>
              <c:idx val="54"/>
              <c:layout>
                <c:manualLayout>
                  <c:x val="-2.9481124471474111E-2"/>
                  <c:y val="-0.2277777777777778"/>
                </c:manualLayout>
              </c:layout>
              <c:tx>
                <c:rich>
                  <a:bodyPr/>
                  <a:lstStyle/>
                  <a:p>
                    <a:fld id="{E5195A48-2DBF-EF45-853A-E1FAEEEE2C2C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BFB-014E-8501-D0EF71E508ED}"/>
                </c:ext>
              </c:extLst>
            </c:dLbl>
            <c:dLbl>
              <c:idx val="55"/>
              <c:layout>
                <c:manualLayout>
                  <c:x val="-3.0573017970417594E-2"/>
                  <c:y val="-8.611111111111111E-2"/>
                </c:manualLayout>
              </c:layout>
              <c:tx>
                <c:rich>
                  <a:bodyPr/>
                  <a:lstStyle/>
                  <a:p>
                    <a:fld id="{FE0F5FA3-2336-6047-8D7D-2E1CC1311E87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728-CA41-B4EC-0080843EA2CB}"/>
                </c:ext>
              </c:extLst>
            </c:dLbl>
            <c:dLbl>
              <c:idx val="56"/>
              <c:layout>
                <c:manualLayout>
                  <c:x val="-2.183786997886971E-2"/>
                  <c:y val="-0.2916666666666666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7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050C930-E60D-9B4B-B59B-FD2AC99C8A67}" type="VALUE">
                      <a:rPr lang="en-US" sz="1050" b="0"/>
                      <a:pPr>
                        <a:defRPr sz="1700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7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CB6-0943-9319-9464F01123D9}"/>
                </c:ext>
              </c:extLst>
            </c:dLbl>
            <c:dLbl>
              <c:idx val="57"/>
              <c:layout>
                <c:manualLayout>
                  <c:x val="-2.8389230972530623E-2"/>
                  <c:y val="-0.31666666666666665"/>
                </c:manualLayout>
              </c:layout>
              <c:tx>
                <c:rich>
                  <a:bodyPr/>
                  <a:lstStyle/>
                  <a:p>
                    <a:fld id="{D120EF4E-12FB-DA4C-B622-6F91BCC30FAC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5FE-9748-8103-794C385571FB}"/>
                </c:ext>
              </c:extLst>
            </c:dLbl>
            <c:dLbl>
              <c:idx val="58"/>
              <c:layout>
                <c:manualLayout>
                  <c:x val="0"/>
                  <c:y val="-0.13055555555555556"/>
                </c:manualLayout>
              </c:layout>
              <c:tx>
                <c:rich>
                  <a:bodyPr/>
                  <a:lstStyle/>
                  <a:p>
                    <a:fld id="{224FCBE5-A4A0-874B-B15A-A6D70F677D26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1C1-D14B-9A7D-6CF7183828D1}"/>
                </c:ext>
              </c:extLst>
            </c:dLbl>
            <c:dLbl>
              <c:idx val="59"/>
              <c:layout>
                <c:manualLayout>
                  <c:x val="0"/>
                  <c:y val="-0.15555555555555553"/>
                </c:manualLayout>
              </c:layout>
              <c:tx>
                <c:rich>
                  <a:bodyPr/>
                  <a:lstStyle/>
                  <a:p>
                    <a:fld id="{435FAB9F-F9DF-CC4A-8AEF-95430462A243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DE1-BB42-BCC4-76D68A878F53}"/>
                </c:ext>
              </c:extLst>
            </c:dLbl>
            <c:dLbl>
              <c:idx val="60"/>
              <c:layout>
                <c:manualLayout>
                  <c:x val="-1.6014252986487406E-16"/>
                  <c:y val="-0.31944444444444448"/>
                </c:manualLayout>
              </c:layout>
              <c:tx>
                <c:rich>
                  <a:bodyPr/>
                  <a:lstStyle/>
                  <a:p>
                    <a:fld id="{F63CBF2F-3703-B04A-AC4E-BC79D594224E}" type="VALUE">
                      <a:rPr lang="en-US" sz="16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971-634F-8271-CC3355F81D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Hoja1!$A$2:$A$62</c:f>
              <c:numCache>
                <c:formatCode>mmm\-yy</c:formatCode>
                <c:ptCount val="61"/>
                <c:pt idx="0">
                  <c:v>43770</c:v>
                </c:pt>
                <c:pt idx="1">
                  <c:v>43800</c:v>
                </c:pt>
                <c:pt idx="2">
                  <c:v>43831</c:v>
                </c:pt>
                <c:pt idx="3">
                  <c:v>43862</c:v>
                </c:pt>
                <c:pt idx="4">
                  <c:v>43891</c:v>
                </c:pt>
                <c:pt idx="5">
                  <c:v>43922</c:v>
                </c:pt>
                <c:pt idx="6">
                  <c:v>43952</c:v>
                </c:pt>
                <c:pt idx="7">
                  <c:v>43983</c:v>
                </c:pt>
                <c:pt idx="8">
                  <c:v>44013</c:v>
                </c:pt>
                <c:pt idx="9">
                  <c:v>44044</c:v>
                </c:pt>
                <c:pt idx="10">
                  <c:v>44075</c:v>
                </c:pt>
                <c:pt idx="11">
                  <c:v>44105</c:v>
                </c:pt>
                <c:pt idx="12">
                  <c:v>44136</c:v>
                </c:pt>
                <c:pt idx="13">
                  <c:v>44166</c:v>
                </c:pt>
                <c:pt idx="14">
                  <c:v>44197</c:v>
                </c:pt>
                <c:pt idx="15">
                  <c:v>44228</c:v>
                </c:pt>
                <c:pt idx="16">
                  <c:v>44256</c:v>
                </c:pt>
                <c:pt idx="17">
                  <c:v>44287</c:v>
                </c:pt>
                <c:pt idx="18">
                  <c:v>44317</c:v>
                </c:pt>
                <c:pt idx="19">
                  <c:v>44348</c:v>
                </c:pt>
                <c:pt idx="20">
                  <c:v>44378</c:v>
                </c:pt>
                <c:pt idx="21">
                  <c:v>44409</c:v>
                </c:pt>
                <c:pt idx="22">
                  <c:v>44440</c:v>
                </c:pt>
                <c:pt idx="23">
                  <c:v>44470</c:v>
                </c:pt>
                <c:pt idx="24">
                  <c:v>44501</c:v>
                </c:pt>
                <c:pt idx="25">
                  <c:v>44531</c:v>
                </c:pt>
                <c:pt idx="26">
                  <c:v>44562</c:v>
                </c:pt>
                <c:pt idx="27">
                  <c:v>44593</c:v>
                </c:pt>
                <c:pt idx="28">
                  <c:v>44621</c:v>
                </c:pt>
                <c:pt idx="29">
                  <c:v>44652</c:v>
                </c:pt>
                <c:pt idx="30">
                  <c:v>44682</c:v>
                </c:pt>
                <c:pt idx="31">
                  <c:v>44713</c:v>
                </c:pt>
                <c:pt idx="32">
                  <c:v>44743</c:v>
                </c:pt>
                <c:pt idx="33">
                  <c:v>44774</c:v>
                </c:pt>
                <c:pt idx="34">
                  <c:v>44805</c:v>
                </c:pt>
                <c:pt idx="35">
                  <c:v>44835</c:v>
                </c:pt>
                <c:pt idx="36">
                  <c:v>44866</c:v>
                </c:pt>
                <c:pt idx="37">
                  <c:v>44896</c:v>
                </c:pt>
                <c:pt idx="38">
                  <c:v>44927</c:v>
                </c:pt>
                <c:pt idx="39">
                  <c:v>44958</c:v>
                </c:pt>
                <c:pt idx="40">
                  <c:v>44986</c:v>
                </c:pt>
                <c:pt idx="41">
                  <c:v>45017</c:v>
                </c:pt>
                <c:pt idx="42">
                  <c:v>45047</c:v>
                </c:pt>
                <c:pt idx="43">
                  <c:v>45078</c:v>
                </c:pt>
                <c:pt idx="44">
                  <c:v>45108</c:v>
                </c:pt>
                <c:pt idx="45">
                  <c:v>45139</c:v>
                </c:pt>
                <c:pt idx="46">
                  <c:v>45170</c:v>
                </c:pt>
                <c:pt idx="47">
                  <c:v>45200</c:v>
                </c:pt>
                <c:pt idx="48">
                  <c:v>45231</c:v>
                </c:pt>
                <c:pt idx="49">
                  <c:v>45261</c:v>
                </c:pt>
                <c:pt idx="50">
                  <c:v>45292</c:v>
                </c:pt>
                <c:pt idx="51">
                  <c:v>45323</c:v>
                </c:pt>
                <c:pt idx="52">
                  <c:v>45352</c:v>
                </c:pt>
                <c:pt idx="53">
                  <c:v>45383</c:v>
                </c:pt>
                <c:pt idx="54">
                  <c:v>45413</c:v>
                </c:pt>
                <c:pt idx="55">
                  <c:v>45444</c:v>
                </c:pt>
                <c:pt idx="56">
                  <c:v>45474</c:v>
                </c:pt>
                <c:pt idx="57">
                  <c:v>45505</c:v>
                </c:pt>
                <c:pt idx="58">
                  <c:v>45536</c:v>
                </c:pt>
                <c:pt idx="59">
                  <c:v>45566</c:v>
                </c:pt>
                <c:pt idx="60">
                  <c:v>45597</c:v>
                </c:pt>
              </c:numCache>
            </c:numRef>
          </c:cat>
          <c:val>
            <c:numRef>
              <c:f>Hoja1!$B$2:$B$62</c:f>
              <c:numCache>
                <c:formatCode>_-* #,##0.0_-;\-* #,##0.0_-;_-* "-"??_-;_-@_-</c:formatCode>
                <c:ptCount val="61"/>
                <c:pt idx="0">
                  <c:v>724287</c:v>
                </c:pt>
                <c:pt idx="1">
                  <c:v>342077</c:v>
                </c:pt>
                <c:pt idx="2">
                  <c:v>68955</c:v>
                </c:pt>
                <c:pt idx="3">
                  <c:v>192094</c:v>
                </c:pt>
                <c:pt idx="4">
                  <c:v>61501</c:v>
                </c:pt>
                <c:pt idx="5">
                  <c:v>-493746</c:v>
                </c:pt>
                <c:pt idx="6" formatCode="#,##0">
                  <c:v>-838272</c:v>
                </c:pt>
                <c:pt idx="7" formatCode="#,##0">
                  <c:v>-921583</c:v>
                </c:pt>
                <c:pt idx="8" formatCode="#,##0">
                  <c:v>-925940</c:v>
                </c:pt>
                <c:pt idx="9" formatCode="#,##0">
                  <c:v>-833100</c:v>
                </c:pt>
                <c:pt idx="10" formatCode="#,##0">
                  <c:v>-719250</c:v>
                </c:pt>
                <c:pt idx="11" formatCode="#,##0">
                  <c:v>-518609</c:v>
                </c:pt>
                <c:pt idx="12" formatCode="#,##0">
                  <c:v>-369890</c:v>
                </c:pt>
                <c:pt idx="13" formatCode="#,##0">
                  <c:v>-647710</c:v>
                </c:pt>
                <c:pt idx="14" formatCode="#,##0">
                  <c:v>47919</c:v>
                </c:pt>
                <c:pt idx="15" formatCode="#,##0">
                  <c:v>163206</c:v>
                </c:pt>
                <c:pt idx="16" formatCode="#,##0">
                  <c:v>251977</c:v>
                </c:pt>
                <c:pt idx="17" formatCode="#,##0">
                  <c:v>296751</c:v>
                </c:pt>
                <c:pt idx="18" formatCode="#,##0">
                  <c:v>335712</c:v>
                </c:pt>
                <c:pt idx="19" formatCode="#,##0">
                  <c:v>401648</c:v>
                </c:pt>
                <c:pt idx="20" formatCode="#,##0">
                  <c:v>518191</c:v>
                </c:pt>
                <c:pt idx="21" formatCode="#,##0">
                  <c:v>647091</c:v>
                </c:pt>
                <c:pt idx="22" formatCode="#,##0">
                  <c:v>821187</c:v>
                </c:pt>
                <c:pt idx="23" formatCode="#,##0">
                  <c:v>993855</c:v>
                </c:pt>
                <c:pt idx="24" formatCode="#,##0">
                  <c:v>1159418</c:v>
                </c:pt>
                <c:pt idx="25" formatCode="#,##0">
                  <c:v>846416</c:v>
                </c:pt>
                <c:pt idx="26" formatCode="#,##0">
                  <c:v>142271</c:v>
                </c:pt>
                <c:pt idx="27" formatCode="#,##0">
                  <c:v>321328</c:v>
                </c:pt>
                <c:pt idx="28" formatCode="#,##0">
                  <c:v>385704</c:v>
                </c:pt>
                <c:pt idx="29" formatCode="#,##0">
                  <c:v>391194</c:v>
                </c:pt>
                <c:pt idx="30" formatCode="#,##0">
                  <c:v>388339</c:v>
                </c:pt>
                <c:pt idx="31" formatCode="#,##0">
                  <c:v>448560</c:v>
                </c:pt>
                <c:pt idx="32" formatCode="#,##0">
                  <c:v>459286</c:v>
                </c:pt>
                <c:pt idx="33" formatCode="#,##0">
                  <c:v>616718</c:v>
                </c:pt>
                <c:pt idx="34" formatCode="#,##0">
                  <c:v>789210</c:v>
                </c:pt>
                <c:pt idx="35" formatCode="#,##0">
                  <c:v>997178</c:v>
                </c:pt>
                <c:pt idx="36" formatCode="#,##0">
                  <c:v>1098453</c:v>
                </c:pt>
                <c:pt idx="37" formatCode="#,##0">
                  <c:v>752748</c:v>
                </c:pt>
                <c:pt idx="38" formatCode="#,##0">
                  <c:v>111699</c:v>
                </c:pt>
                <c:pt idx="39" formatCode="#,##0">
                  <c:v>287573</c:v>
                </c:pt>
                <c:pt idx="40" formatCode="#,##0">
                  <c:v>423384</c:v>
                </c:pt>
                <c:pt idx="41" formatCode="#,##0">
                  <c:v>447395</c:v>
                </c:pt>
                <c:pt idx="42" formatCode="#,##0">
                  <c:v>490013</c:v>
                </c:pt>
                <c:pt idx="43" formatCode="#,##0">
                  <c:v>514411</c:v>
                </c:pt>
                <c:pt idx="44" formatCode="#,##0">
                  <c:v>512243</c:v>
                </c:pt>
                <c:pt idx="45" formatCode="_-* #,##0_-;\-* #,##0_-;_-* &quot;-&quot;??_-;_-@_-">
                  <c:v>623979</c:v>
                </c:pt>
                <c:pt idx="46" formatCode="_-* #,##0_-;\-* #,##0_-;_-* &quot;-&quot;??_-;_-@_-">
                  <c:v>756537</c:v>
                </c:pt>
                <c:pt idx="47" formatCode="_-* #,##0_-;\-* #,##0_-;_-* &quot;-&quot;??_-;_-@_-">
                  <c:v>929794</c:v>
                </c:pt>
                <c:pt idx="48" formatCode="_-* #,##0_-;\-* #,##0_-;_-* &quot;-&quot;??_-;_-@_-">
                  <c:v>1036372</c:v>
                </c:pt>
                <c:pt idx="49" formatCode="_-* #,##0_-;\-* #,##0_-;_-* &quot;-&quot;??_-;_-@_-">
                  <c:v>651490</c:v>
                </c:pt>
                <c:pt idx="50" formatCode="_-* #,##0_-;\-* #,##0_-;_-* &quot;-&quot;??_-;_-@_-">
                  <c:v>109021</c:v>
                </c:pt>
                <c:pt idx="51" formatCode="_-* #,##0_-;\-* #,##0_-;_-* &quot;-&quot;??_-;_-@_-">
                  <c:v>265424</c:v>
                </c:pt>
                <c:pt idx="52">
                  <c:v>264959</c:v>
                </c:pt>
                <c:pt idx="53">
                  <c:v>349816</c:v>
                </c:pt>
                <c:pt idx="54">
                  <c:v>324613</c:v>
                </c:pt>
                <c:pt idx="55">
                  <c:v>295058</c:v>
                </c:pt>
                <c:pt idx="56">
                  <c:v>307402</c:v>
                </c:pt>
                <c:pt idx="57">
                  <c:v>365449</c:v>
                </c:pt>
                <c:pt idx="58">
                  <c:v>456417</c:v>
                </c:pt>
                <c:pt idx="59">
                  <c:v>594556</c:v>
                </c:pt>
                <c:pt idx="60" formatCode="#,##0">
                  <c:v>619252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B98-6249-AC64-259B395B50B6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21099296"/>
        <c:axId val="321405120"/>
      </c:lineChart>
      <c:dateAx>
        <c:axId val="32109929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405120"/>
        <c:crosses val="autoZero"/>
        <c:auto val="1"/>
        <c:lblOffset val="100"/>
        <c:baseTimeUnit val="months"/>
        <c:majorUnit val="1"/>
        <c:majorTimeUnit val="months"/>
        <c:minorUnit val="1"/>
        <c:minorTimeUnit val="months"/>
      </c:dateAx>
      <c:valAx>
        <c:axId val="321405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_-;\-* #,##0.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099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2000" b="1" i="0" u="none" strike="noStrike" kern="1200" cap="all" spc="120" normalizeH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crecimiento de los empleos formalmente registrados (miles)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 % tasa anual de crecimiento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Hoja1!$A$2:$A$68</c:f>
              <c:strCache>
                <c:ptCount val="67"/>
                <c:pt idx="0">
                  <c:v>2019/01</c:v>
                </c:pt>
                <c:pt idx="1">
                  <c:v>2019/02</c:v>
                </c:pt>
                <c:pt idx="2">
                  <c:v>2019/03</c:v>
                </c:pt>
                <c:pt idx="3">
                  <c:v>2019/04</c:v>
                </c:pt>
                <c:pt idx="4">
                  <c:v>2019/05</c:v>
                </c:pt>
                <c:pt idx="5">
                  <c:v>2019/06</c:v>
                </c:pt>
                <c:pt idx="6">
                  <c:v>2019/07</c:v>
                </c:pt>
                <c:pt idx="7">
                  <c:v>2019/08</c:v>
                </c:pt>
                <c:pt idx="8">
                  <c:v>2019/09</c:v>
                </c:pt>
                <c:pt idx="9">
                  <c:v>2019/10</c:v>
                </c:pt>
                <c:pt idx="10">
                  <c:v>2019/11</c:v>
                </c:pt>
                <c:pt idx="11">
                  <c:v>2019/12</c:v>
                </c:pt>
                <c:pt idx="12">
                  <c:v>2020/01</c:v>
                </c:pt>
                <c:pt idx="13">
                  <c:v>2020/02</c:v>
                </c:pt>
                <c:pt idx="14">
                  <c:v>2020/03</c:v>
                </c:pt>
                <c:pt idx="15">
                  <c:v>2020/04</c:v>
                </c:pt>
                <c:pt idx="16">
                  <c:v>2020/05</c:v>
                </c:pt>
                <c:pt idx="17">
                  <c:v>2020/06</c:v>
                </c:pt>
                <c:pt idx="18">
                  <c:v>2020/07</c:v>
                </c:pt>
                <c:pt idx="19">
                  <c:v>2020/08</c:v>
                </c:pt>
                <c:pt idx="20">
                  <c:v>2020/09</c:v>
                </c:pt>
                <c:pt idx="21">
                  <c:v>2020/10</c:v>
                </c:pt>
                <c:pt idx="22">
                  <c:v>2020/11</c:v>
                </c:pt>
                <c:pt idx="23">
                  <c:v>2020/12</c:v>
                </c:pt>
                <c:pt idx="24">
                  <c:v>2021/01</c:v>
                </c:pt>
                <c:pt idx="25">
                  <c:v>2021/02</c:v>
                </c:pt>
                <c:pt idx="26">
                  <c:v>2021/03</c:v>
                </c:pt>
                <c:pt idx="27">
                  <c:v>2021/04</c:v>
                </c:pt>
                <c:pt idx="28">
                  <c:v>2021/05</c:v>
                </c:pt>
                <c:pt idx="29">
                  <c:v>2021/06</c:v>
                </c:pt>
                <c:pt idx="30">
                  <c:v>2021/07</c:v>
                </c:pt>
                <c:pt idx="31">
                  <c:v>2021/08</c:v>
                </c:pt>
                <c:pt idx="32">
                  <c:v>2021/09</c:v>
                </c:pt>
                <c:pt idx="33">
                  <c:v>2021/10</c:v>
                </c:pt>
                <c:pt idx="34">
                  <c:v>2021/11</c:v>
                </c:pt>
                <c:pt idx="35">
                  <c:v>2021/12</c:v>
                </c:pt>
                <c:pt idx="36">
                  <c:v>2022/01</c:v>
                </c:pt>
                <c:pt idx="37">
                  <c:v>2022/02</c:v>
                </c:pt>
                <c:pt idx="38">
                  <c:v>2022/03</c:v>
                </c:pt>
                <c:pt idx="39">
                  <c:v>2022/04</c:v>
                </c:pt>
                <c:pt idx="40">
                  <c:v>2022/05</c:v>
                </c:pt>
                <c:pt idx="41">
                  <c:v>2022/06</c:v>
                </c:pt>
                <c:pt idx="42">
                  <c:v>2022/07</c:v>
                </c:pt>
                <c:pt idx="43">
                  <c:v>2022/08</c:v>
                </c:pt>
                <c:pt idx="44">
                  <c:v>2022/09</c:v>
                </c:pt>
                <c:pt idx="45">
                  <c:v>2022/10</c:v>
                </c:pt>
                <c:pt idx="46">
                  <c:v>2022/11</c:v>
                </c:pt>
                <c:pt idx="47">
                  <c:v>2022/12</c:v>
                </c:pt>
                <c:pt idx="48">
                  <c:v>2023/01</c:v>
                </c:pt>
                <c:pt idx="49">
                  <c:v>2023/02</c:v>
                </c:pt>
                <c:pt idx="50">
                  <c:v>2023/03</c:v>
                </c:pt>
                <c:pt idx="51">
                  <c:v>2023/04</c:v>
                </c:pt>
                <c:pt idx="52">
                  <c:v>2023/05</c:v>
                </c:pt>
                <c:pt idx="53">
                  <c:v>2023/07</c:v>
                </c:pt>
                <c:pt idx="54">
                  <c:v>2023/08</c:v>
                </c:pt>
                <c:pt idx="55">
                  <c:v>2023/09</c:v>
                </c:pt>
                <c:pt idx="56">
                  <c:v>2023/10</c:v>
                </c:pt>
                <c:pt idx="57">
                  <c:v>2023/11</c:v>
                </c:pt>
                <c:pt idx="58">
                  <c:v>2023/12</c:v>
                </c:pt>
                <c:pt idx="59">
                  <c:v>2024/01</c:v>
                </c:pt>
                <c:pt idx="60">
                  <c:v>2024/02</c:v>
                </c:pt>
                <c:pt idx="61">
                  <c:v>2024/03</c:v>
                </c:pt>
                <c:pt idx="62">
                  <c:v>2024/4</c:v>
                </c:pt>
                <c:pt idx="63">
                  <c:v>2024/6</c:v>
                </c:pt>
                <c:pt idx="64">
                  <c:v>2024/7</c:v>
                </c:pt>
                <c:pt idx="65">
                  <c:v>2024/09</c:v>
                </c:pt>
                <c:pt idx="66">
                  <c:v>2024/11</c:v>
                </c:pt>
              </c:strCache>
            </c:strRef>
          </c:cat>
          <c:val>
            <c:numRef>
              <c:f>Hoja1!$B$2:$B$68</c:f>
              <c:numCache>
                <c:formatCode>#,##0</c:formatCode>
                <c:ptCount val="67"/>
                <c:pt idx="0">
                  <c:v>20174011</c:v>
                </c:pt>
                <c:pt idx="1">
                  <c:v>20299993</c:v>
                </c:pt>
                <c:pt idx="2">
                  <c:v>20348508</c:v>
                </c:pt>
                <c:pt idx="3">
                  <c:v>20378927</c:v>
                </c:pt>
                <c:pt idx="4">
                  <c:v>20382910</c:v>
                </c:pt>
                <c:pt idx="5">
                  <c:v>20368666</c:v>
                </c:pt>
                <c:pt idx="6">
                  <c:v>20385379</c:v>
                </c:pt>
                <c:pt idx="7">
                  <c:v>20422010</c:v>
                </c:pt>
                <c:pt idx="8">
                  <c:v>20567426</c:v>
                </c:pt>
                <c:pt idx="9">
                  <c:v>20727424</c:v>
                </c:pt>
                <c:pt idx="10">
                  <c:v>20803652</c:v>
                </c:pt>
                <c:pt idx="11">
                  <c:v>20421442</c:v>
                </c:pt>
                <c:pt idx="12">
                  <c:v>20490397</c:v>
                </c:pt>
                <c:pt idx="13">
                  <c:v>20613536</c:v>
                </c:pt>
                <c:pt idx="14">
                  <c:v>20482943</c:v>
                </c:pt>
                <c:pt idx="15">
                  <c:v>19927696</c:v>
                </c:pt>
                <c:pt idx="16">
                  <c:v>19583170</c:v>
                </c:pt>
                <c:pt idx="17">
                  <c:v>19499859</c:v>
                </c:pt>
                <c:pt idx="18">
                  <c:v>19495000</c:v>
                </c:pt>
                <c:pt idx="19">
                  <c:v>19588342</c:v>
                </c:pt>
                <c:pt idx="20">
                  <c:v>19702192</c:v>
                </c:pt>
                <c:pt idx="21">
                  <c:v>19902833</c:v>
                </c:pt>
                <c:pt idx="22">
                  <c:v>20051552</c:v>
                </c:pt>
                <c:pt idx="23">
                  <c:v>19773732</c:v>
                </c:pt>
                <c:pt idx="24">
                  <c:v>19821651</c:v>
                </c:pt>
                <c:pt idx="25">
                  <c:v>19936938</c:v>
                </c:pt>
                <c:pt idx="26">
                  <c:v>20025709</c:v>
                </c:pt>
                <c:pt idx="27">
                  <c:v>20070483</c:v>
                </c:pt>
                <c:pt idx="28">
                  <c:v>20109444</c:v>
                </c:pt>
                <c:pt idx="29">
                  <c:v>20175380</c:v>
                </c:pt>
                <c:pt idx="30">
                  <c:v>20291923</c:v>
                </c:pt>
                <c:pt idx="31">
                  <c:v>20420823</c:v>
                </c:pt>
                <c:pt idx="32">
                  <c:v>20594919</c:v>
                </c:pt>
                <c:pt idx="33">
                  <c:v>20767587</c:v>
                </c:pt>
                <c:pt idx="34">
                  <c:v>20993050</c:v>
                </c:pt>
                <c:pt idx="35">
                  <c:v>20620148</c:v>
                </c:pt>
                <c:pt idx="36">
                  <c:v>20762419</c:v>
                </c:pt>
                <c:pt idx="37">
                  <c:v>20941286</c:v>
                </c:pt>
                <c:pt idx="38">
                  <c:v>21005852</c:v>
                </c:pt>
                <c:pt idx="39">
                  <c:v>21011342</c:v>
                </c:pt>
                <c:pt idx="40">
                  <c:v>21008487</c:v>
                </c:pt>
                <c:pt idx="41">
                  <c:v>21068708</c:v>
                </c:pt>
                <c:pt idx="42">
                  <c:v>21079434</c:v>
                </c:pt>
                <c:pt idx="43">
                  <c:v>21236866</c:v>
                </c:pt>
                <c:pt idx="44">
                  <c:v>21409358</c:v>
                </c:pt>
                <c:pt idx="45">
                  <c:v>21617326</c:v>
                </c:pt>
                <c:pt idx="46">
                  <c:v>21718601</c:v>
                </c:pt>
                <c:pt idx="47">
                  <c:v>21372896</c:v>
                </c:pt>
                <c:pt idx="48">
                  <c:v>21484595</c:v>
                </c:pt>
                <c:pt idx="49">
                  <c:v>21660469</c:v>
                </c:pt>
                <c:pt idx="50">
                  <c:v>21796280</c:v>
                </c:pt>
                <c:pt idx="51">
                  <c:v>21820291</c:v>
                </c:pt>
                <c:pt idx="52">
                  <c:v>21862909</c:v>
                </c:pt>
                <c:pt idx="53">
                  <c:v>21887307</c:v>
                </c:pt>
                <c:pt idx="54">
                  <c:v>21996875</c:v>
                </c:pt>
                <c:pt idx="55">
                  <c:v>22129433</c:v>
                </c:pt>
                <c:pt idx="56">
                  <c:v>22302690</c:v>
                </c:pt>
                <c:pt idx="57">
                  <c:v>22409268</c:v>
                </c:pt>
                <c:pt idx="58">
                  <c:v>22024386</c:v>
                </c:pt>
                <c:pt idx="59">
                  <c:v>22133407</c:v>
                </c:pt>
                <c:pt idx="60">
                  <c:v>22289810</c:v>
                </c:pt>
                <c:pt idx="61">
                  <c:v>22289345</c:v>
                </c:pt>
                <c:pt idx="62">
                  <c:v>22348999</c:v>
                </c:pt>
                <c:pt idx="63">
                  <c:v>22319444</c:v>
                </c:pt>
                <c:pt idx="64">
                  <c:v>22331788</c:v>
                </c:pt>
                <c:pt idx="65">
                  <c:v>22480803</c:v>
                </c:pt>
                <c:pt idx="66">
                  <c:v>22643638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AA9-B645-B39C-80D432123B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626495"/>
        <c:axId val="45585119"/>
      </c:lineChart>
      <c:catAx>
        <c:axId val="45626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5585119"/>
        <c:crosses val="autoZero"/>
        <c:auto val="1"/>
        <c:lblAlgn val="ctr"/>
        <c:lblOffset val="100"/>
        <c:noMultiLvlLbl val="0"/>
      </c:catAx>
      <c:valAx>
        <c:axId val="455851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56264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millones de personas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2.777872E-2"/>
                  <c:y val="-8.61254699999999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35E-F84E-B463-887167003C27}"/>
                </c:ext>
              </c:extLst>
            </c:dLbl>
            <c:dLbl>
              <c:idx val="6"/>
              <c:layout>
                <c:manualLayout>
                  <c:x val="-3.19392867E-2"/>
                  <c:y val="-8.88179399999999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35E-F84E-B463-887167003C27}"/>
                </c:ext>
              </c:extLst>
            </c:dLbl>
            <c:dLbl>
              <c:idx val="23"/>
              <c:layout>
                <c:manualLayout>
                  <c:x val="-1.8580327931724212E-2"/>
                  <c:y val="-5.337875476911060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lang="en-US" sz="1100" b="0" i="0" u="none" strike="noStrike" kern="1200" baseline="0" dirty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BED-3C4F-A3F5-3E525772A7A6}"/>
                </c:ext>
              </c:extLst>
            </c:dLbl>
            <c:dLbl>
              <c:idx val="24"/>
              <c:layout>
                <c:manualLayout>
                  <c:x val="-2.2893797625342768E-2"/>
                  <c:y val="-8.60218093926009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lang="en-US"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90-49EE-BD88-783D7BDD2EE2}"/>
                </c:ext>
              </c:extLst>
            </c:dLbl>
            <c:dLbl>
              <c:idx val="27"/>
              <c:layout>
                <c:manualLayout>
                  <c:x val="-1.4086143094066148E-2"/>
                  <c:y val="-7.28384082339943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EDD-4859-9666-BD8BDAEF1816}"/>
                </c:ext>
              </c:extLst>
            </c:dLbl>
            <c:dLbl>
              <c:idx val="28"/>
              <c:layout>
                <c:manualLayout>
                  <c:x val="-2.8513235426553686E-2"/>
                  <c:y val="-5.80006561324078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36F-406A-B55A-3E56C8F6D9E9}"/>
                </c:ext>
              </c:extLst>
            </c:dLbl>
            <c:dLbl>
              <c:idx val="2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8B56-4B95-AB56-18A700182E31}"/>
                </c:ext>
              </c:extLst>
            </c:dLbl>
            <c:dLbl>
              <c:idx val="31"/>
              <c:layout>
                <c:manualLayout>
                  <c:x val="-1.9300678575326139E-2"/>
                  <c:y val="-5.93138556097451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6C4-B944-95CD-1F2BB09728F5}"/>
                </c:ext>
              </c:extLst>
            </c:dLbl>
            <c:dLbl>
              <c:idx val="32"/>
              <c:layout>
                <c:manualLayout>
                  <c:x val="-1.7574848949748843E-2"/>
                  <c:y val="-9.78920110738700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97F-9D48-806B-25ADB1BCEEB2}"/>
                </c:ext>
              </c:extLst>
            </c:dLbl>
            <c:dLbl>
              <c:idx val="33"/>
              <c:layout>
                <c:manualLayout>
                  <c:x val="-1.0220746560363326E-2"/>
                  <c:y val="-9.0643710755898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C3E-F040-8D58-83541E6CC1F5}"/>
                </c:ext>
              </c:extLst>
            </c:dLbl>
            <c:dLbl>
              <c:idx val="34"/>
              <c:layout>
                <c:manualLayout>
                  <c:x val="-8.1853920519672496E-3"/>
                  <c:y val="-9.12965718483679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87-D648-9246-485321154869}"/>
                </c:ext>
              </c:extLst>
            </c:dLbl>
            <c:dLbl>
              <c:idx val="35"/>
              <c:layout>
                <c:manualLayout>
                  <c:x val="-8.2985398115964313E-3"/>
                  <c:y val="-0.1648252276368204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156-8348-866B-E09C9B504792}"/>
                </c:ext>
              </c:extLst>
            </c:dLbl>
            <c:dLbl>
              <c:idx val="36"/>
              <c:layout>
                <c:manualLayout>
                  <c:x val="-7.8104081280850847E-3"/>
                  <c:y val="-0.2241834796701766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151-624A-94DA-B9DE2F8C35EA}"/>
                </c:ext>
              </c:extLst>
            </c:dLbl>
            <c:dLbl>
              <c:idx val="37"/>
              <c:layout>
                <c:manualLayout>
                  <c:x val="-2.2775630000601378E-2"/>
                  <c:y val="-0.12675879937115975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FC895DC-2D5E-E743-A85A-3B4E46A9541D}" type="VALUE">
                      <a:rPr lang="en-US" sz="1100" b="0"/>
                      <a:pPr>
                        <a:defRPr sz="1600" b="1" i="0" u="none" strike="noStrike" kern="1200" baseline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5405236140980704E-2"/>
                      <c:h val="4.875685340581321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801-D24E-A344-706D7E0A8110}"/>
                </c:ext>
              </c:extLst>
            </c:dLbl>
            <c:dLbl>
              <c:idx val="38"/>
              <c:layout>
                <c:manualLayout>
                  <c:x val="-2.5004399911771037E-2"/>
                  <c:y val="-0.20243133508925082"/>
                </c:manualLayout>
              </c:layout>
              <c:tx>
                <c:rich>
                  <a:bodyPr/>
                  <a:lstStyle/>
                  <a:p>
                    <a:fld id="{3BAFB654-B832-484E-8535-5F22F3AB047E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4.0705785002992337E-2"/>
                      <c:h val="3.391910130422672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CC4-254F-A0AA-8C6C97837EB8}"/>
                </c:ext>
              </c:extLst>
            </c:dLbl>
            <c:dLbl>
              <c:idx val="39"/>
              <c:layout>
                <c:manualLayout>
                  <c:x val="-1.7049068277896304E-2"/>
                  <c:y val="-0.12675879937115966"/>
                </c:manualLayout>
              </c:layout>
              <c:tx>
                <c:rich>
                  <a:bodyPr/>
                  <a:lstStyle/>
                  <a:p>
                    <a:fld id="{D961C037-B9E7-7C43-A269-46C70A9BDFEB}" type="VALUE">
                      <a:rPr lang="en-US" sz="10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F3F-D144-8B8F-082459486C83}"/>
                </c:ext>
              </c:extLst>
            </c:dLbl>
            <c:dLbl>
              <c:idx val="40"/>
              <c:layout>
                <c:manualLayout>
                  <c:x val="-1.8033865415609376E-2"/>
                  <c:y val="-0.10598594642893865"/>
                </c:manualLayout>
              </c:layout>
              <c:tx>
                <c:rich>
                  <a:bodyPr/>
                  <a:lstStyle/>
                  <a:p>
                    <a:fld id="{EC25F4D6-3CFA-1B44-B56F-37505A083541}" type="VALUE">
                      <a:rPr lang="en-US" sz="110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E5C-CF4C-8333-0579DB6DEB47}"/>
                </c:ext>
              </c:extLst>
            </c:dLbl>
            <c:dLbl>
              <c:idx val="41"/>
              <c:layout>
                <c:manualLayout>
                  <c:x val="-1.90324169837299E-2"/>
                  <c:y val="-8.8180643907034825E-2"/>
                </c:manualLayout>
              </c:layout>
              <c:tx>
                <c:rich>
                  <a:bodyPr/>
                  <a:lstStyle/>
                  <a:p>
                    <a:fld id="{11E00E72-A19C-2E40-9DA0-DB151D37AE43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860-E644-8949-EED39501FFA1}"/>
                </c:ext>
              </c:extLst>
            </c:dLbl>
            <c:dLbl>
              <c:idx val="42"/>
              <c:layout>
                <c:manualLayout>
                  <c:x val="-1.7493828326837796E-2"/>
                  <c:y val="-0.14159655147274619"/>
                </c:manualLayout>
              </c:layout>
              <c:tx>
                <c:rich>
                  <a:bodyPr/>
                  <a:lstStyle/>
                  <a:p>
                    <a:fld id="{3D9FBD7E-2054-E94A-A8F2-A5D6F36B802F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494-BE4F-9E5E-03FA1FD6E9C6}"/>
                </c:ext>
              </c:extLst>
            </c:dLbl>
            <c:dLbl>
              <c:idx val="43"/>
              <c:layout>
                <c:manualLayout>
                  <c:x val="-9.0244123068219731E-3"/>
                  <c:y val="-0.10070370668077386"/>
                </c:manualLayout>
              </c:layout>
              <c:tx>
                <c:rich>
                  <a:bodyPr/>
                  <a:lstStyle/>
                  <a:p>
                    <a:fld id="{B74E8467-C7D2-A34E-979A-E4A00385BC01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617-854E-B91A-E8DC4701CE81}"/>
                </c:ext>
              </c:extLst>
            </c:dLbl>
            <c:dLbl>
              <c:idx val="44"/>
              <c:layout>
                <c:manualLayout>
                  <c:x val="-8.2253501782606174E-3"/>
                  <c:y val="-8.5213093486717531E-2"/>
                </c:manualLayout>
              </c:layout>
              <c:tx>
                <c:rich>
                  <a:bodyPr/>
                  <a:lstStyle/>
                  <a:p>
                    <a:fld id="{685E28E6-F791-734E-9D26-578E8E69BBE8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D93-084B-A1EC-A4342668FABA}"/>
                </c:ext>
              </c:extLst>
            </c:dLbl>
            <c:dLbl>
              <c:idx val="45"/>
              <c:layout>
                <c:manualLayout>
                  <c:x val="-1.3338986370765029E-2"/>
                  <c:y val="-0.12379124895084244"/>
                </c:manualLayout>
              </c:layout>
              <c:tx>
                <c:rich>
                  <a:bodyPr/>
                  <a:lstStyle/>
                  <a:p>
                    <a:fld id="{1184F647-D618-5941-AC32-B5CDF22CAD7C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EC8-A446-A525-896A4D18C5F3}"/>
                </c:ext>
              </c:extLst>
            </c:dLbl>
            <c:dLbl>
              <c:idx val="46"/>
              <c:layout>
                <c:manualLayout>
                  <c:x val="-2.8652687279370655E-2"/>
                  <c:y val="-0.18314225735718839"/>
                </c:manualLayout>
              </c:layout>
              <c:tx>
                <c:rich>
                  <a:bodyPr/>
                  <a:lstStyle/>
                  <a:p>
                    <a:fld id="{2BE5D482-2978-CF4A-ADDB-FD9E0EB0CF83}" type="VALUE">
                      <a:rPr lang="en-US" sz="16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79A-5847-8E42-BEB810ACF4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Sheet1!$A$2:$A$48</c:f>
              <c:strCache>
                <c:ptCount val="47"/>
                <c:pt idx="0">
                  <c:v>Diciembre 20</c:v>
                </c:pt>
                <c:pt idx="1">
                  <c:v>Enero 21</c:v>
                </c:pt>
                <c:pt idx="2">
                  <c:v>Febrero 21</c:v>
                </c:pt>
                <c:pt idx="3">
                  <c:v>Marzo 21</c:v>
                </c:pt>
                <c:pt idx="4">
                  <c:v>Abril 21</c:v>
                </c:pt>
                <c:pt idx="5">
                  <c:v>Mayo 21</c:v>
                </c:pt>
                <c:pt idx="6">
                  <c:v>Junio 21</c:v>
                </c:pt>
                <c:pt idx="7">
                  <c:v>Julio 21</c:v>
                </c:pt>
                <c:pt idx="8">
                  <c:v>Agosto 21</c:v>
                </c:pt>
                <c:pt idx="9">
                  <c:v>Septiembre 21</c:v>
                </c:pt>
                <c:pt idx="10">
                  <c:v>Octubre 21</c:v>
                </c:pt>
                <c:pt idx="11">
                  <c:v>Noviembre 21</c:v>
                </c:pt>
                <c:pt idx="12">
                  <c:v>Diciembre 21</c:v>
                </c:pt>
                <c:pt idx="13">
                  <c:v>Enero 22</c:v>
                </c:pt>
                <c:pt idx="14">
                  <c:v>Febrero 22</c:v>
                </c:pt>
                <c:pt idx="15">
                  <c:v>Marzo 22</c:v>
                </c:pt>
                <c:pt idx="16">
                  <c:v>Abril 22</c:v>
                </c:pt>
                <c:pt idx="17">
                  <c:v>Mayo 22</c:v>
                </c:pt>
                <c:pt idx="18">
                  <c:v>jun-22</c:v>
                </c:pt>
                <c:pt idx="19">
                  <c:v>jul-22</c:v>
                </c:pt>
                <c:pt idx="20">
                  <c:v>ago-22</c:v>
                </c:pt>
                <c:pt idx="21">
                  <c:v>sep-22</c:v>
                </c:pt>
                <c:pt idx="22">
                  <c:v>oct-22</c:v>
                </c:pt>
                <c:pt idx="23">
                  <c:v>nov-22</c:v>
                </c:pt>
                <c:pt idx="24">
                  <c:v>dic-22</c:v>
                </c:pt>
                <c:pt idx="25">
                  <c:v>ene-23</c:v>
                </c:pt>
                <c:pt idx="26">
                  <c:v>feb-23</c:v>
                </c:pt>
                <c:pt idx="27">
                  <c:v>mar-23</c:v>
                </c:pt>
                <c:pt idx="28">
                  <c:v>abr-23</c:v>
                </c:pt>
                <c:pt idx="29">
                  <c:v>may-23</c:v>
                </c:pt>
                <c:pt idx="30">
                  <c:v>jun-23</c:v>
                </c:pt>
                <c:pt idx="31">
                  <c:v>jul-23</c:v>
                </c:pt>
                <c:pt idx="32">
                  <c:v>ago-23</c:v>
                </c:pt>
                <c:pt idx="33">
                  <c:v>sep-23</c:v>
                </c:pt>
                <c:pt idx="34">
                  <c:v>oct-23</c:v>
                </c:pt>
                <c:pt idx="35">
                  <c:v>nov-23</c:v>
                </c:pt>
                <c:pt idx="36">
                  <c:v>dic-23</c:v>
                </c:pt>
                <c:pt idx="37">
                  <c:v>ene-24</c:v>
                </c:pt>
                <c:pt idx="38">
                  <c:v>feb-24</c:v>
                </c:pt>
                <c:pt idx="39">
                  <c:v>mar-24</c:v>
                </c:pt>
                <c:pt idx="40">
                  <c:v>abr-24</c:v>
                </c:pt>
                <c:pt idx="41">
                  <c:v>may-24</c:v>
                </c:pt>
                <c:pt idx="42">
                  <c:v>jun-24</c:v>
                </c:pt>
                <c:pt idx="43">
                  <c:v>jul-24</c:v>
                </c:pt>
                <c:pt idx="44">
                  <c:v>ago-24</c:v>
                </c:pt>
                <c:pt idx="45">
                  <c:v>sep-24</c:v>
                </c:pt>
                <c:pt idx="46">
                  <c:v>oct-24</c:v>
                </c:pt>
              </c:strCache>
            </c:strRef>
          </c:cat>
          <c:val>
            <c:numRef>
              <c:f>Sheet1!$B$2:$B$48</c:f>
              <c:numCache>
                <c:formatCode>General</c:formatCode>
                <c:ptCount val="47"/>
                <c:pt idx="0">
                  <c:v>7.5</c:v>
                </c:pt>
                <c:pt idx="1">
                  <c:v>7.8</c:v>
                </c:pt>
                <c:pt idx="2">
                  <c:v>7.4</c:v>
                </c:pt>
                <c:pt idx="3">
                  <c:v>7.1</c:v>
                </c:pt>
                <c:pt idx="4">
                  <c:v>7.5</c:v>
                </c:pt>
                <c:pt idx="5">
                  <c:v>7.1</c:v>
                </c:pt>
                <c:pt idx="6">
                  <c:v>6.8</c:v>
                </c:pt>
                <c:pt idx="7">
                  <c:v>7.5</c:v>
                </c:pt>
                <c:pt idx="8">
                  <c:v>7.2</c:v>
                </c:pt>
                <c:pt idx="9">
                  <c:v>6.8</c:v>
                </c:pt>
                <c:pt idx="10">
                  <c:v>6.2</c:v>
                </c:pt>
                <c:pt idx="11">
                  <c:v>5.9</c:v>
                </c:pt>
                <c:pt idx="12">
                  <c:v>5.7</c:v>
                </c:pt>
                <c:pt idx="13">
                  <c:v>5.0999999999999996</c:v>
                </c:pt>
                <c:pt idx="14">
                  <c:v>5.2</c:v>
                </c:pt>
                <c:pt idx="15">
                  <c:v>4.8</c:v>
                </c:pt>
                <c:pt idx="16">
                  <c:v>5.2</c:v>
                </c:pt>
                <c:pt idx="17">
                  <c:v>4.8</c:v>
                </c:pt>
                <c:pt idx="18">
                  <c:v>5.0999999999999996</c:v>
                </c:pt>
                <c:pt idx="19">
                  <c:v>4.7</c:v>
                </c:pt>
                <c:pt idx="20">
                  <c:v>4.5</c:v>
                </c:pt>
                <c:pt idx="21">
                  <c:v>4.5</c:v>
                </c:pt>
                <c:pt idx="22">
                  <c:v>4.4000000000000004</c:v>
                </c:pt>
                <c:pt idx="23">
                  <c:v>4.5</c:v>
                </c:pt>
                <c:pt idx="24">
                  <c:v>4.4000000000000004</c:v>
                </c:pt>
                <c:pt idx="25">
                  <c:v>4.5</c:v>
                </c:pt>
                <c:pt idx="26">
                  <c:v>4.3</c:v>
                </c:pt>
                <c:pt idx="27">
                  <c:v>4</c:v>
                </c:pt>
                <c:pt idx="28">
                  <c:v>4.9000000000000004</c:v>
                </c:pt>
                <c:pt idx="29">
                  <c:v>4.7</c:v>
                </c:pt>
                <c:pt idx="30">
                  <c:v>4.5999999999999996</c:v>
                </c:pt>
                <c:pt idx="31">
                  <c:v>4.8</c:v>
                </c:pt>
                <c:pt idx="32">
                  <c:v>4.7</c:v>
                </c:pt>
                <c:pt idx="33">
                  <c:v>4.8</c:v>
                </c:pt>
                <c:pt idx="34">
                  <c:v>4.7</c:v>
                </c:pt>
                <c:pt idx="35">
                  <c:v>4.8</c:v>
                </c:pt>
                <c:pt idx="36">
                  <c:v>4.5</c:v>
                </c:pt>
                <c:pt idx="37">
                  <c:v>4.2</c:v>
                </c:pt>
                <c:pt idx="38">
                  <c:v>3.8</c:v>
                </c:pt>
                <c:pt idx="39">
                  <c:v>3.9</c:v>
                </c:pt>
                <c:pt idx="40">
                  <c:v>4.5999999999999996</c:v>
                </c:pt>
                <c:pt idx="41">
                  <c:v>4.4000000000000004</c:v>
                </c:pt>
                <c:pt idx="42">
                  <c:v>4.4000000000000004</c:v>
                </c:pt>
                <c:pt idx="43">
                  <c:v>4.9000000000000004</c:v>
                </c:pt>
                <c:pt idx="44">
                  <c:v>4.8</c:v>
                </c:pt>
                <c:pt idx="45">
                  <c:v>4.9000000000000004</c:v>
                </c:pt>
                <c:pt idx="46">
                  <c:v>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35E-F84E-B463-887167003C2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3758191"/>
        <c:axId val="473759871"/>
      </c:lineChart>
      <c:catAx>
        <c:axId val="4737581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73759871"/>
        <c:crosses val="autoZero"/>
        <c:auto val="1"/>
        <c:lblAlgn val="ctr"/>
        <c:lblOffset val="100"/>
        <c:noMultiLvlLbl val="0"/>
      </c:catAx>
      <c:valAx>
        <c:axId val="4737598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737581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s-MX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263576371647046E-2"/>
          <c:y val="3.2644727626024286E-2"/>
          <c:w val="0.94630368871982795"/>
          <c:h val="0.82430266425714205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1"/>
                </a:solidFill>
              </a:ln>
              <a:effectLst/>
            </c:spPr>
          </c:marker>
          <c:dPt>
            <c:idx val="60"/>
            <c:marker>
              <c:symbol val="circle"/>
              <c:size val="5"/>
              <c:spPr>
                <a:solidFill>
                  <a:schemeClr val="bg2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5-0978-874E-8E11-73F4892B3366}"/>
              </c:ext>
            </c:extLst>
          </c:dPt>
          <c:dPt>
            <c:idx val="61"/>
            <c:marker>
              <c:symbol val="circle"/>
              <c:size val="5"/>
              <c:spPr>
                <a:solidFill>
                  <a:schemeClr val="accent6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6-0978-874E-8E11-73F4892B3366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978-874E-8E11-73F4892B336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978-874E-8E11-73F4892B336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78-874E-8E11-73F4892B336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978-874E-8E11-73F4892B336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978-874E-8E11-73F4892B3366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978-874E-8E11-73F4892B3366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978-874E-8E11-73F4892B3366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978-874E-8E11-73F4892B3366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978-874E-8E11-73F4892B3366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978-874E-8E11-73F4892B3366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978-874E-8E11-73F4892B3366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978-874E-8E11-73F4892B3366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978-874E-8E11-73F4892B3366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978-874E-8E11-73F4892B3366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978-874E-8E11-73F4892B3366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978-874E-8E11-73F4892B3366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0978-874E-8E11-73F4892B3366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0978-874E-8E11-73F4892B3366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978-874E-8E11-73F4892B3366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0978-874E-8E11-73F4892B3366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0978-874E-8E11-73F4892B3366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0978-874E-8E11-73F4892B3366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0978-874E-8E11-73F4892B3366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0978-874E-8E11-73F4892B3366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0978-874E-8E11-73F4892B3366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0978-874E-8E11-73F4892B3366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0978-874E-8E11-73F4892B3366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0978-874E-8E11-73F4892B3366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0978-874E-8E11-73F4892B3366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0978-874E-8E11-73F4892B3366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0978-874E-8E11-73F4892B3366}"/>
                </c:ext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0978-874E-8E11-73F4892B3366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0978-874E-8E11-73F4892B3366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0978-874E-8E11-73F4892B3366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0978-874E-8E11-73F4892B3366}"/>
                </c:ext>
              </c:extLst>
            </c:dLbl>
            <c:dLbl>
              <c:idx val="3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0978-874E-8E11-73F4892B3366}"/>
                </c:ext>
              </c:extLst>
            </c:dLbl>
            <c:dLbl>
              <c:idx val="3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0978-874E-8E11-73F4892B3366}"/>
                </c:ext>
              </c:extLst>
            </c:dLbl>
            <c:dLbl>
              <c:idx val="3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0978-874E-8E11-73F4892B3366}"/>
                </c:ext>
              </c:extLst>
            </c:dLbl>
            <c:dLbl>
              <c:idx val="3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0978-874E-8E11-73F4892B3366}"/>
                </c:ext>
              </c:extLst>
            </c:dLbl>
            <c:dLbl>
              <c:idx val="3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0978-874E-8E11-73F4892B3366}"/>
                </c:ext>
              </c:extLst>
            </c:dLbl>
            <c:dLbl>
              <c:idx val="4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0978-874E-8E11-73F4892B3366}"/>
                </c:ext>
              </c:extLst>
            </c:dLbl>
            <c:dLbl>
              <c:idx val="4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0978-874E-8E11-73F4892B3366}"/>
                </c:ext>
              </c:extLst>
            </c:dLbl>
            <c:dLbl>
              <c:idx val="4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0978-874E-8E11-73F4892B3366}"/>
                </c:ext>
              </c:extLst>
            </c:dLbl>
            <c:dLbl>
              <c:idx val="4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0978-874E-8E11-73F4892B3366}"/>
                </c:ext>
              </c:extLst>
            </c:dLbl>
            <c:dLbl>
              <c:idx val="4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0978-874E-8E11-73F4892B3366}"/>
                </c:ext>
              </c:extLst>
            </c:dLbl>
            <c:dLbl>
              <c:idx val="4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0978-874E-8E11-73F4892B3366}"/>
                </c:ext>
              </c:extLst>
            </c:dLbl>
            <c:dLbl>
              <c:idx val="4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0978-874E-8E11-73F4892B3366}"/>
                </c:ext>
              </c:extLst>
            </c:dLbl>
            <c:dLbl>
              <c:idx val="4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0978-874E-8E11-73F4892B3366}"/>
                </c:ext>
              </c:extLst>
            </c:dLbl>
            <c:dLbl>
              <c:idx val="4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0978-874E-8E11-73F4892B3366}"/>
                </c:ext>
              </c:extLst>
            </c:dLbl>
            <c:dLbl>
              <c:idx val="4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0978-874E-8E11-73F4892B3366}"/>
                </c:ext>
              </c:extLst>
            </c:dLbl>
            <c:dLbl>
              <c:idx val="5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0978-874E-8E11-73F4892B3366}"/>
                </c:ext>
              </c:extLst>
            </c:dLbl>
            <c:dLbl>
              <c:idx val="5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0978-874E-8E11-73F4892B3366}"/>
                </c:ext>
              </c:extLst>
            </c:dLbl>
            <c:dLbl>
              <c:idx val="5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0978-874E-8E11-73F4892B3366}"/>
                </c:ext>
              </c:extLst>
            </c:dLbl>
            <c:dLbl>
              <c:idx val="5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0978-874E-8E11-73F4892B3366}"/>
                </c:ext>
              </c:extLst>
            </c:dLbl>
            <c:dLbl>
              <c:idx val="5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0978-874E-8E11-73F4892B3366}"/>
                </c:ext>
              </c:extLst>
            </c:dLbl>
            <c:dLbl>
              <c:idx val="5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0978-874E-8E11-73F4892B3366}"/>
                </c:ext>
              </c:extLst>
            </c:dLbl>
            <c:dLbl>
              <c:idx val="5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0978-874E-8E11-73F4892B3366}"/>
                </c:ext>
              </c:extLst>
            </c:dLbl>
            <c:dLbl>
              <c:idx val="5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0978-874E-8E11-73F4892B3366}"/>
                </c:ext>
              </c:extLst>
            </c:dLbl>
            <c:dLbl>
              <c:idx val="5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0978-874E-8E11-73F4892B3366}"/>
                </c:ext>
              </c:extLst>
            </c:dLbl>
            <c:dLbl>
              <c:idx val="5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0978-874E-8E11-73F4892B3366}"/>
                </c:ext>
              </c:extLst>
            </c:dLbl>
            <c:dLbl>
              <c:idx val="6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0978-874E-8E11-73F4892B3366}"/>
                </c:ext>
              </c:extLst>
            </c:dLbl>
            <c:dLbl>
              <c:idx val="61"/>
              <c:layout>
                <c:manualLayout>
                  <c:x val="-7.2086571061879948E-2"/>
                  <c:y val="-3.85871400988445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0978-874E-8E11-73F4892B3366}"/>
                </c:ext>
              </c:extLst>
            </c:dLbl>
            <c:dLbl>
              <c:idx val="6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0978-874E-8E11-73F4892B3366}"/>
                </c:ext>
              </c:extLst>
            </c:dLbl>
            <c:dLbl>
              <c:idx val="6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0978-874E-8E11-73F4892B3366}"/>
                </c:ext>
              </c:extLst>
            </c:dLbl>
            <c:dLbl>
              <c:idx val="6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0978-874E-8E11-73F4892B3366}"/>
                </c:ext>
              </c:extLst>
            </c:dLbl>
            <c:dLbl>
              <c:idx val="65"/>
              <c:layout>
                <c:manualLayout>
                  <c:x val="-4.6506254338526003E-2"/>
                  <c:y val="-0.1771245007168203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F5E-AA46-B8EA-145D7A9E8135}"/>
                </c:ext>
              </c:extLst>
            </c:dLbl>
            <c:dLbl>
              <c:idx val="66"/>
              <c:layout>
                <c:manualLayout>
                  <c:x val="-7.2696189020166169E-2"/>
                  <c:y val="8.55181400564390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F5E-AA46-B8EA-145D7A9E8135}"/>
                </c:ext>
              </c:extLst>
            </c:dLbl>
            <c:dLbl>
              <c:idx val="67"/>
              <c:layout>
                <c:manualLayout>
                  <c:x val="-5.0935033007056679E-2"/>
                  <c:y val="0.1465361273067922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B33-3842-90B2-5C87E7F27D20}"/>
                </c:ext>
              </c:extLst>
            </c:dLbl>
            <c:dLbl>
              <c:idx val="68"/>
              <c:layout>
                <c:manualLayout>
                  <c:x val="-4.2724604511899002E-2"/>
                  <c:y val="-0.198341672736783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AEF-BA41-9C60-0A3C1714DDE9}"/>
                </c:ext>
              </c:extLst>
            </c:dLbl>
            <c:dLbl>
              <c:idx val="69"/>
              <c:layout>
                <c:manualLayout>
                  <c:x val="-4.0473480537218304E-2"/>
                  <c:y val="0.1544949952090121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E8E-154F-833B-832062AF3C5C}"/>
                </c:ext>
              </c:extLst>
            </c:dLbl>
            <c:dLbl>
              <c:idx val="70"/>
              <c:layout>
                <c:manualLayout>
                  <c:x val="-2.5859649041356198E-2"/>
                  <c:y val="-6.30473941183339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chemeClr val="bg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43-6245-817A-8622AB5EEE6A}"/>
                </c:ext>
              </c:extLst>
            </c:dLbl>
            <c:dLbl>
              <c:idx val="71"/>
              <c:layout>
                <c:manualLayout>
                  <c:x val="-2.2232155300614346E-2"/>
                  <c:y val="0.1683434253588748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chemeClr val="bg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7A3-4D20-B46A-7A61486CE0C3}"/>
                </c:ext>
              </c:extLst>
            </c:dLbl>
            <c:dLbl>
              <c:idx val="72"/>
              <c:layout>
                <c:manualLayout>
                  <c:x val="-1.4291940166643582E-2"/>
                  <c:y val="9.93665702063017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287-CB4B-8DFB-51C96D70F47A}"/>
                </c:ext>
              </c:extLst>
            </c:dLbl>
            <c:dLbl>
              <c:idx val="73"/>
              <c:layout>
                <c:manualLayout>
                  <c:x val="-3.394602314762632E-2"/>
                  <c:y val="-0.1034320685557245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E38-494F-BE40-C878165AF4F2}"/>
                </c:ext>
              </c:extLst>
            </c:dLbl>
            <c:dLbl>
              <c:idx val="74"/>
              <c:layout>
                <c:manualLayout>
                  <c:x val="-2.4021656976756844E-2"/>
                  <c:y val="-0.181846762338804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E8491EB-95F7-1543-B439-93BBA272418C}" type="VALUE">
                      <a:rPr lang="en-US" sz="1200" b="0">
                        <a:solidFill>
                          <a:schemeClr val="accent4"/>
                        </a:solidFill>
                      </a:rPr>
                      <a:pPr>
                        <a:defRPr sz="14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799-DD49-8873-CC967C9F2E33}"/>
                </c:ext>
              </c:extLst>
            </c:dLbl>
            <c:dLbl>
              <c:idx val="75"/>
              <c:layout>
                <c:manualLayout>
                  <c:x val="0"/>
                  <c:y val="8.1379528747284643E-2"/>
                </c:manualLayout>
              </c:layout>
              <c:tx>
                <c:rich>
                  <a:bodyPr/>
                  <a:lstStyle/>
                  <a:p>
                    <a:fld id="{8DB0FC16-654F-7F47-91A1-55304330A8E3}" type="VALUE">
                      <a:rPr lang="en-US" sz="1200" b="0" dirty="0">
                        <a:solidFill>
                          <a:schemeClr val="bg1">
                            <a:lumMod val="75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493-B543-A656-E4627C9CA88D}"/>
                </c:ext>
              </c:extLst>
            </c:dLbl>
            <c:dLbl>
              <c:idx val="76"/>
              <c:layout>
                <c:manualLayout>
                  <c:x val="-1.4194615486265473E-2"/>
                  <c:y val="-0.44125279683182744"/>
                </c:manualLayout>
              </c:layout>
              <c:tx>
                <c:rich>
                  <a:bodyPr/>
                  <a:lstStyle/>
                  <a:p>
                    <a:fld id="{447963BD-C87D-3E49-9EB4-EC7CF994B344}" type="VALUE">
                      <a:rPr lang="en-US" sz="1400" b="1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2FA-7A4D-B4B8-553190DDAC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Sheet1!$A$2:$A$78</c:f>
              <c:strCache>
                <c:ptCount val="77"/>
                <c:pt idx="0">
                  <c:v>T1-2005</c:v>
                </c:pt>
                <c:pt idx="1">
                  <c:v>T2-2005</c:v>
                </c:pt>
                <c:pt idx="2">
                  <c:v>T3-2005</c:v>
                </c:pt>
                <c:pt idx="3">
                  <c:v>T4-2005</c:v>
                </c:pt>
                <c:pt idx="4">
                  <c:v>T1-2006</c:v>
                </c:pt>
                <c:pt idx="5">
                  <c:v>T2-2006</c:v>
                </c:pt>
                <c:pt idx="6">
                  <c:v>T3-2006</c:v>
                </c:pt>
                <c:pt idx="7">
                  <c:v>T4-2006</c:v>
                </c:pt>
                <c:pt idx="8">
                  <c:v>T1-2007</c:v>
                </c:pt>
                <c:pt idx="9">
                  <c:v>T2-2007</c:v>
                </c:pt>
                <c:pt idx="10">
                  <c:v>T3-2007</c:v>
                </c:pt>
                <c:pt idx="11">
                  <c:v>T4-2007</c:v>
                </c:pt>
                <c:pt idx="12">
                  <c:v>T1-2008</c:v>
                </c:pt>
                <c:pt idx="13">
                  <c:v>T2-2008</c:v>
                </c:pt>
                <c:pt idx="14">
                  <c:v>T3-2008</c:v>
                </c:pt>
                <c:pt idx="15">
                  <c:v>T4-2008</c:v>
                </c:pt>
                <c:pt idx="16">
                  <c:v>T1-2009</c:v>
                </c:pt>
                <c:pt idx="17">
                  <c:v>T2-2009</c:v>
                </c:pt>
                <c:pt idx="18">
                  <c:v>T3-2009</c:v>
                </c:pt>
                <c:pt idx="19">
                  <c:v>T4-2009</c:v>
                </c:pt>
                <c:pt idx="20">
                  <c:v>T1-2010</c:v>
                </c:pt>
                <c:pt idx="21">
                  <c:v>T2-2010</c:v>
                </c:pt>
                <c:pt idx="22">
                  <c:v>T3-2010</c:v>
                </c:pt>
                <c:pt idx="23">
                  <c:v>T4-2010</c:v>
                </c:pt>
                <c:pt idx="24">
                  <c:v>T1-2011</c:v>
                </c:pt>
                <c:pt idx="25">
                  <c:v>T2-2011</c:v>
                </c:pt>
                <c:pt idx="26">
                  <c:v>T3-2011</c:v>
                </c:pt>
                <c:pt idx="27">
                  <c:v>T4-2011</c:v>
                </c:pt>
                <c:pt idx="28">
                  <c:v>T1-2012</c:v>
                </c:pt>
                <c:pt idx="29">
                  <c:v>T2-2012</c:v>
                </c:pt>
                <c:pt idx="30">
                  <c:v>T3-2012</c:v>
                </c:pt>
                <c:pt idx="31">
                  <c:v>T4-2012</c:v>
                </c:pt>
                <c:pt idx="32">
                  <c:v>T1-2013</c:v>
                </c:pt>
                <c:pt idx="33">
                  <c:v>T2-2013</c:v>
                </c:pt>
                <c:pt idx="34">
                  <c:v>T3-2013</c:v>
                </c:pt>
                <c:pt idx="35">
                  <c:v>T4-2013</c:v>
                </c:pt>
                <c:pt idx="36">
                  <c:v>T1-2014</c:v>
                </c:pt>
                <c:pt idx="37">
                  <c:v>T2-2014</c:v>
                </c:pt>
                <c:pt idx="38">
                  <c:v>T3-2014</c:v>
                </c:pt>
                <c:pt idx="39">
                  <c:v>T4-2014</c:v>
                </c:pt>
                <c:pt idx="40">
                  <c:v>T1-2015</c:v>
                </c:pt>
                <c:pt idx="41">
                  <c:v>T2-2015</c:v>
                </c:pt>
                <c:pt idx="42">
                  <c:v>T3-2015</c:v>
                </c:pt>
                <c:pt idx="43">
                  <c:v>T4-2015</c:v>
                </c:pt>
                <c:pt idx="44">
                  <c:v>T1-2016</c:v>
                </c:pt>
                <c:pt idx="45">
                  <c:v>T2-2016</c:v>
                </c:pt>
                <c:pt idx="46">
                  <c:v>T3-2016</c:v>
                </c:pt>
                <c:pt idx="47">
                  <c:v>T4-2016</c:v>
                </c:pt>
                <c:pt idx="48">
                  <c:v>T1-2017</c:v>
                </c:pt>
                <c:pt idx="49">
                  <c:v>T2-2017</c:v>
                </c:pt>
                <c:pt idx="50">
                  <c:v>T3-2017</c:v>
                </c:pt>
                <c:pt idx="51">
                  <c:v>T4-2017</c:v>
                </c:pt>
                <c:pt idx="52">
                  <c:v>T1-2018</c:v>
                </c:pt>
                <c:pt idx="53">
                  <c:v>T2-2018</c:v>
                </c:pt>
                <c:pt idx="54">
                  <c:v>T3-2018</c:v>
                </c:pt>
                <c:pt idx="55">
                  <c:v>T4-2018</c:v>
                </c:pt>
                <c:pt idx="56">
                  <c:v>T1-2019</c:v>
                </c:pt>
                <c:pt idx="57">
                  <c:v>T2-2019</c:v>
                </c:pt>
                <c:pt idx="58">
                  <c:v>T3-2019</c:v>
                </c:pt>
                <c:pt idx="59">
                  <c:v>T4-2019</c:v>
                </c:pt>
                <c:pt idx="60">
                  <c:v>T1-2020</c:v>
                </c:pt>
                <c:pt idx="61">
                  <c:v>T3-2020</c:v>
                </c:pt>
                <c:pt idx="62">
                  <c:v>T4-2020</c:v>
                </c:pt>
                <c:pt idx="63">
                  <c:v>T1-2021</c:v>
                </c:pt>
                <c:pt idx="64">
                  <c:v>T2-2021</c:v>
                </c:pt>
                <c:pt idx="65">
                  <c:v>T3-2021</c:v>
                </c:pt>
                <c:pt idx="66">
                  <c:v>T4-2021</c:v>
                </c:pt>
                <c:pt idx="67">
                  <c:v>T1-2022</c:v>
                </c:pt>
                <c:pt idx="68">
                  <c:v>T2-2022</c:v>
                </c:pt>
                <c:pt idx="69">
                  <c:v>T3-2022</c:v>
                </c:pt>
                <c:pt idx="70">
                  <c:v>T4-2022</c:v>
                </c:pt>
                <c:pt idx="71">
                  <c:v>T1-2023</c:v>
                </c:pt>
                <c:pt idx="72">
                  <c:v>T2-2023</c:v>
                </c:pt>
                <c:pt idx="73">
                  <c:v>T3-2023</c:v>
                </c:pt>
                <c:pt idx="74">
                  <c:v>T4-2023</c:v>
                </c:pt>
                <c:pt idx="75">
                  <c:v>T1-2024</c:v>
                </c:pt>
                <c:pt idx="76">
                  <c:v>T3-2024</c:v>
                </c:pt>
              </c:strCache>
            </c:strRef>
          </c:cat>
          <c:val>
            <c:numRef>
              <c:f>Sheet1!$B$2:$B$78</c:f>
              <c:numCache>
                <c:formatCode>0.0%</c:formatCode>
                <c:ptCount val="77"/>
                <c:pt idx="0">
                  <c:v>0.34783546080621502</c:v>
                </c:pt>
                <c:pt idx="1">
                  <c:v>0.364207838391295</c:v>
                </c:pt>
                <c:pt idx="2">
                  <c:v>0.35798236012128298</c:v>
                </c:pt>
                <c:pt idx="3">
                  <c:v>0.33670726259619399</c:v>
                </c:pt>
                <c:pt idx="4">
                  <c:v>0.34331793136387501</c:v>
                </c:pt>
                <c:pt idx="5">
                  <c:v>0.32578329753754798</c:v>
                </c:pt>
                <c:pt idx="6">
                  <c:v>0.336682402885087</c:v>
                </c:pt>
                <c:pt idx="7">
                  <c:v>0.34341871697756499</c:v>
                </c:pt>
                <c:pt idx="8">
                  <c:v>0.35153075942940698</c:v>
                </c:pt>
                <c:pt idx="9">
                  <c:v>0.33109507938374799</c:v>
                </c:pt>
                <c:pt idx="10">
                  <c:v>0.33944458107676001</c:v>
                </c:pt>
                <c:pt idx="11">
                  <c:v>0.33132691879171899</c:v>
                </c:pt>
                <c:pt idx="12">
                  <c:v>0.33171514307217298</c:v>
                </c:pt>
                <c:pt idx="13">
                  <c:v>0.32872020594322499</c:v>
                </c:pt>
                <c:pt idx="14">
                  <c:v>0.35753533026354301</c:v>
                </c:pt>
                <c:pt idx="15">
                  <c:v>0.37364207778999597</c:v>
                </c:pt>
                <c:pt idx="16">
                  <c:v>0.37273066150288803</c:v>
                </c:pt>
                <c:pt idx="17">
                  <c:v>0.38731587872796602</c:v>
                </c:pt>
                <c:pt idx="18">
                  <c:v>0.39517796286115497</c:v>
                </c:pt>
                <c:pt idx="19">
                  <c:v>0.38920735149645402</c:v>
                </c:pt>
                <c:pt idx="20">
                  <c:v>0.38826470335322699</c:v>
                </c:pt>
                <c:pt idx="21">
                  <c:v>0.38268206510092601</c:v>
                </c:pt>
                <c:pt idx="22">
                  <c:v>0.38005798006760599</c:v>
                </c:pt>
                <c:pt idx="23">
                  <c:v>0.400352337503105</c:v>
                </c:pt>
                <c:pt idx="24">
                  <c:v>0.38372518349801399</c:v>
                </c:pt>
                <c:pt idx="25">
                  <c:v>0.38218213352968899</c:v>
                </c:pt>
                <c:pt idx="26">
                  <c:v>0.38915693237879401</c:v>
                </c:pt>
                <c:pt idx="27">
                  <c:v>0.392944236177239</c:v>
                </c:pt>
                <c:pt idx="28">
                  <c:v>0.39780815460781999</c:v>
                </c:pt>
                <c:pt idx="29">
                  <c:v>0.38906086131698298</c:v>
                </c:pt>
                <c:pt idx="30">
                  <c:v>0.40454879664704702</c:v>
                </c:pt>
                <c:pt idx="31">
                  <c:v>0.41057723197228402</c:v>
                </c:pt>
                <c:pt idx="32">
                  <c:v>0.40399487046176702</c:v>
                </c:pt>
                <c:pt idx="33">
                  <c:v>0.40975960812111001</c:v>
                </c:pt>
                <c:pt idx="34">
                  <c:v>0.41615772309953197</c:v>
                </c:pt>
                <c:pt idx="35">
                  <c:v>0.411425817709407</c:v>
                </c:pt>
                <c:pt idx="36">
                  <c:v>0.420307882668499</c:v>
                </c:pt>
                <c:pt idx="37">
                  <c:v>0.41646041892075503</c:v>
                </c:pt>
                <c:pt idx="38">
                  <c:v>0.42747624599983097</c:v>
                </c:pt>
                <c:pt idx="39">
                  <c:v>0.42875654604994901</c:v>
                </c:pt>
                <c:pt idx="40">
                  <c:v>0.412652760199337</c:v>
                </c:pt>
                <c:pt idx="41">
                  <c:v>0.41382928024953203</c:v>
                </c:pt>
                <c:pt idx="42">
                  <c:v>0.41073179338652299</c:v>
                </c:pt>
                <c:pt idx="43">
                  <c:v>0.41997187394281899</c:v>
                </c:pt>
                <c:pt idx="44">
                  <c:v>0.41707018688602598</c:v>
                </c:pt>
                <c:pt idx="45">
                  <c:v>0.40971022835204302</c:v>
                </c:pt>
                <c:pt idx="46">
                  <c:v>0.39979410262669901</c:v>
                </c:pt>
                <c:pt idx="47">
                  <c:v>0.39968129218689102</c:v>
                </c:pt>
                <c:pt idx="48">
                  <c:v>0.38938876465529199</c:v>
                </c:pt>
                <c:pt idx="49">
                  <c:v>0.40090031947289301</c:v>
                </c:pt>
                <c:pt idx="50">
                  <c:v>0.41803418660605202</c:v>
                </c:pt>
                <c:pt idx="51">
                  <c:v>0.41038419934997</c:v>
                </c:pt>
                <c:pt idx="52">
                  <c:v>0.39134800226246902</c:v>
                </c:pt>
                <c:pt idx="53">
                  <c:v>0.384684706224378</c:v>
                </c:pt>
                <c:pt idx="54">
                  <c:v>0.39286619570477099</c:v>
                </c:pt>
                <c:pt idx="55">
                  <c:v>0.398016191335122</c:v>
                </c:pt>
                <c:pt idx="56">
                  <c:v>0.38711373061627202</c:v>
                </c:pt>
                <c:pt idx="57">
                  <c:v>0.38058158271639803</c:v>
                </c:pt>
                <c:pt idx="58">
                  <c:v>0.38540155561538803</c:v>
                </c:pt>
                <c:pt idx="59">
                  <c:v>0.37346799377601902</c:v>
                </c:pt>
                <c:pt idx="60">
                  <c:v>0.356059171894542</c:v>
                </c:pt>
                <c:pt idx="61">
                  <c:v>0.44302065106470701</c:v>
                </c:pt>
                <c:pt idx="62">
                  <c:v>0.40728415935416501</c:v>
                </c:pt>
                <c:pt idx="63">
                  <c:v>0.42</c:v>
                </c:pt>
                <c:pt idx="64">
                  <c:v>0.39866807129420401</c:v>
                </c:pt>
                <c:pt idx="65">
                  <c:v>0.40725852879692298</c:v>
                </c:pt>
                <c:pt idx="66">
                  <c:v>0.40300000000000002</c:v>
                </c:pt>
                <c:pt idx="67">
                  <c:v>0.38800000000000001</c:v>
                </c:pt>
                <c:pt idx="68">
                  <c:v>0.38300000000000001</c:v>
                </c:pt>
                <c:pt idx="69">
                  <c:v>0.36</c:v>
                </c:pt>
                <c:pt idx="70">
                  <c:v>0.40100000000000002</c:v>
                </c:pt>
                <c:pt idx="71">
                  <c:v>0.377</c:v>
                </c:pt>
                <c:pt idx="72">
                  <c:v>0.378</c:v>
                </c:pt>
                <c:pt idx="73">
                  <c:v>0.373</c:v>
                </c:pt>
                <c:pt idx="74">
                  <c:v>0.37</c:v>
                </c:pt>
                <c:pt idx="75">
                  <c:v>0.35799999999999998</c:v>
                </c:pt>
                <c:pt idx="76">
                  <c:v>0.35099999999999998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78-874E-8E11-73F4892B336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8514335"/>
        <c:axId val="168524655"/>
      </c:lineChart>
      <c:catAx>
        <c:axId val="16851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8524655"/>
        <c:crosses val="autoZero"/>
        <c:auto val="1"/>
        <c:lblAlgn val="ctr"/>
        <c:lblOffset val="100"/>
        <c:tickLblSkip val="1"/>
        <c:noMultiLvlLbl val="0"/>
      </c:catAx>
      <c:valAx>
        <c:axId val="168524655"/>
        <c:scaling>
          <c:orientation val="minMax"/>
          <c:max val="0.48000000000000004"/>
          <c:min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8514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0.37915</cdr:x>
      <cdr:y>0.92183</cdr:y>
    </cdr:from>
    <cdr:to>
      <cdr:x>0.43358</cdr:x>
      <cdr:y>0.98458</cdr:y>
    </cdr:to>
    <cdr:pic>
      <cdr:nvPicPr>
        <cdr:cNvPr id="3" name="Imagen 2">
          <a:extLst xmlns:a="http://schemas.openxmlformats.org/drawingml/2006/main">
            <a:ext uri="{FF2B5EF4-FFF2-40B4-BE49-F238E27FC236}">
              <a16:creationId xmlns:a16="http://schemas.microsoft.com/office/drawing/2014/main" id="{85C907FB-49D3-4B64-04B9-0F820C6A1A9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961945" y="4178147"/>
          <a:ext cx="568770" cy="284412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0.38515</cdr:x>
      <cdr:y>0.92022</cdr:y>
    </cdr:from>
    <cdr:to>
      <cdr:x>0.43958</cdr:x>
      <cdr:y>0.98297</cdr:y>
    </cdr:to>
    <cdr:pic>
      <cdr:nvPicPr>
        <cdr:cNvPr id="3" name="Imagen 2">
          <a:extLst xmlns:a="http://schemas.openxmlformats.org/drawingml/2006/main">
            <a:ext uri="{FF2B5EF4-FFF2-40B4-BE49-F238E27FC236}">
              <a16:creationId xmlns:a16="http://schemas.microsoft.com/office/drawing/2014/main" id="{85C907FB-49D3-4B64-04B9-0F820C6A1A9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312836" y="4504811"/>
          <a:ext cx="609495" cy="30718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0.42952</cdr:x>
      <cdr:y>0.02723</cdr:y>
    </cdr:from>
    <cdr:to>
      <cdr:x>0.45218</cdr:x>
      <cdr:y>0.07263</cdr:y>
    </cdr:to>
    <cdr:sp macro="" textlink="">
      <cdr:nvSpPr>
        <cdr:cNvPr id="2" name="Rectángulo 1">
          <a:extLst xmlns:a="http://schemas.openxmlformats.org/drawingml/2006/main">
            <a:ext uri="{FF2B5EF4-FFF2-40B4-BE49-F238E27FC236}">
              <a16:creationId xmlns:a16="http://schemas.microsoft.com/office/drawing/2014/main" id="{ECD51F44-E0C0-9F69-08DE-85EC9E085C43}"/>
            </a:ext>
          </a:extLst>
        </cdr:cNvPr>
        <cdr:cNvSpPr/>
      </cdr:nvSpPr>
      <cdr:spPr>
        <a:xfrm xmlns:a="http://schemas.openxmlformats.org/drawingml/2006/main">
          <a:off x="4809691" y="133307"/>
          <a:ext cx="253741" cy="222249"/>
        </a:xfrm>
        <a:prstGeom xmlns:a="http://schemas.openxmlformats.org/drawingml/2006/main" prst="rect">
          <a:avLst/>
        </a:prstGeom>
        <a:solidFill xmlns:a="http://schemas.openxmlformats.org/drawingml/2006/main">
          <a:srgbClr val="4D9334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MX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0.90509</cdr:x>
      <cdr:y>0.639</cdr:y>
    </cdr:from>
    <cdr:to>
      <cdr:x>1</cdr:x>
      <cdr:y>0.75995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601E3788-B8F6-9B0E-E36C-B2CD77ADBB86}"/>
            </a:ext>
          </a:extLst>
        </cdr:cNvPr>
        <cdr:cNvSpPr txBox="1"/>
      </cdr:nvSpPr>
      <cdr:spPr>
        <a:xfrm xmlns:a="http://schemas.openxmlformats.org/drawingml/2006/main">
          <a:off x="10127507" y="2923912"/>
          <a:ext cx="1061996" cy="5534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ES_tradnl" sz="1300" b="1" dirty="0">
              <a:solidFill>
                <a:schemeClr val="accent5"/>
              </a:solidFill>
            </a:rPr>
            <a:t>35.1%</a:t>
          </a:r>
        </a:p>
        <a:p xmlns:a="http://schemas.openxmlformats.org/drawingml/2006/main">
          <a:pPr algn="ctr"/>
          <a:r>
            <a:rPr lang="es-ES_tradnl" sz="1300" b="1" dirty="0">
              <a:solidFill>
                <a:schemeClr val="accent5"/>
              </a:solidFill>
            </a:rPr>
            <a:t>3T 2024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1F6B3EC-AF1F-2F42-B624-473496D22F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765C62-0FAB-F341-916C-E63EF1587E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140A1-98F2-014D-A607-D496AB6B6183}" type="datetimeFigureOut">
              <a:rPr lang="en-US" smtClean="0"/>
              <a:t>12/9/24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3CF32E-1FB1-914C-AB3A-64916CE0B7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516FC4-7169-7D44-B8D9-7EF530B749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E86844-1D55-604B-95BD-614120F8260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244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5CEFB-6EF2-6D47-BF56-B4AADBDE9456}" type="datetimeFigureOut">
              <a:rPr lang="en-US" smtClean="0"/>
              <a:t>12/9/24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2B867A-D087-4E46-9ACD-6EF17C130AE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9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ACTUALIZAR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50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dirty="0"/>
              <a:t>ACTUALIZADA EN: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dirty="0"/>
              <a:t>Ultimo Dato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48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72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</a:p>
          <a:p>
            <a:endParaRPr lang="es-ES" dirty="0"/>
          </a:p>
          <a:p>
            <a:r>
              <a:rPr lang="es-ES" dirty="0"/>
              <a:t>**ENOE Mensual – INEGI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115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</a:p>
          <a:p>
            <a:r>
              <a:rPr lang="es-ES" dirty="0"/>
              <a:t>Con últimos datos disponibles</a:t>
            </a:r>
          </a:p>
          <a:p>
            <a:endParaRPr lang="es-ES" dirty="0"/>
          </a:p>
          <a:p>
            <a:r>
              <a:rPr lang="es-ES" dirty="0"/>
              <a:t>**REPORTE CONEVAL 2023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51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octubre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(previsión de 2023)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84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 7 Febrero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Inflación 2023 Anualizada (Septiembre 2023)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5407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ACTUALIZADO EN: 6 marzo 2024</a:t>
            </a:r>
          </a:p>
          <a:p>
            <a:endParaRPr lang="es-MX" dirty="0"/>
          </a:p>
          <a:p>
            <a:r>
              <a:rPr lang="es-MX" dirty="0"/>
              <a:t>https://mexicocomovamos.mx/semaforo-nacional/pobreza-laboral/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011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ACTUALIZADO: 6 marzo 2024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970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ACTUALIZADO: 6 marzo 2024</a:t>
            </a:r>
          </a:p>
          <a:p>
            <a:endParaRPr lang="es-ES" dirty="0"/>
          </a:p>
          <a:p>
            <a:r>
              <a:rPr lang="es-ES" dirty="0"/>
              <a:t>*La suma falta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280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No se encontraron datos con los que actualizar, solo porcentajes</a:t>
            </a:r>
            <a:endParaRPr lang="es-MX" dirty="0"/>
          </a:p>
          <a:p>
            <a:r>
              <a:rPr lang="es-ES" dirty="0"/>
              <a:t>Media de alimentaria urbana y rural en Mx (3,823.6)/ 17.78 (USD el 09/05/2023)</a:t>
            </a:r>
          </a:p>
          <a:p>
            <a:r>
              <a:rPr lang="es-ES" dirty="0"/>
              <a:t>En OCDE encuentro únicamente datos de la inflación, no hay medida actualizada del precio de la canasta básica mensual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95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840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s-MX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‌</a:t>
            </a:r>
            <a:r>
              <a:rPr lang="es-ES" dirty="0"/>
              <a:t>Actualizado: 6 marzo 2023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208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849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**https://www.coneval.org.mx/Medicion/Paginas/ITLP-IS_pobreza_laboral.aspx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Nov 2022 – 39% POBREZA LABORAL</a:t>
            </a:r>
          </a:p>
          <a:p>
            <a:r>
              <a:rPr lang="es-ES" dirty="0"/>
              <a:t>Dic 2022 – 38.5% POBREZA LABORAL</a:t>
            </a:r>
          </a:p>
          <a:p>
            <a:r>
              <a:rPr lang="es-ES" dirty="0"/>
              <a:t>1T 2023 – 37.7%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485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**https://www.coneval.org.mx/Medicion/Paginas/ITLP-IS_pobreza_laboral.aspx</a:t>
            </a:r>
          </a:p>
          <a:p>
            <a:r>
              <a:rPr lang="es-MX" dirty="0"/>
              <a:t>ACTUALIZADO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285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Enero 11 2024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411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**ENOE Trimestral - INEGI</a:t>
            </a:r>
          </a:p>
          <a:p>
            <a:r>
              <a:rPr lang="es-ES" dirty="0"/>
              <a:t>Los datos ya están actualizados a 2023</a:t>
            </a:r>
          </a:p>
          <a:p>
            <a:r>
              <a:rPr lang="es-ES" dirty="0"/>
              <a:t>ACTUALIZADO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187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Actualizada: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496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  <a:p>
            <a:endParaRPr lang="es-ES" dirty="0"/>
          </a:p>
          <a:p>
            <a:r>
              <a:rPr lang="es-ES" dirty="0"/>
              <a:t>Para calcular diario = cifra en millones último periodo / 365</a:t>
            </a:r>
          </a:p>
          <a:p>
            <a:r>
              <a:rPr lang="es-ES" dirty="0"/>
              <a:t>Para calcular mensual = cifra en millones último periodo / 12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008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ACTUALIZADO 17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Enero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2024</a:t>
            </a:r>
          </a:p>
          <a:p>
            <a:pPr algn="l"/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Banconde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mexico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informes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trimestrales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inflación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subyacente</a:t>
            </a:r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503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HACER LOS TEXTOS MÁS GRANDES PARA QUE SE LEA** 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49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000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HACER MÁS GRANDE LA FOTO AUNQUE ESO SIGNIFIQUE MENOS ESPACIO DEL LADO DERECHO*** 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980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</a:t>
            </a:r>
          </a:p>
          <a:p>
            <a:r>
              <a:rPr lang="es-ES" dirty="0"/>
              <a:t>Fuentes OCDE en general e </a:t>
            </a:r>
            <a:r>
              <a:rPr lang="es-ES" dirty="0" err="1"/>
              <a:t>Investing</a:t>
            </a:r>
            <a:r>
              <a:rPr lang="es-ES" dirty="0"/>
              <a:t> para China, </a:t>
            </a:r>
            <a:r>
              <a:rPr lang="es-ES" dirty="0" err="1"/>
              <a:t>Taiwan</a:t>
            </a:r>
            <a:r>
              <a:rPr lang="es-ES" dirty="0"/>
              <a:t>, Argentina y Brasil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162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317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Actualizado : 6 marzo 2023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895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Actualizado: 11 Enero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279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43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09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</a:p>
          <a:p>
            <a:endParaRPr lang="es-ES" dirty="0"/>
          </a:p>
          <a:p>
            <a:r>
              <a:rPr lang="es-ES" dirty="0"/>
              <a:t>**ENOE - INEGI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61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7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57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17 Enero 2023</a:t>
            </a:r>
          </a:p>
          <a:p>
            <a:r>
              <a:rPr lang="es-ES" dirty="0"/>
              <a:t>4(previsión de 2023)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76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  <a:p>
            <a:endParaRPr lang="es-ES" dirty="0"/>
          </a:p>
          <a:p>
            <a:r>
              <a:rPr lang="es-ES" dirty="0"/>
              <a:t>**ENOE Mensual - INEGI</a:t>
            </a:r>
          </a:p>
          <a:p>
            <a:r>
              <a:rPr lang="es-ES" dirty="0"/>
              <a:t>Enero 2023 – 54.8%</a:t>
            </a:r>
          </a:p>
          <a:p>
            <a:r>
              <a:rPr lang="es-ES" dirty="0"/>
              <a:t>Marzo 2023 – 55%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12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ACTUALIZADA EN: 6 marzo 2024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65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.jp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jpg"/><Relationship Id="rId5" Type="http://schemas.openxmlformats.org/officeDocument/2006/relationships/image" Target="../media/image21.jpeg"/><Relationship Id="rId4" Type="http://schemas.openxmlformats.org/officeDocument/2006/relationships/image" Target="../media/image19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.jp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.jpg"/><Relationship Id="rId5" Type="http://schemas.openxmlformats.org/officeDocument/2006/relationships/image" Target="../media/image21.jpeg"/><Relationship Id="rId4" Type="http://schemas.openxmlformats.org/officeDocument/2006/relationships/image" Target="../media/image19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microsoft.com/office/2007/relationships/hdphoto" Target="../media/hdphoto1.wdp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37.png"/><Relationship Id="rId9" Type="http://schemas.openxmlformats.org/officeDocument/2006/relationships/image" Target="../media/image23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 userDrawn="1"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A2C90-6979-724C-85A6-2A1BA58C35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738712" y="3428204"/>
            <a:ext cx="3505573" cy="3447876"/>
          </a:xfrm>
          <a:prstGeom prst="rect">
            <a:avLst/>
          </a:prstGeom>
        </p:spPr>
      </p:pic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0696B00-066F-C3D5-13DD-26DF4C709D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1EBBC70-81E0-A841-A9EC-C2EB1268BA3C}"/>
              </a:ext>
            </a:extLst>
          </p:cNvPr>
          <p:cNvSpPr/>
          <p:nvPr userDrawn="1"/>
        </p:nvSpPr>
        <p:spPr>
          <a:xfrm rot="10800000">
            <a:off x="0" y="3428204"/>
            <a:ext cx="1738712" cy="17207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0" y="5143579"/>
            <a:ext cx="1738712" cy="1732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BF8DC57-DA34-9E4B-9F2C-B945CDE1D2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3485183" y="1699552"/>
            <a:ext cx="1759102" cy="1728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720352-FC6B-A94E-ADA6-216E5A38DEE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47" y="-8611"/>
            <a:ext cx="3505573" cy="344944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3502525" y="-8611"/>
            <a:ext cx="1741758" cy="17081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2357CC-45AC-9E48-B042-25BC372D515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3694177" y="182483"/>
            <a:ext cx="1451650" cy="1677881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D6B985-B464-EF48-A4EA-69CC1FB8A74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0" y="5313915"/>
            <a:ext cx="1536025" cy="1391827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</p:spTree>
    <p:extLst>
      <p:ext uri="{BB962C8B-B14F-4D97-AF65-F5344CB8AC3E}">
        <p14:creationId xmlns:p14="http://schemas.microsoft.com/office/powerpoint/2010/main" val="268041437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3864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 userDrawn="1"/>
        </p:nvSpPr>
        <p:spPr>
          <a:xfrm>
            <a:off x="3048" y="3805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80F783-1AC5-4A42-B7DE-5BE1D34636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15B4BE-6E29-6643-8F55-F4CB1EE06AB0}"/>
              </a:ext>
            </a:extLst>
          </p:cNvPr>
          <p:cNvSpPr/>
          <p:nvPr userDrawn="1"/>
        </p:nvSpPr>
        <p:spPr>
          <a:xfrm rot="16200000">
            <a:off x="5407595" y="-539968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39E15DD0-B01B-D149-8516-E15C09C5AB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16F9D255-4E8B-A844-BDAE-30671F18F1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78525826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D29F631-1ED9-F949-B07C-28F465852F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FE5E640B-15F4-7A4E-A62A-6AF21710A0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992BACE1-DEA3-E340-B935-CD231A14BC4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F6DF83-6EF6-7244-906D-4BB5A3809A20}"/>
              </a:ext>
            </a:extLst>
          </p:cNvPr>
          <p:cNvSpPr/>
          <p:nvPr userDrawn="1"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E69ECD-B99E-6342-BD35-C76EFD80A76E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62718038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9C6A2C-23BF-C543-8465-3FFCBC138C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CD5D5D-7C70-E645-B847-CF10C01722CF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4E8B25D2-51C6-CC43-B68D-A126F7BCC9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803F47F4-43AA-CF44-AAE3-BB6BA36595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17A4E769-49F6-E446-9895-7FEE3293D4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4678CD-1549-5C4C-AF28-5CA590A462EF}"/>
              </a:ext>
            </a:extLst>
          </p:cNvPr>
          <p:cNvSpPr/>
          <p:nvPr userDrawn="1"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229267469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C219EE2-6C41-2347-8C44-D4C383DC9E8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C08CE3-4170-A342-9B92-DADC0154C27A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80298E-F09E-2D40-B517-1EA8A079B232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476AA631-098A-DF4F-84F7-2D07D17C01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C4BBF20E-C805-1743-A51F-E7EAE3BEE1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E7CFEE2E-4408-2847-AC9F-55CBEE5C31F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66AD35A8-EA60-6347-9D14-D3963E58C4C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389849160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5074DE-9714-E046-8B1A-3FD879B5D5C5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38611DC8-0A5D-3D45-A575-8CE1B0F8D7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3F1FF881-387D-4044-8382-2E07AAF680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B539F8D1-1645-284E-A49D-C2C6F0A217D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57DB7C43-93A0-6641-8F85-4BFFA3B43B1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161254128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 userDrawn="1"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1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4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194942912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 userDrawn="1"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 userDrawn="1"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6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175197346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Y:\_2018\Brand\Sketches\Final Sketches\To Process\Agenda-02.png">
            <a:extLst>
              <a:ext uri="{FF2B5EF4-FFF2-40B4-BE49-F238E27FC236}">
                <a16:creationId xmlns:a16="http://schemas.microsoft.com/office/drawing/2014/main" id="{F341392B-3517-324A-9996-AB5ADB58E8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60388" y="1376159"/>
            <a:ext cx="4040706" cy="453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10199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4504AD7-DBAF-FA40-A5DD-17CA2C8B4E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96496351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10199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2" descr="Y:\_2018\Brand\Sketches\Final Sketches\To Process\Agenda-01.png">
            <a:extLst>
              <a:ext uri="{FF2B5EF4-FFF2-40B4-BE49-F238E27FC236}">
                <a16:creationId xmlns:a16="http://schemas.microsoft.com/office/drawing/2014/main" id="{FC2AD9A5-ABE3-AF44-B5D7-5CF12BF002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50518" y="1367264"/>
            <a:ext cx="4048634" cy="454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35D974D-0D63-B445-B8C4-308C540CC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278175649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55EBE7-7BD6-0741-A4DA-CBD08FF6F1CF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02B45E-BDCD-144F-8A22-6C636B505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6463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4CF0882-D6BD-3A43-9A93-001496D3D529}"/>
              </a:ext>
            </a:extLst>
          </p:cNvPr>
          <p:cNvSpPr/>
          <p:nvPr userDrawn="1"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 userDrawn="1"/>
        </p:nvSpPr>
        <p:spPr>
          <a:xfrm rot="10800000">
            <a:off x="3506227" y="1700821"/>
            <a:ext cx="1748691" cy="17273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135341-F0AC-D84D-86AA-26311A4C6C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3507895" y="1797"/>
            <a:ext cx="1747023" cy="17195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592A57-2694-E34A-9DA2-B82550DF61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755779" y="3428206"/>
            <a:ext cx="3499139" cy="34297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8AEAF9-0920-1444-BE1C-418FD971DF23}"/>
              </a:ext>
            </a:extLst>
          </p:cNvPr>
          <p:cNvSpPr/>
          <p:nvPr userDrawn="1"/>
        </p:nvSpPr>
        <p:spPr>
          <a:xfrm rot="10800000">
            <a:off x="0" y="2272"/>
            <a:ext cx="3509890" cy="34297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86F21-7B31-704F-9F1A-B638758E3C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798219" y="380021"/>
            <a:ext cx="1905000" cy="26416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 userDrawn="1"/>
        </p:nvSpPr>
        <p:spPr>
          <a:xfrm rot="10800000">
            <a:off x="-11034" y="5126752"/>
            <a:ext cx="1766809" cy="17312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8F0EFB2-F8AE-7648-BC48-FE0FC0C442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316806" y="5304435"/>
            <a:ext cx="939408" cy="1372030"/>
          </a:xfrm>
          <a:prstGeom prst="rect">
            <a:avLst/>
          </a:prstGeom>
        </p:spPr>
      </p:pic>
      <p:pic>
        <p:nvPicPr>
          <p:cNvPr id="4098" name="Picture 2" descr="Y:\_2019\Presentations\18_Littler_PPT_Internal_Template\Links\Working Atty\E61A8608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2" y="3432068"/>
            <a:ext cx="1765975" cy="171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8955519-73A4-9EAD-F944-01423259C0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2604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07595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E9EC5D-6A38-7C40-B020-CD72DB4AE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B3DC8C9-9995-9644-9F72-B59A5350BB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3866845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ADFE0B-5AE7-424D-A76E-8F7A25B922A5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854026D7-CBAE-2240-AC4F-EB554E0ECCE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62A1D3D-1EEC-DD4F-9603-15ED3193782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9EA89E2-6F6A-1E4B-9FBD-9F4D394A0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193060488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83EB7F-BADA-3644-93A8-E5354CE1FDE1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C42255-30D8-6F46-84B1-144E31FA11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51D93CE-8F3A-E44A-875C-074709CC153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52EA8F35-59C6-2548-B267-740B3D30692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33F8E50-C408-E34E-B890-95A57FABA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28680401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 userDrawn="1"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 userDrawn="1"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9E549B8-3463-6E7A-CE6C-5D4E6A05E1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949FB4E-C76F-16B2-9B46-B4969C306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grayscl/>
          </a:blip>
          <a:srcRect r="28936"/>
          <a:stretch/>
        </p:blipFill>
        <p:spPr>
          <a:xfrm>
            <a:off x="1752782" y="3429552"/>
            <a:ext cx="3505565" cy="3440281"/>
          </a:xfrm>
          <a:prstGeom prst="rect">
            <a:avLst/>
          </a:prstGeom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FF94AFA0-4F82-EC7F-0D17-F5679C944F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7518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8641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66110808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 userDrawn="1"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DCDAAE18-DA66-1C42-9FCA-72676E5665C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7EA1B8D-CF67-F746-8EB4-2C779BD25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E4C66BB6-4427-534E-ABE6-32BDA55B65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94390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 userDrawn="1"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54E33FC-3003-EF44-AE1B-315D80AF2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64904F6C-0B71-9F42-A75D-811FB0A976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47">
            <a:extLst>
              <a:ext uri="{FF2B5EF4-FFF2-40B4-BE49-F238E27FC236}">
                <a16:creationId xmlns:a16="http://schemas.microsoft.com/office/drawing/2014/main" id="{3E65A8C2-5954-F74F-B49F-B22206FAB11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1908564552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 userDrawn="1"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6B00AE1A-6EAA-154A-BE5A-7D391B48B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55EC9C-0871-064B-976C-950C73C53B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47">
            <a:extLst>
              <a:ext uri="{FF2B5EF4-FFF2-40B4-BE49-F238E27FC236}">
                <a16:creationId xmlns:a16="http://schemas.microsoft.com/office/drawing/2014/main" id="{72A6C2C8-8450-1F43-9ADB-E6E77021CC6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481110647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57A91BA-486F-8445-A907-5A66FE8995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AB5302-EAB1-8841-9D84-C243A71CA35D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722765AD-CB44-33B2-9D9E-5B273147D51C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632963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5" y="-11896"/>
            <a:ext cx="1930244" cy="17942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 userDrawn="1"/>
        </p:nvSpPr>
        <p:spPr>
          <a:xfrm rot="10800000">
            <a:off x="-5" y="1705736"/>
            <a:ext cx="1748067" cy="1727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 userDrawn="1"/>
        </p:nvSpPr>
        <p:spPr>
          <a:xfrm rot="10800000">
            <a:off x="3500054" y="5126755"/>
            <a:ext cx="1737039" cy="1731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2C3D471-8A85-FF49-92A6-D3FDA072F2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694177" y="5312267"/>
            <a:ext cx="1451650" cy="1677881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D56FBD-4E01-374F-B5B3-C7842E353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465106" y="1859060"/>
            <a:ext cx="817848" cy="14296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375B68-7912-BD44-B333-3047A5776A6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748064" y="-17585"/>
            <a:ext cx="3489029" cy="34507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D12803-AAA8-3149-865A-F02F89026D0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3500055" y="3422752"/>
            <a:ext cx="1737038" cy="17040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3C7234-DBA5-334C-BAEF-D6AEC8DBA67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0" y="3422752"/>
            <a:ext cx="3506591" cy="3441122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D177447-9325-5430-54B7-4EB809774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5205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49CFDF5-B4C6-5347-B845-0891DD4A40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8DA8B7-E505-084B-9BBC-5E65EDBEE7C5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20F35D4-9AB7-5C40-8F77-DA121479F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01C20B-8FE0-1F6F-F11D-0B89B9C3B4D9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446221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5570223-794D-A14F-85AA-066B631BC7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AFDCDE-C271-CD41-B7A3-45FF4763DEB7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8DC7AA-6C26-B84D-A768-2BBEA86E3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ECCEF0-20EE-B2B2-9002-41373203711A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194443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EE3404-431D-A340-84D3-9257A8A000D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7D95373-8DD8-EE43-9215-A463CD4B8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42DFC5-3DDA-3C49-8053-44C1D8F65E90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2691547E-4A44-70D1-2762-6AD29A6EC75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749572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E11B43F-C481-7542-A9B6-13FD2F0F2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C96E96-FD2D-FE44-95A3-6D62B1CB141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91AC85B-A865-854D-BA12-14D98AA4B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46FE38-E1E3-8D4C-AFC1-FEEFE4915690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349353-B21E-65D7-5D76-8C317E37798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347981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16AE7B-4C0B-C44C-BDA1-E00EBB833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3C5AE86-22AB-0B46-9498-9594546EFB4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C9FBE69-DA93-F248-935F-CD4806FC4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DF7D3C-A3F9-8341-AC37-37126ED25FDC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CF6E5E-5920-CAEA-4E5B-EF1A89187B1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032179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874F914-71C6-254A-981F-9CA51C0A5195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4546488-167A-654F-A732-2FB8FEFAAD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6AEA8B-9A2E-7948-B9D3-DF4B357055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7336981" y="1598033"/>
            <a:ext cx="4572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12581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4608A-AF9F-0049-B500-40D7A004F570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E52E70E-207F-4D44-A60D-0D746E75D0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07B5842-F9D8-474D-BABD-EE09757D7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7336981" y="1561017"/>
            <a:ext cx="4572000" cy="50292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</p:spTree>
    <p:extLst>
      <p:ext uri="{BB962C8B-B14F-4D97-AF65-F5344CB8AC3E}">
        <p14:creationId xmlns:p14="http://schemas.microsoft.com/office/powerpoint/2010/main" val="2839771046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FD3912-0452-554A-80F8-3DAA70D0F3C8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4A4B00-2268-B246-B813-51684FC96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934881" y="2981428"/>
            <a:ext cx="5831403" cy="8210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FA4739-3A5D-404E-A5CA-868A3CE514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799E083A-0B83-80BD-BB33-786F2F21B5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49478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61989" y="3015561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EEDAD79A-4FB1-9AD9-B40B-726689B570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32704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C09C549B-D50A-7B5D-9EEB-0FD7566B86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9035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-3883" y="5155913"/>
            <a:ext cx="1756666" cy="17020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3575" y="3432330"/>
            <a:ext cx="1756359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CD0082-05B6-6845-891C-1C4703D71B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748907" y="3421594"/>
            <a:ext cx="3495376" cy="3436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8C92CB-21E9-A045-B188-5F1B9E80CE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-2"/>
          <a:stretch>
            <a:fillRect/>
          </a:stretch>
        </p:blipFill>
        <p:spPr>
          <a:xfrm>
            <a:off x="-3576" y="1005"/>
            <a:ext cx="3509149" cy="34323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505571" y="1726116"/>
            <a:ext cx="173871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371777" y="3582202"/>
            <a:ext cx="1013110" cy="1404846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C04900-EA42-3247-9554-36BB155184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3505572" y="0"/>
            <a:ext cx="1738712" cy="17261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3496595" y="1868538"/>
            <a:ext cx="1536025" cy="1391827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B8C8F60-02C8-BE91-2544-9AF10DA5F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9750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7F3843C6-17BF-247D-1F19-6B8951550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8932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511630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669AACC5-A37A-A286-28FF-8CB8BB188E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57545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56827" y="-8186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24437470-8503-3B7A-0424-0C117CFE5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03703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gunta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B461DB-A8C3-044A-9D82-9D52328F3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14119" y="2830915"/>
            <a:ext cx="6266293" cy="119616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11407C-FBCB-5947-82C0-7115B3A804F5}"/>
              </a:ext>
            </a:extLst>
          </p:cNvPr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506858-B8CE-FA4A-B305-98B7066E1D90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1324F0-A628-9947-AB69-E9F8B1BA3A4D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B6D43A-83A1-854D-9096-DA628738ADBD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D3B964-E821-7C44-81F7-BFE41C8AB1C5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D3BA88-D571-CF4D-9A86-72634ED4E3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827BAD-6047-344F-9268-2FCE3D2223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4C7F5AEB-2ADA-9E94-4B69-A2D6831C7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44638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cias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-1369"/>
          <a:stretch>
            <a:fillRect/>
          </a:stretch>
        </p:blipFill>
        <p:spPr>
          <a:xfrm>
            <a:off x="5669019" y="2796929"/>
            <a:ext cx="4357578" cy="12641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F46BC2-F9C9-484A-924D-04BA50984452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DEBD60-5ECF-DD4E-9147-BE6B86D7D295}"/>
              </a:ext>
            </a:extLst>
          </p:cNvPr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EF6BBB-0169-B746-BA2C-2B7F0E041E70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192501-7935-B947-8F87-E64DD470FF3D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BDE028-A6AC-4546-A973-39427177A1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E01F5E0-6582-354B-905D-ED2C3EA3AF57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F49F3CE-49B7-2843-977A-A71754EF46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1E572B2E-B3A5-F79D-08D7-2646EB3A3C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86694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F687E7B-219B-6542-8809-EB82F0958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55208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DC8724-C5B0-4B19-248F-FC122C3EABE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106613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A2C90-6979-724C-85A6-2A1BA58C35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38712" y="3428204"/>
            <a:ext cx="3505573" cy="344787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1EBBC70-81E0-A841-A9EC-C2EB1268BA3C}"/>
              </a:ext>
            </a:extLst>
          </p:cNvPr>
          <p:cNvSpPr/>
          <p:nvPr/>
        </p:nvSpPr>
        <p:spPr>
          <a:xfrm rot="10800000">
            <a:off x="0" y="3428204"/>
            <a:ext cx="1738712" cy="17207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0" y="5143579"/>
            <a:ext cx="1738712" cy="1732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BF8DC57-DA34-9E4B-9F2C-B945CDE1D2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85183" y="1699552"/>
            <a:ext cx="1759102" cy="1728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720352-FC6B-A94E-ADA6-216E5A38DE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047" y="-8611"/>
            <a:ext cx="3505573" cy="344944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3502525" y="-8611"/>
            <a:ext cx="1741758" cy="17081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2357CC-45AC-9E48-B042-25BC372D51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94177" y="182483"/>
            <a:ext cx="1451650" cy="167788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D6B985-B464-EF48-A4EA-69CC1FB8A74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5313915"/>
            <a:ext cx="1536025" cy="1391827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2B02927-CA55-DEB5-1FDA-5D018ED972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7502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3864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4CF0882-D6BD-3A43-9A93-001496D3D529}"/>
              </a:ext>
            </a:extLst>
          </p:cNvPr>
          <p:cNvSpPr/>
          <p:nvPr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/>
        </p:nvSpPr>
        <p:spPr>
          <a:xfrm rot="10800000">
            <a:off x="3506227" y="1700821"/>
            <a:ext cx="1748691" cy="17273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135341-F0AC-D84D-86AA-26311A4C6C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07895" y="1797"/>
            <a:ext cx="1747023" cy="17195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592A57-2694-E34A-9DA2-B82550DF61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55779" y="3428206"/>
            <a:ext cx="3499139" cy="34297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8AEAF9-0920-1444-BE1C-418FD971DF23}"/>
              </a:ext>
            </a:extLst>
          </p:cNvPr>
          <p:cNvSpPr/>
          <p:nvPr/>
        </p:nvSpPr>
        <p:spPr>
          <a:xfrm rot="10800000">
            <a:off x="0" y="2272"/>
            <a:ext cx="3509890" cy="34297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86F21-7B31-704F-9F1A-B638758E3C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8219" y="380021"/>
            <a:ext cx="1905000" cy="26416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/>
        </p:nvSpPr>
        <p:spPr>
          <a:xfrm rot="10800000">
            <a:off x="-11034" y="5126752"/>
            <a:ext cx="1766809" cy="17312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8F0EFB2-F8AE-7648-BC48-FE0FC0C4423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16806" y="5304435"/>
            <a:ext cx="939408" cy="1372030"/>
          </a:xfrm>
          <a:prstGeom prst="rect">
            <a:avLst/>
          </a:prstGeom>
        </p:spPr>
      </p:pic>
      <p:pic>
        <p:nvPicPr>
          <p:cNvPr id="4098" name="Picture 2" descr="Y:\_2019\Presentations\18_Littler_PPT_Internal_Template\Links\Working Atty\E61A860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" y="3432068"/>
            <a:ext cx="1765975" cy="171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D1C4EA8-EAAE-AF6C-4E90-C7B70966DB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16328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" y="-11896"/>
            <a:ext cx="1930244" cy="17942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/>
        </p:nvSpPr>
        <p:spPr>
          <a:xfrm rot="10800000">
            <a:off x="-5" y="1705736"/>
            <a:ext cx="1748067" cy="1727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/>
        </p:nvSpPr>
        <p:spPr>
          <a:xfrm rot="10800000">
            <a:off x="3500054" y="5126755"/>
            <a:ext cx="1737039" cy="1731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2C3D471-8A85-FF49-92A6-D3FDA072F2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94177" y="5312267"/>
            <a:ext cx="1451650" cy="167788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D56FBD-4E01-374F-B5B3-C7842E3539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5106" y="1859060"/>
            <a:ext cx="817848" cy="14296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375B68-7912-BD44-B333-3047A5776A6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48064" y="-17585"/>
            <a:ext cx="3489029" cy="34507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D12803-AAA8-3149-865A-F02F89026D0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00055" y="3422752"/>
            <a:ext cx="1737038" cy="17040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3C7234-DBA5-334C-BAEF-D6AEC8DBA6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3422752"/>
            <a:ext cx="3506591" cy="3441122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FC5CDB6-A238-4E08-0276-975BB98CCE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50202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CA5783E-8DC7-AD44-89BD-3612A86084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3505564" y="0"/>
            <a:ext cx="1752782" cy="17286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 userDrawn="1"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496595" y="1706216"/>
            <a:ext cx="1761752" cy="17261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 userDrawn="1"/>
        </p:nvSpPr>
        <p:spPr>
          <a:xfrm rot="10800000">
            <a:off x="0" y="5151786"/>
            <a:ext cx="175278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-596" y="0"/>
            <a:ext cx="3506161" cy="34319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81185" y="256843"/>
            <a:ext cx="2118963" cy="29382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28788C-6D74-6B47-A18A-4181CFBB4E3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752782" y="3431991"/>
            <a:ext cx="3505564" cy="3426009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465EEB4-4E44-42D9-0A90-10BC018A42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9602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-3883" y="5155913"/>
            <a:ext cx="1756666" cy="17020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3575" y="3432330"/>
            <a:ext cx="1756359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CD0082-05B6-6845-891C-1C4703D71B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8907" y="3421594"/>
            <a:ext cx="3495376" cy="3436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8C92CB-21E9-A045-B188-5F1B9E80CE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-2"/>
          <a:stretch>
            <a:fillRect/>
          </a:stretch>
        </p:blipFill>
        <p:spPr>
          <a:xfrm>
            <a:off x="-3576" y="1005"/>
            <a:ext cx="3509149" cy="34323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505571" y="1726116"/>
            <a:ext cx="173871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1777" y="3582202"/>
            <a:ext cx="1013110" cy="140484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C04900-EA42-3247-9554-36BB155184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05572" y="0"/>
            <a:ext cx="1738712" cy="17261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96595" y="1868538"/>
            <a:ext cx="1536025" cy="1391827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BDDA2C8-218D-4F8F-53B8-71AED5B9CC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60187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CA5783E-8DC7-AD44-89BD-3612A86084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05564" y="0"/>
            <a:ext cx="1752782" cy="17286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496595" y="1706216"/>
            <a:ext cx="1761752" cy="17261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/>
        </p:nvSpPr>
        <p:spPr>
          <a:xfrm rot="10800000">
            <a:off x="0" y="5151786"/>
            <a:ext cx="175278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-596" y="0"/>
            <a:ext cx="3506161" cy="34319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1185" y="256843"/>
            <a:ext cx="2118963" cy="29382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28788C-6D74-6B47-A18A-4181CFBB4E3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52782" y="3431991"/>
            <a:ext cx="3505564" cy="3426009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A761FD7-B23E-64EE-7605-862E29F0F2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5797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5246D14-C352-4D81-ADC4-7B026FC0CA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876" y="3422751"/>
            <a:ext cx="4610471" cy="344708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700B217-69EF-E24B-9949-A52C5D935E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56786" y="6125564"/>
            <a:ext cx="1431618" cy="43482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71796B-7020-1242-8695-9A768796C58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4831" t="9563" r="20586" b="14738"/>
          <a:stretch>
            <a:fillRect/>
          </a:stretch>
        </p:blipFill>
        <p:spPr>
          <a:xfrm>
            <a:off x="3748527" y="133958"/>
            <a:ext cx="1232463" cy="1444584"/>
          </a:xfrm>
          <a:prstGeom prst="rect">
            <a:avLst/>
          </a:prstGeom>
        </p:spPr>
      </p:pic>
      <p:sp>
        <p:nvSpPr>
          <p:cNvPr id="3" name="Rectangle 33">
            <a:extLst>
              <a:ext uri="{FF2B5EF4-FFF2-40B4-BE49-F238E27FC236}">
                <a16:creationId xmlns:a16="http://schemas.microsoft.com/office/drawing/2014/main" id="{5E3EC8BA-87D0-364B-81B6-DFB863E0F7F9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3D219587-4BF3-8C21-89FE-9DE6DCAF56F5}"/>
              </a:ext>
            </a:extLst>
          </p:cNvPr>
          <p:cNvSpPr/>
          <p:nvPr userDrawn="1"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A1E32746-3F34-9458-F70B-A9B712F1C7AB}"/>
              </a:ext>
            </a:extLst>
          </p:cNvPr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6197007B-FADD-F688-749F-ADDDFAD24B0C}"/>
              </a:ext>
            </a:extLst>
          </p:cNvPr>
          <p:cNvSpPr/>
          <p:nvPr userDrawn="1"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79959F1A-0EEF-0F37-03C7-9F16CC12ED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11" name="Rectangle 28">
            <a:extLst>
              <a:ext uri="{FF2B5EF4-FFF2-40B4-BE49-F238E27FC236}">
                <a16:creationId xmlns:a16="http://schemas.microsoft.com/office/drawing/2014/main" id="{736830C7-0E17-90DD-ECFA-F0488EE66AE6}"/>
              </a:ext>
            </a:extLst>
          </p:cNvPr>
          <p:cNvSpPr/>
          <p:nvPr userDrawn="1"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79020BE0-F28B-E7A0-4EDE-AE14EBC8B09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13" name="Rectangle 20">
            <a:extLst>
              <a:ext uri="{FF2B5EF4-FFF2-40B4-BE49-F238E27FC236}">
                <a16:creationId xmlns:a16="http://schemas.microsoft.com/office/drawing/2014/main" id="{72D33E42-9CE0-F0B9-0933-748647796C52}"/>
              </a:ext>
            </a:extLst>
          </p:cNvPr>
          <p:cNvSpPr/>
          <p:nvPr userDrawn="1"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Imagen 2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24AA342-259F-38A7-CABC-5DC6464C9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27" name="Imagen 26" descr="Icono&#10;&#10;Descripción generada automáticamente">
            <a:extLst>
              <a:ext uri="{FF2B5EF4-FFF2-40B4-BE49-F238E27FC236}">
                <a16:creationId xmlns:a16="http://schemas.microsoft.com/office/drawing/2014/main" id="{DDEB4E39-F8D1-9588-4A60-2B81D04DE3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7893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55EBE7-7BD6-0741-A4DA-CBD08FF6F1CF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02B45E-BDCD-144F-8A22-6C636B505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68234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07595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E9EC5D-6A38-7C40-B020-CD72DB4AE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B3DC8C9-9995-9644-9F72-B59A5350BB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9262141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41060309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resent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76F0E4C-FF2A-2245-AE63-8586AD1368A8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83704084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E9076C-7DD8-C840-AC09-EC378D1D03ED}"/>
              </a:ext>
            </a:extLst>
          </p:cNvPr>
          <p:cNvSpPr/>
          <p:nvPr/>
        </p:nvSpPr>
        <p:spPr>
          <a:xfrm>
            <a:off x="-5206" y="2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78CFC6-FF44-5244-AD46-0373C7D441F5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A69939F8-CCC6-DB4C-844C-FD63FBB455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932CC227-960B-0C45-A313-136FF625AB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60485631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/>
        </p:nvSpPr>
        <p:spPr>
          <a:xfrm>
            <a:off x="3048" y="3805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80F783-1AC5-4A42-B7DE-5BE1D346361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15B4BE-6E29-6643-8F55-F4CB1EE06AB0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39E15DD0-B01B-D149-8516-E15C09C5AB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16F9D255-4E8B-A844-BDAE-30671F18F1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25996013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D29F631-1ED9-F949-B07C-28F465852F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FE5E640B-15F4-7A4E-A62A-6AF21710A0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992BACE1-DEA3-E340-B935-CD231A14BC4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F6DF83-6EF6-7244-906D-4BB5A3809A20}"/>
              </a:ext>
            </a:extLst>
          </p:cNvPr>
          <p:cNvSpPr/>
          <p:nvPr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E69ECD-B99E-6342-BD35-C76EFD80A76E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382228777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 userDrawn="1"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 userDrawn="1"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211E3C3-5372-658B-F1A2-807E74C90D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B46DB72-1999-72B6-75DA-154F87E3F5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grayscl/>
          </a:blip>
          <a:srcRect r="28936"/>
          <a:stretch/>
        </p:blipFill>
        <p:spPr>
          <a:xfrm>
            <a:off x="1752782" y="3429552"/>
            <a:ext cx="3505565" cy="3440281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6D911BDE-D014-39AC-0C47-F6FFBECD3C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6640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9C6A2C-23BF-C543-8465-3FFCBC138C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CD5D5D-7C70-E645-B847-CF10C01722CF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4E8B25D2-51C6-CC43-B68D-A126F7BCC9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803F47F4-43AA-CF44-AAE3-BB6BA36595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17A4E769-49F6-E446-9895-7FEE3293D4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4678CD-1549-5C4C-AF28-5CA590A462EF}"/>
              </a:ext>
            </a:extLst>
          </p:cNvPr>
          <p:cNvSpPr/>
          <p:nvPr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59819305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C219EE2-6C41-2347-8C44-D4C383DC9E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C08CE3-4170-A342-9B92-DADC0154C27A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80298E-F09E-2D40-B517-1EA8A079B232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476AA631-098A-DF4F-84F7-2D07D17C01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C4BBF20E-C805-1743-A51F-E7EAE3BEE1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E7CFEE2E-4408-2847-AC9F-55CBEE5C31F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66AD35A8-EA60-6347-9D14-D3963E58C4C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361502925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5074DE-9714-E046-8B1A-3FD879B5D5C5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38611DC8-0A5D-3D45-A575-8CE1B0F8D7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3F1FF881-387D-4044-8382-2E07AAF680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B539F8D1-1645-284E-A49D-C2C6F0A217D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57DB7C43-93A0-6641-8F85-4BFFA3B43B1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52041192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1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4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269158980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6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84325562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Y:\_2018\Brand\Sketches\Final Sketches\To Process\Agenda-02.png">
            <a:extLst>
              <a:ext uri="{FF2B5EF4-FFF2-40B4-BE49-F238E27FC236}">
                <a16:creationId xmlns:a16="http://schemas.microsoft.com/office/drawing/2014/main" id="{F341392B-3517-324A-9996-AB5ADB58E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60388" y="1376159"/>
            <a:ext cx="4040706" cy="453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4504AD7-DBAF-FA40-A5DD-17CA2C8B4E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646150913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pic>
        <p:nvPicPr>
          <p:cNvPr id="11" name="Picture 2" descr="Y:\_2018\Brand\Sketches\Final Sketches\To Process\Agenda-01.png">
            <a:extLst>
              <a:ext uri="{FF2B5EF4-FFF2-40B4-BE49-F238E27FC236}">
                <a16:creationId xmlns:a16="http://schemas.microsoft.com/office/drawing/2014/main" id="{FC2AD9A5-ABE3-AF44-B5D7-5CF12BF00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50518" y="1367264"/>
            <a:ext cx="4048634" cy="454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35D974D-0D63-B445-B8C4-308C540CC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71230201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55EBE7-7BD6-0741-A4DA-CBD08FF6F1CF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02B45E-BDCD-144F-8A22-6C636B505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91669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/>
        </p:nvSpPr>
        <p:spPr>
          <a:xfrm rot="16200000">
            <a:off x="5407595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E9EC5D-6A38-7C40-B020-CD72DB4AE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B3DC8C9-9995-9644-9F72-B59A5350BB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37997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lumn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ADFE0B-5AE7-424D-A76E-8F7A25B922A5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854026D7-CBAE-2240-AC4F-EB554E0ECCE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62A1D3D-1EEC-DD4F-9603-15ED3193782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9EA89E2-6F6A-1E4B-9FBD-9F4D394A0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8460325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12082287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lumn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83EB7F-BADA-3644-93A8-E5354CE1FDE1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C42255-30D8-6F46-84B1-144E31FA11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51D93CE-8F3A-E44A-875C-074709CC153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52EA8F35-59C6-2548-B267-740B3D30692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33F8E50-C408-E34E-B890-95A57FABA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6305294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0FF528C-270B-300F-EF0F-969ECE6A5D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7573BEC-2E8F-6909-D344-FC06D7E702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grayscl/>
          </a:blip>
          <a:srcRect r="28936"/>
          <a:stretch/>
        </p:blipFill>
        <p:spPr>
          <a:xfrm>
            <a:off x="1752782" y="3429552"/>
            <a:ext cx="3505565" cy="3440281"/>
          </a:xfrm>
          <a:prstGeom prst="rect">
            <a:avLst/>
          </a:prstGeom>
        </p:spPr>
      </p:pic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7B0A60DB-832F-7B28-248C-D5441CD35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0632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65871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0211091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DCDAAE18-DA66-1C42-9FCA-72676E5665C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7EA1B8D-CF67-F746-8EB4-2C779BD25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E4C66BB6-4427-534E-ABE6-32BDA55B65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13143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54E33FC-3003-EF44-AE1B-315D80AF2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64904F6C-0B71-9F42-A75D-811FB0A976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47">
            <a:extLst>
              <a:ext uri="{FF2B5EF4-FFF2-40B4-BE49-F238E27FC236}">
                <a16:creationId xmlns:a16="http://schemas.microsoft.com/office/drawing/2014/main" id="{3E65A8C2-5954-F74F-B49F-B22206FAB11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3348839462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6B00AE1A-6EAA-154A-BE5A-7D391B48B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55EC9C-0871-064B-976C-950C73C53B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47">
            <a:extLst>
              <a:ext uri="{FF2B5EF4-FFF2-40B4-BE49-F238E27FC236}">
                <a16:creationId xmlns:a16="http://schemas.microsoft.com/office/drawing/2014/main" id="{72A6C2C8-8450-1F43-9ADB-E6E77021CC6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441287826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57A91BA-486F-8445-A907-5A66FE8995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AB5302-EAB1-8841-9D84-C243A71CA35D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D2B0F512-74A8-2BCC-8EC4-6C1B24BF181D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778945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49CFDF5-B4C6-5347-B845-0891DD4A40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8DA8B7-E505-084B-9BBC-5E65EDBEE7C5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20F35D4-9AB7-5C40-8F77-DA121479F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68ED79-9E0D-4050-89C6-4F1052062F25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689043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5570223-794D-A14F-85AA-066B631BC7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AFDCDE-C271-CD41-B7A3-45FF4763DEB7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8DC7AA-6C26-B84D-A768-2BBEA86E3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DCC0E3-9E1A-A984-18C7-375171D78F7D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499186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76F0E4C-FF2A-2245-AE63-8586AD1368A8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47311270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EE3404-431D-A340-84D3-9257A8A000D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7D95373-8DD8-EE43-9215-A463CD4B8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42DFC5-3DDA-3C49-8053-44C1D8F65E90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4A0F67A6-F437-138C-42A1-09AA474249F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182433"/>
      </p:ext>
    </p:extLst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E11B43F-C481-7542-A9B6-13FD2F0F2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C96E96-FD2D-FE44-95A3-6D62B1CB141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91AC85B-A865-854D-BA12-14D98AA4B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46FE38-E1E3-8D4C-AFC1-FEEFE4915690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949C80-0980-6B85-F838-E4C370950B69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699046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16AE7B-4C0B-C44C-BDA1-E00EBB833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3C5AE86-22AB-0B46-9498-9594546EFB4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C9FBE69-DA93-F248-935F-CD4806FC4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DF7D3C-A3F9-8341-AC37-37126ED25FDC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C0EDFB-7A8E-BD70-3D04-63573D257659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858889"/>
      </p:ext>
    </p:extLst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U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874F914-71C6-254A-981F-9CA51C0A5195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4546488-167A-654F-A732-2FB8FEFAAD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6AEA8B-9A2E-7948-B9D3-DF4B357055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36981" y="1598033"/>
            <a:ext cx="4572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42181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U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4608A-AF9F-0049-B500-40D7A004F570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E52E70E-207F-4D44-A60D-0D746E75D0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07B5842-F9D8-474D-BABD-EE09757D76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36981" y="1561017"/>
            <a:ext cx="4572000" cy="50292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</p:spTree>
    <p:extLst>
      <p:ext uri="{BB962C8B-B14F-4D97-AF65-F5344CB8AC3E}">
        <p14:creationId xmlns:p14="http://schemas.microsoft.com/office/powerpoint/2010/main" val="804105969"/>
      </p:ext>
    </p:extLst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FD3912-0452-554A-80F8-3DAA70D0F3C8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4A4B00-2268-B246-B813-51684FC964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34881" y="2981428"/>
            <a:ext cx="5831403" cy="8210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FA4739-3A5D-404E-A5CA-868A3CE514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78FC1EBD-DED3-2434-49A5-85F2D30DD5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34470"/>
      </p:ext>
    </p:extLst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1989" y="3015561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BB3BFC00-E7A6-054C-05F3-FE5EB4B78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72079"/>
      </p:ext>
    </p:extLst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D5A002B1-EDDD-31F5-99A1-10DEEAEC2B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5206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80829CFE-DF9A-A8B5-B861-CB81AB976F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1998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511630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E6F7D9DD-ED48-5853-7497-51BB4EF78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73803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E9076C-7DD8-C840-AC09-EC378D1D03ED}"/>
              </a:ext>
            </a:extLst>
          </p:cNvPr>
          <p:cNvSpPr/>
          <p:nvPr userDrawn="1"/>
        </p:nvSpPr>
        <p:spPr>
          <a:xfrm>
            <a:off x="-5206" y="2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78CFC6-FF44-5244-AD46-0373C7D441F5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A69939F8-CCC6-DB4C-844C-FD63FBB455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932CC227-960B-0C45-A313-136FF625AB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71585277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56827" y="-8186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561C95E4-E6B1-F613-4882-A1B92381C3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76791"/>
      </p:ext>
    </p:extLst>
  </p:cSld>
  <p:clrMapOvr>
    <a:masterClrMapping/>
  </p:clrMapOvr>
  <p:transition spd="med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gunta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B461DB-A8C3-044A-9D82-9D52328F32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14119" y="2830915"/>
            <a:ext cx="6266293" cy="119616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11407C-FBCB-5947-82C0-7115B3A804F5}"/>
              </a:ext>
            </a:extLst>
          </p:cNvPr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506858-B8CE-FA4A-B305-98B7066E1D90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1324F0-A628-9947-AB69-E9F8B1BA3A4D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B6D43A-83A1-854D-9096-DA628738ADBD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D3B964-E821-7C44-81F7-BFE41C8AB1C5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D3BA88-D571-CF4D-9A86-72634ED4E3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827BAD-6047-344F-9268-2FCE3D2223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D2EDC259-BC4E-E5B8-38EF-562934B5DE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13756"/>
      </p:ext>
    </p:extLst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cias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-1369"/>
          <a:stretch>
            <a:fillRect/>
          </a:stretch>
        </p:blipFill>
        <p:spPr>
          <a:xfrm>
            <a:off x="5669019" y="2796929"/>
            <a:ext cx="4357578" cy="12641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F46BC2-F9C9-484A-924D-04BA50984452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DEBD60-5ECF-DD4E-9147-BE6B86D7D295}"/>
              </a:ext>
            </a:extLst>
          </p:cNvPr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EF6BBB-0169-B746-BA2C-2B7F0E041E70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192501-7935-B947-8F87-E64DD470FF3D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BDE028-A6AC-4546-A973-39427177A1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E01F5E0-6582-354B-905D-ED2C3EA3AF57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F49F3CE-49B7-2843-977A-A71754EF46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E3269D4E-9D5C-37E7-DF30-A83E57359E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70932"/>
      </p:ext>
    </p:extLst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F687E7B-219B-6542-8809-EB82F0958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38138"/>
      </p:ext>
    </p:extLst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2AAEFE-9757-039D-F284-B42977B50EFB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294609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8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8.xml"/><Relationship Id="rId9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561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797" r:id="rId6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ED25214-3AA0-4C7C-167E-826D0B60505B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26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280352-8F67-0245-B814-CF4D9834F896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57F3A-A8C1-FF41-A304-2ACACA15D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A9999223-C266-5B08-E3F5-1CE3F3621B2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65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A792AF-116E-2E47-AEF6-69862AF4429B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E6E07-036D-4040-9C4C-E19450FA5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6607B7F-0A59-2FB3-3049-4F02FFDA4B9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56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95D23B-D96E-514B-B360-A8A4BA5DEF65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2DFBB-B0A7-E448-81A3-7961AE69E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BA4AE3F-0933-24CE-8D74-F3B0A10C7EC8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59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0919631B-CE23-64F5-4F73-E2A22F19E448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54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23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183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8E9D72-7F5F-E24E-A471-A12AA52F7A26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6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21" r:id="rId2"/>
    <p:sldLayoutId id="2147483698" r:id="rId3"/>
    <p:sldLayoutId id="2147483722" r:id="rId4"/>
    <p:sldLayoutId id="2147483699" r:id="rId5"/>
    <p:sldLayoutId id="2147483723" r:id="rId6"/>
    <p:sldLayoutId id="2147483700" r:id="rId7"/>
    <p:sldLayoutId id="2147483724" r:id="rId8"/>
    <p:sldLayoutId id="2147483809" r:id="rId9"/>
    <p:sldLayoutId id="2147483810" r:id="rId10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280352-8F67-0245-B814-CF4D9834F896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57F3A-A8C1-FF41-A304-2ACACA15D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0FD5E81-4C8A-5CE7-3EC4-5AFA8571E4E5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43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A792AF-116E-2E47-AEF6-69862AF4429B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E6E07-036D-4040-9C4C-E19450FA5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3595B136-3E6D-ABDB-F8FD-5C5464E3F63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893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25" r:id="rId2"/>
    <p:sldLayoutId id="2147483734" r:id="rId3"/>
    <p:sldLayoutId id="2147483735" r:id="rId4"/>
    <p:sldLayoutId id="2147483814" r:id="rId5"/>
    <p:sldLayoutId id="2147483815" r:id="rId6"/>
    <p:sldLayoutId id="2147483816" r:id="rId7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95D23B-D96E-514B-B360-A8A4BA5DEF65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2DFBB-B0A7-E448-81A3-7961AE69E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5D6DD3B7-F185-ECB0-4F5B-DA69EF6BE1DE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26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20" r:id="rId2"/>
    <p:sldLayoutId id="2147483729" r:id="rId3"/>
    <p:sldLayoutId id="2147483691" r:id="rId4"/>
    <p:sldLayoutId id="2147483709" r:id="rId5"/>
    <p:sldLayoutId id="2147483695" r:id="rId6"/>
    <p:sldLayoutId id="2147483748" r:id="rId7"/>
    <p:sldLayoutId id="2147483750" r:id="rId8"/>
    <p:sldLayoutId id="2147483749" r:id="rId9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2E58F38-85C6-7202-786C-13AAA5746C7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6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114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687" r:id="rId2"/>
    <p:sldLayoutId id="2147483807" r:id="rId3"/>
    <p:sldLayoutId id="2147483812" r:id="rId4"/>
    <p:sldLayoutId id="2147483806" r:id="rId5"/>
    <p:sldLayoutId id="2147483813" r:id="rId6"/>
    <p:sldLayoutId id="2147483790" r:id="rId7"/>
    <p:sldLayoutId id="2147483791" r:id="rId8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13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87D96A-C927-80FC-D28E-E0306FDA9D26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600722BD-E3D8-C1F4-F1EF-EF568EAB5DBE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95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5" r:id="rId7"/>
    <p:sldLayoutId id="2147483826" r:id="rId8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emf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4.emf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emf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chart" Target="../charts/chart14.xml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58.png"/><Relationship Id="rId10" Type="http://schemas.openxmlformats.org/officeDocument/2006/relationships/image" Target="../media/image78.png"/><Relationship Id="rId4" Type="http://schemas.openxmlformats.org/officeDocument/2006/relationships/image" Target="../media/image57.jpeg"/><Relationship Id="rId9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chart" Target="../charts/chart15.xml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58.png"/><Relationship Id="rId10" Type="http://schemas.openxmlformats.org/officeDocument/2006/relationships/image" Target="../media/image78.png"/><Relationship Id="rId4" Type="http://schemas.openxmlformats.org/officeDocument/2006/relationships/image" Target="../media/image57.jpeg"/><Relationship Id="rId9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3.xml"/><Relationship Id="rId4" Type="http://schemas.openxmlformats.org/officeDocument/2006/relationships/chart" Target="../charts/char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chart" Target="../charts/chart22.xml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81.png"/><Relationship Id="rId4" Type="http://schemas.openxmlformats.org/officeDocument/2006/relationships/image" Target="../media/image48.png"/><Relationship Id="rId9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jpeg"/><Relationship Id="rId3" Type="http://schemas.openxmlformats.org/officeDocument/2006/relationships/chart" Target="../charts/chart24.xml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5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chart" Target="../charts/chart26.xml"/><Relationship Id="rId7" Type="http://schemas.openxmlformats.org/officeDocument/2006/relationships/image" Target="../media/image52.pn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openxmlformats.org/officeDocument/2006/relationships/image" Target="../media/image58.png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0.png"/><Relationship Id="rId7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5.png"/><Relationship Id="rId5" Type="http://schemas.openxmlformats.org/officeDocument/2006/relationships/image" Target="../media/image52.png"/><Relationship Id="rId10" Type="http://schemas.openxmlformats.org/officeDocument/2006/relationships/image" Target="../media/image60.png"/><Relationship Id="rId4" Type="http://schemas.openxmlformats.org/officeDocument/2006/relationships/image" Target="../media/image51.png"/><Relationship Id="rId9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chart" Target="../charts/chart2.xml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CFB7B5-EE56-A448-92C2-3468EEF30EA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s-ES" dirty="0"/>
              <a:t>Mercado Laboral Mexicano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852619-D64C-6947-86F7-D48F00FDE23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s-ES" dirty="0"/>
              <a:t>Datos a Octubre/ Noviembre 2024</a:t>
            </a:r>
          </a:p>
          <a:p>
            <a:r>
              <a:rPr lang="es-ES" dirty="0"/>
              <a:t>Publicados en Diciembre</a:t>
            </a:r>
          </a:p>
          <a:p>
            <a:r>
              <a:rPr lang="es-ES" dirty="0"/>
              <a:t>JORGE SALES BOYOLI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60128277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35A5ED7-3193-8FAA-2F0E-8C8760DF81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B355A7E-DD3A-0548-9F7F-27A318C80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>
                <a:ea typeface="Dotum" panose="020B0600000101010101" pitchFamily="34" charset="-127"/>
              </a:rPr>
              <a:t>Empleos Formales Generados (O Perdidos) Acumulados En El Año </a:t>
            </a:r>
            <a:br>
              <a:rPr lang="es-MX" sz="3200" dirty="0">
                <a:ea typeface="Dotum" panose="020B0600000101010101" pitchFamily="34" charset="-127"/>
              </a:rPr>
            </a:br>
            <a:r>
              <a:rPr lang="es-MX" sz="3200" dirty="0">
                <a:ea typeface="Dotum" panose="020B0600000101010101" pitchFamily="34" charset="-127"/>
              </a:rPr>
              <a:t>(Nov 2019 </a:t>
            </a:r>
            <a:r>
              <a:rPr lang="es-ES" sz="3200" dirty="0">
                <a:ea typeface="Dotum" panose="020B0600000101010101" pitchFamily="34" charset="-127"/>
              </a:rPr>
              <a:t>a Noviembre 2024)</a:t>
            </a:r>
            <a:endParaRPr lang="es-ES_tradnl" sz="3200" dirty="0"/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FCAC1D1E-A927-E23F-8752-815BA3BF9876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71740751"/>
              </p:ext>
            </p:extLst>
          </p:nvPr>
        </p:nvGraphicFramePr>
        <p:xfrm>
          <a:off x="277810" y="1543364"/>
          <a:ext cx="11631171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7">
            <a:extLst>
              <a:ext uri="{FF2B5EF4-FFF2-40B4-BE49-F238E27FC236}">
                <a16:creationId xmlns:a16="http://schemas.microsoft.com/office/drawing/2014/main" id="{D697363A-5143-7E90-EA73-224647CA622F}"/>
              </a:ext>
            </a:extLst>
          </p:cNvPr>
          <p:cNvSpPr txBox="1"/>
          <p:nvPr/>
        </p:nvSpPr>
        <p:spPr>
          <a:xfrm>
            <a:off x="9865563" y="6508333"/>
            <a:ext cx="29191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Fuente:</a:t>
            </a:r>
            <a:r>
              <a:rPr lang="es-MX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México, ¿Cómo Vamos?</a:t>
            </a:r>
          </a:p>
        </p:txBody>
      </p:sp>
      <p:sp>
        <p:nvSpPr>
          <p:cNvPr id="7" name="Rectángulo 7">
            <a:extLst>
              <a:ext uri="{FF2B5EF4-FFF2-40B4-BE49-F238E27FC236}">
                <a16:creationId xmlns:a16="http://schemas.microsoft.com/office/drawing/2014/main" id="{D2AE97EC-38EA-FF48-3268-9D6FED22C9D9}"/>
              </a:ext>
            </a:extLst>
          </p:cNvPr>
          <p:cNvSpPr txBox="1"/>
          <p:nvPr/>
        </p:nvSpPr>
        <p:spPr>
          <a:xfrm>
            <a:off x="2669991" y="6529435"/>
            <a:ext cx="3172016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Fecha de consulta: Diciembre, 202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CuadroTexto 11">
            <a:extLst>
              <a:ext uri="{FF2B5EF4-FFF2-40B4-BE49-F238E27FC236}">
                <a16:creationId xmlns:a16="http://schemas.microsoft.com/office/drawing/2014/main" id="{305577BE-D8E5-0247-CCA9-71DC3E296DDE}"/>
              </a:ext>
            </a:extLst>
          </p:cNvPr>
          <p:cNvSpPr txBox="1"/>
          <p:nvPr/>
        </p:nvSpPr>
        <p:spPr>
          <a:xfrm>
            <a:off x="967370" y="618039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empleo formal otorga a los individuos mayor certeza sobre su situación laboral y está correlacionado con niveles más altos de productividad</a:t>
            </a:r>
          </a:p>
        </p:txBody>
      </p:sp>
    </p:spTree>
    <p:extLst>
      <p:ext uri="{BB962C8B-B14F-4D97-AF65-F5344CB8AC3E}">
        <p14:creationId xmlns:p14="http://schemas.microsoft.com/office/powerpoint/2010/main" val="3379505648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B0FA872-807A-2B6C-ECF4-CCBA6BB82D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11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A632604-BE72-60B6-0F30-C7D64251A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10" y="105020"/>
            <a:ext cx="11631171" cy="1161211"/>
          </a:xfrm>
        </p:spPr>
        <p:txBody>
          <a:bodyPr>
            <a:normAutofit/>
          </a:bodyPr>
          <a:lstStyle/>
          <a:p>
            <a:r>
              <a:rPr lang="es-MX" dirty="0">
                <a:ea typeface="Dotum" panose="020B0600000101010101" pitchFamily="34" charset="-127"/>
              </a:rPr>
              <a:t>Número De Personas Afiliadas En El IMSS (Noviembre)</a:t>
            </a:r>
            <a:endParaRPr lang="es-ES_tradnl" dirty="0"/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2B907C77-2395-7B3C-330E-EBE2BCA7B2A0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318087329"/>
              </p:ext>
            </p:extLst>
          </p:nvPr>
        </p:nvGraphicFramePr>
        <p:xfrm>
          <a:off x="304801" y="2064995"/>
          <a:ext cx="11631612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ángulo 3">
            <a:extLst>
              <a:ext uri="{FF2B5EF4-FFF2-40B4-BE49-F238E27FC236}">
                <a16:creationId xmlns:a16="http://schemas.microsoft.com/office/drawing/2014/main" id="{41363F4F-E1A1-E460-7544-4EDACD6D0497}"/>
              </a:ext>
            </a:extLst>
          </p:cNvPr>
          <p:cNvSpPr/>
          <p:nvPr/>
        </p:nvSpPr>
        <p:spPr>
          <a:xfrm>
            <a:off x="229862" y="1449442"/>
            <a:ext cx="1165733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rgbClr val="58595B"/>
                </a:solidFill>
                <a:latin typeface="OpenSans-Regular"/>
              </a:rPr>
              <a:t>Con datos de los trabajadores asegurados en el IMSS, Secretaría del Trabajo y Previsión Social (STPS). Excluye los grupos de seguro facultativo, estudiantes y continuación voluntaria</a:t>
            </a:r>
            <a:r>
              <a:rPr lang="es-ES" dirty="0">
                <a:solidFill>
                  <a:srgbClr val="58595B"/>
                </a:solidFill>
                <a:latin typeface="OpenSans-Regular"/>
              </a:rPr>
              <a:t>.</a:t>
            </a:r>
            <a:endParaRPr lang="es-MX" dirty="0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75B160C6-C086-8CD8-2B99-DB877E3BA919}"/>
              </a:ext>
            </a:extLst>
          </p:cNvPr>
          <p:cNvSpPr/>
          <p:nvPr/>
        </p:nvSpPr>
        <p:spPr>
          <a:xfrm>
            <a:off x="9771824" y="3229065"/>
            <a:ext cx="19808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Noviembre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2024</a:t>
            </a:r>
          </a:p>
          <a:p>
            <a:pPr algn="ctr"/>
            <a:r>
              <a:rPr lang="es-MX" b="1" i="0" u="none" strike="noStrike" dirty="0">
                <a:solidFill>
                  <a:srgbClr val="444242"/>
                </a:solidFill>
                <a:effectLst/>
              </a:rPr>
              <a:t>22,643,638</a:t>
            </a:r>
            <a:endParaRPr lang="en-US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3F35618-7CEB-2495-90A5-D7CB54E7C77D}"/>
              </a:ext>
            </a:extLst>
          </p:cNvPr>
          <p:cNvSpPr txBox="1"/>
          <p:nvPr/>
        </p:nvSpPr>
        <p:spPr>
          <a:xfrm>
            <a:off x="10228240" y="6294341"/>
            <a:ext cx="1446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58595B"/>
                </a:solidFill>
                <a:latin typeface="OpenSans-Regular"/>
              </a:rPr>
              <a:t>Fuente:</a:t>
            </a:r>
            <a:r>
              <a:rPr lang="es-ES" sz="1200" dirty="0">
                <a:solidFill>
                  <a:srgbClr val="58595B"/>
                </a:solidFill>
                <a:latin typeface="OpenSans-Regular"/>
              </a:rPr>
              <a:t> IMSS</a:t>
            </a:r>
            <a:endParaRPr lang="es-MX" sz="1200" dirty="0"/>
          </a:p>
        </p:txBody>
      </p:sp>
      <p:sp>
        <p:nvSpPr>
          <p:cNvPr id="9" name="Rectángulo 7">
            <a:extLst>
              <a:ext uri="{FF2B5EF4-FFF2-40B4-BE49-F238E27FC236}">
                <a16:creationId xmlns:a16="http://schemas.microsoft.com/office/drawing/2014/main" id="{31735EBA-D59B-37C9-78A2-EFDBB0DFD78C}"/>
              </a:ext>
            </a:extLst>
          </p:cNvPr>
          <p:cNvSpPr txBox="1"/>
          <p:nvPr/>
        </p:nvSpPr>
        <p:spPr>
          <a:xfrm>
            <a:off x="7373342" y="6294341"/>
            <a:ext cx="3388916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s-MX" dirty="0"/>
              <a:t>Fecha de consulta: Diciembre 202</a:t>
            </a:r>
            <a:r>
              <a:rPr lang="es-E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33326486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>
                <a:ea typeface="Dotum" panose="020B0600000101010101" pitchFamily="34" charset="-127"/>
              </a:rPr>
              <a:t>Población Subocupada</a:t>
            </a:r>
            <a:r>
              <a:rPr lang="es-ES" dirty="0">
                <a:ea typeface="Dotum" panose="020B0600000101010101" pitchFamily="34" charset="-127"/>
              </a:rPr>
              <a:t> Millones a Octubre 2024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17488889-459E-9E43-A17F-274095798AAF}"/>
              </a:ext>
            </a:extLst>
          </p:cNvPr>
          <p:cNvSpPr txBox="1"/>
          <p:nvPr/>
        </p:nvSpPr>
        <p:spPr>
          <a:xfrm>
            <a:off x="6456119" y="6204990"/>
            <a:ext cx="3261985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Fecha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de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onsulta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: Diciembre, 2024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CuadroTexto 13">
            <a:extLst>
              <a:ext uri="{FF2B5EF4-FFF2-40B4-BE49-F238E27FC236}">
                <a16:creationId xmlns:a16="http://schemas.microsoft.com/office/drawing/2014/main" id="{C0D0D746-6D4E-284E-B723-FF0C01F7175E}"/>
              </a:ext>
            </a:extLst>
          </p:cNvPr>
          <p:cNvSpPr txBox="1"/>
          <p:nvPr/>
        </p:nvSpPr>
        <p:spPr>
          <a:xfrm>
            <a:off x="3526971" y="1372521"/>
            <a:ext cx="8067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 refiere a personas que tienen necesidad y disponibilidad de trabajar más horas</a:t>
            </a:r>
          </a:p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lo que su ocupación actual les demanda</a:t>
            </a:r>
            <a:endParaRPr lang="es-MX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7AEBCE-5673-944E-A829-AFD6A8A14C79}"/>
              </a:ext>
            </a:extLst>
          </p:cNvPr>
          <p:cNvSpPr txBox="1"/>
          <p:nvPr/>
        </p:nvSpPr>
        <p:spPr>
          <a:xfrm>
            <a:off x="10408477" y="6152109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DFF10FD-F5DE-6340-9426-195FDBAAD1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770994"/>
              </p:ext>
            </p:extLst>
          </p:nvPr>
        </p:nvGraphicFramePr>
        <p:xfrm>
          <a:off x="1115786" y="1842119"/>
          <a:ext cx="9960427" cy="4279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B0FED41-FDE5-9C42-9EFD-E2685D87BC92}"/>
              </a:ext>
            </a:extLst>
          </p:cNvPr>
          <p:cNvSpPr txBox="1"/>
          <p:nvPr/>
        </p:nvSpPr>
        <p:spPr>
          <a:xfrm rot="16200000">
            <a:off x="46390" y="3828042"/>
            <a:ext cx="1769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Millones de personas</a:t>
            </a:r>
          </a:p>
        </p:txBody>
      </p:sp>
    </p:spTree>
    <p:extLst>
      <p:ext uri="{BB962C8B-B14F-4D97-AF65-F5344CB8AC3E}">
        <p14:creationId xmlns:p14="http://schemas.microsoft.com/office/powerpoint/2010/main" val="2003600268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CFB7B5-EE56-A448-92C2-3468EEF30EA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algn="just"/>
            <a:r>
              <a:rPr lang="en-US" dirty="0" err="1"/>
              <a:t>Salario</a:t>
            </a:r>
            <a:r>
              <a:rPr lang="en-US" dirty="0"/>
              <a:t> </a:t>
            </a:r>
            <a:r>
              <a:rPr lang="en-US" dirty="0" err="1"/>
              <a:t>Mínimo</a:t>
            </a:r>
            <a:r>
              <a:rPr lang="en-US" dirty="0"/>
              <a:t> y </a:t>
            </a:r>
            <a:r>
              <a:rPr lang="en-US" dirty="0" err="1"/>
              <a:t>Pobreza</a:t>
            </a:r>
            <a:r>
              <a:rPr lang="en-US" dirty="0"/>
              <a:t> Laboral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852619-D64C-6947-86F7-D48F00FDE23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es-ES" b="1"/>
              <a:t>La pobreza laboral es una situación en la que el ingreso laboral de un hogar no es suficiente para alimentar a todos sus miembros. Hogares en pobreza laboral pueden lograr alimentarse a partir de ingresos no laborales como remesas, transferencias o acceso a programas sociales.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500144828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>
                <a:ea typeface="Dotum" panose="020B0600000101010101" pitchFamily="34" charset="-127"/>
              </a:rPr>
              <a:t>Pobreza Laboral</a:t>
            </a:r>
            <a:r>
              <a:rPr lang="es-ES" dirty="0">
                <a:ea typeface="Dotum" panose="020B0600000101010101" pitchFamily="34" charset="-127"/>
              </a:rPr>
              <a:t> como % de la Población Nacional (T3 2024)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679B983A-60BB-0349-934E-45B3CA27C496}"/>
              </a:ext>
            </a:extLst>
          </p:cNvPr>
          <p:cNvSpPr txBox="1"/>
          <p:nvPr/>
        </p:nvSpPr>
        <p:spPr>
          <a:xfrm>
            <a:off x="5012173" y="6334885"/>
            <a:ext cx="3261985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Fecha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de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onsulta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: Noviembre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69DD6D-9066-1C48-A724-8BA9FB3527F2}"/>
              </a:ext>
            </a:extLst>
          </p:cNvPr>
          <p:cNvSpPr txBox="1"/>
          <p:nvPr/>
        </p:nvSpPr>
        <p:spPr>
          <a:xfrm>
            <a:off x="9389189" y="6361388"/>
            <a:ext cx="1477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CONEVAL</a:t>
            </a:r>
            <a:endParaRPr lang="es-MX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B7C7227-B3DE-6E4D-AB6E-BBE87155DF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7997742"/>
              </p:ext>
            </p:extLst>
          </p:nvPr>
        </p:nvGraphicFramePr>
        <p:xfrm>
          <a:off x="277810" y="1527310"/>
          <a:ext cx="11631171" cy="4787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1B6AB97A-1C50-A9FE-3422-05399309F663}"/>
              </a:ext>
            </a:extLst>
          </p:cNvPr>
          <p:cNvSpPr txBox="1"/>
          <p:nvPr/>
        </p:nvSpPr>
        <p:spPr>
          <a:xfrm>
            <a:off x="11118939" y="1527310"/>
            <a:ext cx="790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/>
              <a:t>T1 2024</a:t>
            </a:r>
            <a:endParaRPr lang="es-MX" sz="1200" b="1" dirty="0"/>
          </a:p>
        </p:txBody>
      </p:sp>
    </p:spTree>
    <p:extLst>
      <p:ext uri="{BB962C8B-B14F-4D97-AF65-F5344CB8AC3E}">
        <p14:creationId xmlns:p14="http://schemas.microsoft.com/office/powerpoint/2010/main" val="3366548148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E09AF9-9298-E640-A223-D936E5902B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C37807-D1E3-A443-B78F-B009A4D4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4" y="139061"/>
            <a:ext cx="11631171" cy="1161211"/>
          </a:xfrm>
        </p:spPr>
        <p:txBody>
          <a:bodyPr>
            <a:normAutofit fontScale="90000"/>
          </a:bodyPr>
          <a:lstStyle/>
          <a:p>
            <a:r>
              <a:rPr lang="en-US" dirty="0"/>
              <a:t>Tasa mundial de </a:t>
            </a:r>
            <a:r>
              <a:rPr lang="en-US" dirty="0" err="1"/>
              <a:t>pobreza</a:t>
            </a:r>
            <a:r>
              <a:rPr lang="en-US" dirty="0"/>
              <a:t> </a:t>
            </a:r>
            <a:r>
              <a:rPr lang="en-US" dirty="0" err="1"/>
              <a:t>laboral</a:t>
            </a:r>
            <a:r>
              <a:rPr lang="es-ES" dirty="0"/>
              <a:t> </a:t>
            </a:r>
            <a:r>
              <a:rPr lang="en-US" dirty="0"/>
              <a:t> (</a:t>
            </a:r>
            <a:r>
              <a:rPr lang="en-US" dirty="0" err="1"/>
              <a:t>extremadamente</a:t>
            </a:r>
            <a:r>
              <a:rPr lang="en-US" dirty="0"/>
              <a:t> </a:t>
            </a:r>
            <a:r>
              <a:rPr lang="en-US" dirty="0" err="1"/>
              <a:t>pobre</a:t>
            </a:r>
            <a:r>
              <a:rPr lang="en-US" dirty="0"/>
              <a:t>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1A9638D-57C3-A746-9DEB-C96B9B9F39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6178887"/>
              </p:ext>
            </p:extLst>
          </p:nvPr>
        </p:nvGraphicFramePr>
        <p:xfrm>
          <a:off x="1399060" y="1442434"/>
          <a:ext cx="9858553" cy="4695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FEE69EA-E225-7444-BCAC-34FB85152959}"/>
              </a:ext>
            </a:extLst>
          </p:cNvPr>
          <p:cNvSpPr txBox="1"/>
          <p:nvPr/>
        </p:nvSpPr>
        <p:spPr>
          <a:xfrm>
            <a:off x="5207570" y="6236745"/>
            <a:ext cx="6530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dirty="0"/>
              <a:t>Fuente: Organización Internacional del Trabajo (OIT) “Perspectivas Sociales y del Empleo en el Mundo”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545482759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Poder Adquisitivo Del Salario Mínimo 1935-2024</a:t>
            </a:r>
            <a:br>
              <a:rPr lang="es-ES" sz="3200" dirty="0"/>
            </a:br>
            <a:r>
              <a:rPr lang="es-ES" sz="3200" dirty="0"/>
              <a:t>E Inflación Anualizada En Porcentaje (Noviembre 2024)</a:t>
            </a:r>
            <a:br>
              <a:rPr lang="es-ES" sz="3200" dirty="0"/>
            </a:br>
            <a:r>
              <a:rPr lang="es-ES" sz="3200" dirty="0"/>
              <a:t>Salario Mínimo tiene el mismo poder adquisitivo que en 1973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7912007" y="6310307"/>
            <a:ext cx="3478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México Máxico</a:t>
            </a:r>
            <a:r>
              <a:rPr lang="es-ES" sz="1400" i="1" dirty="0"/>
              <a:t>/ Actualización Propia</a:t>
            </a:r>
            <a:endParaRPr lang="es-MX" sz="1400" i="1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006EA68-0A3A-0B48-941D-0EFDF84203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4912261"/>
              </p:ext>
            </p:extLst>
          </p:nvPr>
        </p:nvGraphicFramePr>
        <p:xfrm>
          <a:off x="386690" y="1579765"/>
          <a:ext cx="11517096" cy="4629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8744F22-6E13-3D4F-86BA-DA1C5AFEA8BF}"/>
              </a:ext>
            </a:extLst>
          </p:cNvPr>
          <p:cNvSpPr txBox="1"/>
          <p:nvPr/>
        </p:nvSpPr>
        <p:spPr>
          <a:xfrm>
            <a:off x="1587731" y="3592026"/>
            <a:ext cx="16043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Salario actualizado en </a:t>
            </a:r>
            <a:r>
              <a:rPr lang="en-US" sz="1050" b="1"/>
              <a:t>1938</a:t>
            </a:r>
            <a:r>
              <a:rPr lang="en-US" sz="1050"/>
              <a:t> era de </a:t>
            </a:r>
            <a:r>
              <a:rPr lang="en-US" sz="1050" b="1"/>
              <a:t>$142.88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671878-9AC8-E742-9A21-C83B8541A27D}"/>
              </a:ext>
            </a:extLst>
          </p:cNvPr>
          <p:cNvCxnSpPr/>
          <p:nvPr/>
        </p:nvCxnSpPr>
        <p:spPr>
          <a:xfrm flipH="1">
            <a:off x="1429789" y="3899803"/>
            <a:ext cx="157942" cy="190059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82124EA-2619-214B-9C2E-36720D285588}"/>
              </a:ext>
            </a:extLst>
          </p:cNvPr>
          <p:cNvSpPr txBox="1"/>
          <p:nvPr/>
        </p:nvSpPr>
        <p:spPr>
          <a:xfrm>
            <a:off x="1891145" y="4955894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Crisis </a:t>
            </a:r>
            <a:r>
              <a:rPr lang="en-US" sz="1050" b="1"/>
              <a:t>1949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73DF8F-63FA-1544-88B4-5944855F9BDA}"/>
              </a:ext>
            </a:extLst>
          </p:cNvPr>
          <p:cNvSpPr txBox="1"/>
          <p:nvPr/>
        </p:nvSpPr>
        <p:spPr>
          <a:xfrm>
            <a:off x="2938548" y="4719821"/>
            <a:ext cx="1604357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Crisis </a:t>
            </a:r>
            <a:r>
              <a:rPr lang="en-US" sz="1050" b="1"/>
              <a:t>1954 </a:t>
            </a:r>
          </a:p>
          <a:p>
            <a:r>
              <a:rPr lang="en-US" sz="900"/>
              <a:t>(con baja inflación)</a:t>
            </a:r>
            <a:endParaRPr lang="en-US" sz="900" b="1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FED4E85-1FA1-8F47-8820-DC29C8273D60}"/>
              </a:ext>
            </a:extLst>
          </p:cNvPr>
          <p:cNvCxnSpPr/>
          <p:nvPr/>
        </p:nvCxnSpPr>
        <p:spPr>
          <a:xfrm flipV="1">
            <a:off x="2472205" y="4762140"/>
            <a:ext cx="118872" cy="193754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4302774-782E-6343-B324-25E7CC784399}"/>
              </a:ext>
            </a:extLst>
          </p:cNvPr>
          <p:cNvCxnSpPr/>
          <p:nvPr/>
        </p:nvCxnSpPr>
        <p:spPr>
          <a:xfrm flipV="1">
            <a:off x="3286021" y="4588404"/>
            <a:ext cx="0" cy="173736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4C2D441-867D-9B47-8D88-2A4E13A870A6}"/>
              </a:ext>
            </a:extLst>
          </p:cNvPr>
          <p:cNvSpPr txBox="1"/>
          <p:nvPr/>
        </p:nvSpPr>
        <p:spPr>
          <a:xfrm>
            <a:off x="3740726" y="2175415"/>
            <a:ext cx="1064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Milagro </a:t>
            </a:r>
            <a:r>
              <a:rPr lang="en-US" sz="900" dirty="0" err="1"/>
              <a:t>mexicano</a:t>
            </a:r>
            <a:endParaRPr lang="en-US" sz="900" dirty="0"/>
          </a:p>
          <a:p>
            <a:r>
              <a:rPr lang="en-US" sz="900" dirty="0" err="1"/>
              <a:t>Crece</a:t>
            </a:r>
            <a:r>
              <a:rPr lang="en-US" sz="900" dirty="0"/>
              <a:t> </a:t>
            </a:r>
            <a:r>
              <a:rPr lang="en-US" sz="900" dirty="0" err="1"/>
              <a:t>salario</a:t>
            </a:r>
            <a:r>
              <a:rPr lang="en-US" sz="900" dirty="0"/>
              <a:t> </a:t>
            </a:r>
            <a:r>
              <a:rPr lang="en-US" sz="900" b="1" dirty="0"/>
              <a:t>146%</a:t>
            </a:r>
          </a:p>
          <a:p>
            <a:r>
              <a:rPr lang="en-US" sz="900" dirty="0"/>
              <a:t>Entre 1952 y 1970</a:t>
            </a:r>
          </a:p>
          <a:p>
            <a:r>
              <a:rPr lang="en-US" sz="900" dirty="0"/>
              <a:t>(Baja </a:t>
            </a:r>
            <a:r>
              <a:rPr lang="en-US" sz="900" dirty="0" err="1"/>
              <a:t>Inflación</a:t>
            </a:r>
            <a:r>
              <a:rPr lang="en-US" sz="900" dirty="0"/>
              <a:t>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D7A17E4-5219-C74F-BC53-A9B8E60DAB94}"/>
              </a:ext>
            </a:extLst>
          </p:cNvPr>
          <p:cNvCxnSpPr/>
          <p:nvPr/>
        </p:nvCxnSpPr>
        <p:spPr>
          <a:xfrm>
            <a:off x="4776718" y="2558987"/>
            <a:ext cx="213637" cy="40770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3FBB3F1-38B5-9C4F-8B4A-2A10ABF2915C}"/>
              </a:ext>
            </a:extLst>
          </p:cNvPr>
          <p:cNvSpPr txBox="1"/>
          <p:nvPr/>
        </p:nvSpPr>
        <p:spPr>
          <a:xfrm>
            <a:off x="4255351" y="1621417"/>
            <a:ext cx="16467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Incrementos salariales por decisión presidencial</a:t>
            </a:r>
          </a:p>
          <a:p>
            <a:r>
              <a:rPr lang="en-US" sz="1000"/>
              <a:t>(Alta Inflación) </a:t>
            </a:r>
            <a:endParaRPr lang="en-US" sz="1000" b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593053-3495-4046-A2EC-7019CC37EFD9}"/>
              </a:ext>
            </a:extLst>
          </p:cNvPr>
          <p:cNvSpPr txBox="1"/>
          <p:nvPr/>
        </p:nvSpPr>
        <p:spPr>
          <a:xfrm>
            <a:off x="6057067" y="1710911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1976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5642880-FEBC-9C47-B875-1EE3869D9A60}"/>
              </a:ext>
            </a:extLst>
          </p:cNvPr>
          <p:cNvCxnSpPr/>
          <p:nvPr/>
        </p:nvCxnSpPr>
        <p:spPr>
          <a:xfrm flipV="1">
            <a:off x="5874361" y="1841716"/>
            <a:ext cx="237744" cy="56700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4A705AF-BD86-7043-8D94-CADFE79D3B2C}"/>
              </a:ext>
            </a:extLst>
          </p:cNvPr>
          <p:cNvSpPr txBox="1"/>
          <p:nvPr/>
        </p:nvSpPr>
        <p:spPr>
          <a:xfrm>
            <a:off x="6226494" y="3648338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1982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E53C00B-195D-924C-A6A9-C08CB7268DD4}"/>
              </a:ext>
            </a:extLst>
          </p:cNvPr>
          <p:cNvSpPr txBox="1"/>
          <p:nvPr/>
        </p:nvSpPr>
        <p:spPr>
          <a:xfrm>
            <a:off x="7483584" y="3785863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1987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3DA34D-2263-1041-87E9-4728AD78B8E5}"/>
              </a:ext>
            </a:extLst>
          </p:cNvPr>
          <p:cNvSpPr txBox="1"/>
          <p:nvPr/>
        </p:nvSpPr>
        <p:spPr>
          <a:xfrm>
            <a:off x="7724984" y="4711826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1994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0EEDAE-AFB7-F545-A58E-EC354795A339}"/>
              </a:ext>
            </a:extLst>
          </p:cNvPr>
          <p:cNvSpPr txBox="1"/>
          <p:nvPr/>
        </p:nvSpPr>
        <p:spPr>
          <a:xfrm>
            <a:off x="9635037" y="4898186"/>
            <a:ext cx="997527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Crisis </a:t>
            </a:r>
            <a:r>
              <a:rPr lang="en-US" sz="1050" b="1" dirty="0"/>
              <a:t>2008</a:t>
            </a:r>
          </a:p>
          <a:p>
            <a:r>
              <a:rPr lang="en-US" sz="800" dirty="0"/>
              <a:t>(Con </a:t>
            </a:r>
            <a:r>
              <a:rPr lang="en-US" sz="800" dirty="0" err="1"/>
              <a:t>baja</a:t>
            </a:r>
            <a:r>
              <a:rPr lang="en-US" sz="800" dirty="0"/>
              <a:t> </a:t>
            </a:r>
            <a:r>
              <a:rPr lang="en-US" sz="800" dirty="0" err="1"/>
              <a:t>inflación</a:t>
            </a:r>
            <a:r>
              <a:rPr lang="en-US" sz="800" dirty="0"/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E561EC-EADB-9B4D-AB8F-BAD4AB3268D8}"/>
              </a:ext>
            </a:extLst>
          </p:cNvPr>
          <p:cNvSpPr txBox="1"/>
          <p:nvPr/>
        </p:nvSpPr>
        <p:spPr>
          <a:xfrm>
            <a:off x="10150253" y="3916668"/>
            <a:ext cx="1157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Salario</a:t>
            </a:r>
            <a:r>
              <a:rPr lang="en-US" sz="1000" dirty="0"/>
              <a:t> </a:t>
            </a:r>
            <a:r>
              <a:rPr lang="en-US" sz="1000" dirty="0" err="1"/>
              <a:t>en</a:t>
            </a:r>
            <a:r>
              <a:rPr lang="en-US" sz="1000" dirty="0"/>
              <a:t> </a:t>
            </a:r>
            <a:r>
              <a:rPr lang="en-US" sz="1000" b="1" dirty="0"/>
              <a:t>1938</a:t>
            </a:r>
            <a:r>
              <a:rPr lang="en-US" sz="1000" dirty="0"/>
              <a:t> era </a:t>
            </a:r>
            <a:r>
              <a:rPr lang="en-US" sz="1000" dirty="0" err="1"/>
              <a:t>mejor</a:t>
            </a:r>
            <a:r>
              <a:rPr lang="en-US" sz="1000" dirty="0"/>
              <a:t> que </a:t>
            </a:r>
            <a:r>
              <a:rPr lang="en-US" sz="1000" dirty="0" err="1"/>
              <a:t>en</a:t>
            </a:r>
            <a:r>
              <a:rPr lang="en-US" sz="1000" dirty="0"/>
              <a:t> </a:t>
            </a:r>
            <a:r>
              <a:rPr lang="en-US" sz="1000" b="1" dirty="0"/>
              <a:t>2020 y 2021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CBF480-05D9-AC48-9C50-E1C5B017873F}"/>
              </a:ext>
            </a:extLst>
          </p:cNvPr>
          <p:cNvSpPr txBox="1"/>
          <p:nvPr/>
        </p:nvSpPr>
        <p:spPr>
          <a:xfrm>
            <a:off x="3162869" y="5147622"/>
            <a:ext cx="24762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Inflación</a:t>
            </a:r>
            <a:r>
              <a:rPr lang="en-US" sz="1000" dirty="0"/>
              <a:t>  </a:t>
            </a:r>
            <a:r>
              <a:rPr lang="en-US" sz="1000" dirty="0" err="1"/>
              <a:t>controlada</a:t>
            </a:r>
            <a:r>
              <a:rPr lang="en-US" sz="1000" dirty="0"/>
              <a:t> </a:t>
            </a:r>
            <a:r>
              <a:rPr lang="en-US" sz="1000" dirty="0" err="1"/>
              <a:t>durante</a:t>
            </a:r>
            <a:r>
              <a:rPr lang="en-US" sz="1000" dirty="0"/>
              <a:t> </a:t>
            </a:r>
            <a:r>
              <a:rPr lang="en-US" sz="1000" b="1" dirty="0"/>
              <a:t>3 </a:t>
            </a:r>
            <a:r>
              <a:rPr lang="en-US" sz="1000" b="1" dirty="0" err="1"/>
              <a:t>sexenios</a:t>
            </a:r>
            <a:endParaRPr lang="en-US" sz="10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2B40A3-F165-F645-80A9-C56DF999EEE7}"/>
              </a:ext>
            </a:extLst>
          </p:cNvPr>
          <p:cNvSpPr txBox="1"/>
          <p:nvPr/>
        </p:nvSpPr>
        <p:spPr>
          <a:xfrm>
            <a:off x="5228908" y="4730970"/>
            <a:ext cx="12240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Inicia</a:t>
            </a:r>
            <a:r>
              <a:rPr lang="en-US" sz="1050" dirty="0"/>
              <a:t> </a:t>
            </a:r>
            <a:r>
              <a:rPr lang="en-US" sz="1050" dirty="0" err="1"/>
              <a:t>etapa</a:t>
            </a:r>
            <a:r>
              <a:rPr lang="en-US" sz="1050" dirty="0"/>
              <a:t> de </a:t>
            </a:r>
            <a:r>
              <a:rPr lang="en-US" sz="1050" dirty="0" err="1"/>
              <a:t>alta</a:t>
            </a:r>
            <a:r>
              <a:rPr lang="en-US" sz="1050" dirty="0"/>
              <a:t> </a:t>
            </a:r>
            <a:r>
              <a:rPr lang="en-US" sz="1050" dirty="0" err="1"/>
              <a:t>inflación</a:t>
            </a:r>
            <a:endParaRPr lang="en-US" sz="105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ED2D4E7-DA76-0847-ACBD-D455F0785E2F}"/>
              </a:ext>
            </a:extLst>
          </p:cNvPr>
          <p:cNvSpPr txBox="1"/>
          <p:nvPr/>
        </p:nvSpPr>
        <p:spPr>
          <a:xfrm>
            <a:off x="5943806" y="4184434"/>
            <a:ext cx="1224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Inicia</a:t>
            </a:r>
            <a:r>
              <a:rPr lang="en-US" sz="1050" dirty="0"/>
              <a:t> </a:t>
            </a:r>
            <a:r>
              <a:rPr lang="en-US" sz="1050" dirty="0" err="1"/>
              <a:t>inflación</a:t>
            </a:r>
            <a:r>
              <a:rPr lang="en-US" sz="1050" dirty="0"/>
              <a:t> </a:t>
            </a:r>
            <a:r>
              <a:rPr lang="en-US" sz="1050" dirty="0" err="1"/>
              <a:t>fuera</a:t>
            </a:r>
            <a:r>
              <a:rPr lang="en-US" sz="1050" dirty="0"/>
              <a:t> de control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ADE8BDD-16CC-8344-92E6-A5020536F5E3}"/>
              </a:ext>
            </a:extLst>
          </p:cNvPr>
          <p:cNvSpPr txBox="1"/>
          <p:nvPr/>
        </p:nvSpPr>
        <p:spPr>
          <a:xfrm>
            <a:off x="7573931" y="3412371"/>
            <a:ext cx="1224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Inflación máxima</a:t>
            </a:r>
          </a:p>
          <a:p>
            <a:r>
              <a:rPr lang="en-US" sz="1050" b="1"/>
              <a:t>159%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20B8134-D249-FF45-99CF-EF47F397B3B6}"/>
              </a:ext>
            </a:extLst>
          </p:cNvPr>
          <p:cNvCxnSpPr/>
          <p:nvPr/>
        </p:nvCxnSpPr>
        <p:spPr>
          <a:xfrm flipH="1">
            <a:off x="7456931" y="3699515"/>
            <a:ext cx="179140" cy="215907"/>
          </a:xfrm>
          <a:prstGeom prst="straightConnector1">
            <a:avLst/>
          </a:prstGeom>
          <a:ln w="6350" cap="flat" algn="ctr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E31A431-2B04-E843-A50F-45C4EDAC9BB7}"/>
              </a:ext>
            </a:extLst>
          </p:cNvPr>
          <p:cNvSpPr txBox="1"/>
          <p:nvPr/>
        </p:nvSpPr>
        <p:spPr>
          <a:xfrm>
            <a:off x="8957139" y="5169220"/>
            <a:ext cx="23862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Inflación</a:t>
            </a:r>
            <a:r>
              <a:rPr lang="en-US" sz="1050" dirty="0"/>
              <a:t>  </a:t>
            </a:r>
            <a:r>
              <a:rPr lang="en-US" sz="1050" dirty="0" err="1"/>
              <a:t>controlada</a:t>
            </a:r>
            <a:r>
              <a:rPr lang="en-US" sz="1050" dirty="0"/>
              <a:t> </a:t>
            </a:r>
            <a:r>
              <a:rPr lang="en-US" sz="1050" dirty="0" err="1"/>
              <a:t>durante</a:t>
            </a:r>
            <a:r>
              <a:rPr lang="en-US" sz="1050" dirty="0"/>
              <a:t> </a:t>
            </a:r>
            <a:r>
              <a:rPr lang="en-US" sz="1050" b="1" dirty="0"/>
              <a:t>3 </a:t>
            </a:r>
            <a:r>
              <a:rPr lang="en-US" sz="1050" b="1" dirty="0" err="1"/>
              <a:t>sexenios</a:t>
            </a:r>
            <a:endParaRPr lang="en-US" sz="105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F3E7DD-BC0E-DA4E-B051-351B7FD4F99B}"/>
              </a:ext>
            </a:extLst>
          </p:cNvPr>
          <p:cNvSpPr txBox="1"/>
          <p:nvPr/>
        </p:nvSpPr>
        <p:spPr>
          <a:xfrm>
            <a:off x="11090049" y="2329699"/>
            <a:ext cx="697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$278.80</a:t>
            </a:r>
            <a:endParaRPr lang="es-ES" sz="1200" b="1" dirty="0"/>
          </a:p>
          <a:p>
            <a:pPr algn="ctr"/>
            <a:r>
              <a:rPr lang="es-ES" sz="1200" b="1" dirty="0"/>
              <a:t>(2025)</a:t>
            </a:r>
          </a:p>
          <a:p>
            <a:pPr algn="ctr"/>
            <a:endParaRPr lang="en-US" sz="12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48EF7F4-82C5-6A42-822C-87DAB9F459F7}"/>
              </a:ext>
            </a:extLst>
          </p:cNvPr>
          <p:cNvSpPr txBox="1"/>
          <p:nvPr/>
        </p:nvSpPr>
        <p:spPr>
          <a:xfrm>
            <a:off x="11387417" y="4438974"/>
            <a:ext cx="57419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4.55%</a:t>
            </a:r>
          </a:p>
          <a:p>
            <a:pPr algn="ctr"/>
            <a:r>
              <a:rPr lang="en-US" sz="1200" b="1" dirty="0"/>
              <a:t>CSP</a:t>
            </a:r>
          </a:p>
          <a:p>
            <a:pPr algn="ctr"/>
            <a:r>
              <a:rPr lang="en-US" sz="1200" b="1" dirty="0"/>
              <a:t>2025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E65238A-CE43-2242-A254-C50950C9201C}"/>
              </a:ext>
            </a:extLst>
          </p:cNvPr>
          <p:cNvCxnSpPr>
            <a:cxnSpLocks/>
          </p:cNvCxnSpPr>
          <p:nvPr/>
        </p:nvCxnSpPr>
        <p:spPr>
          <a:xfrm>
            <a:off x="11718058" y="5059387"/>
            <a:ext cx="0" cy="316233"/>
          </a:xfrm>
          <a:prstGeom prst="straightConnector1">
            <a:avLst/>
          </a:prstGeom>
          <a:ln w="6350" cap="flat" algn="ctr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46E8728-63F9-4B4F-AC4F-2061392517D0}"/>
              </a:ext>
            </a:extLst>
          </p:cNvPr>
          <p:cNvSpPr txBox="1"/>
          <p:nvPr/>
        </p:nvSpPr>
        <p:spPr>
          <a:xfrm>
            <a:off x="75949" y="3827869"/>
            <a:ext cx="400110" cy="225587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400" b="1">
                <a:solidFill>
                  <a:schemeClr val="accent1"/>
                </a:solidFill>
              </a:rPr>
              <a:t>Inflación anual en porcentaje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1DAEEFB-0ED1-2945-9872-6394111FA7E8}"/>
              </a:ext>
            </a:extLst>
          </p:cNvPr>
          <p:cNvSpPr txBox="1"/>
          <p:nvPr/>
        </p:nvSpPr>
        <p:spPr>
          <a:xfrm>
            <a:off x="75949" y="1608765"/>
            <a:ext cx="400110" cy="208820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400" b="1">
                <a:solidFill>
                  <a:schemeClr val="accent2"/>
                </a:solidFill>
              </a:rPr>
              <a:t>Salario mínimo deflactado </a:t>
            </a:r>
          </a:p>
        </p:txBody>
      </p:sp>
    </p:spTree>
    <p:extLst>
      <p:ext uri="{BB962C8B-B14F-4D97-AF65-F5344CB8AC3E}">
        <p14:creationId xmlns:p14="http://schemas.microsoft.com/office/powerpoint/2010/main" val="2364872448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Pobreza</a:t>
            </a:r>
            <a:r>
              <a:rPr lang="en-US" dirty="0"/>
              <a:t> Laboral</a:t>
            </a:r>
            <a:r>
              <a:rPr lang="es-ES" dirty="0"/>
              <a:t>. No alcanza ni para…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7A9CB7-A292-8148-8210-02C3F8A10A58}"/>
              </a:ext>
            </a:extLst>
          </p:cNvPr>
          <p:cNvSpPr/>
          <p:nvPr/>
        </p:nvSpPr>
        <p:spPr>
          <a:xfrm>
            <a:off x="-2605" y="1199995"/>
            <a:ext cx="12192000" cy="9028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arcador de contenido 1">
            <a:extLst>
              <a:ext uri="{FF2B5EF4-FFF2-40B4-BE49-F238E27FC236}">
                <a16:creationId xmlns:a16="http://schemas.microsoft.com/office/drawing/2014/main" id="{EFD1E052-415E-C44B-97B5-A3525C84BA7C}"/>
              </a:ext>
            </a:extLst>
          </p:cNvPr>
          <p:cNvSpPr txBox="1"/>
          <p:nvPr/>
        </p:nvSpPr>
        <p:spPr>
          <a:xfrm>
            <a:off x="277810" y="1364761"/>
            <a:ext cx="11631171" cy="5101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400" b="1" dirty="0">
                <a:ea typeface="Dotum" panose="020B0600000101010101"/>
              </a:rPr>
              <a:t>37% </a:t>
            </a:r>
            <a:r>
              <a:rPr lang="es-ES" sz="2000" dirty="0">
                <a:ea typeface="Dotum" panose="020B0600000101010101"/>
              </a:rPr>
              <a:t>de la población no puede adquirir la canasta alimentaria con el ingreso laboral de su hogar. (Datos al 4to T de 2023)</a:t>
            </a:r>
          </a:p>
          <a:p>
            <a:pPr marL="0" indent="0" algn="just">
              <a:buNone/>
            </a:pPr>
            <a:r>
              <a:rPr lang="es-ES" sz="1800" dirty="0"/>
              <a:t>La canasta alimentaria urbana tiene un valor de </a:t>
            </a:r>
            <a:r>
              <a:rPr lang="es-ES" sz="1800" b="1" dirty="0"/>
              <a:t>$72.56 </a:t>
            </a:r>
            <a:r>
              <a:rPr lang="es-ES" sz="1800" dirty="0"/>
              <a:t>pesos diarios por persona y contiene 37 bienes específicos, entre ellos:</a:t>
            </a:r>
          </a:p>
          <a:p>
            <a:pPr marL="0" indent="0" algn="just">
              <a:buNone/>
            </a:pPr>
            <a:endParaRPr lang="es-ES" sz="2000" dirty="0">
              <a:ea typeface="Dotum" panose="020B0600000101010101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A6739A-D2F5-454D-9498-E84FDD44CBB7}"/>
              </a:ext>
            </a:extLst>
          </p:cNvPr>
          <p:cNvSpPr txBox="1"/>
          <p:nvPr/>
        </p:nvSpPr>
        <p:spPr>
          <a:xfrm>
            <a:off x="1202768" y="2781964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2 </a:t>
            </a:r>
            <a:r>
              <a:rPr lang="en-US" sz="1600"/>
              <a:t>cucharadas de yogurt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425AFF-853E-CD42-B20F-FA0B72730F3C}"/>
              </a:ext>
            </a:extLst>
          </p:cNvPr>
          <p:cNvSpPr txBox="1"/>
          <p:nvPr/>
        </p:nvSpPr>
        <p:spPr>
          <a:xfrm>
            <a:off x="1202768" y="3936533"/>
            <a:ext cx="1651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 </a:t>
            </a:r>
            <a:r>
              <a:rPr lang="en-US" sz="1600"/>
              <a:t>rebanada de pan blanco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664AF4-A33C-F643-AC46-EA734340651E}"/>
              </a:ext>
            </a:extLst>
          </p:cNvPr>
          <p:cNvSpPr txBox="1"/>
          <p:nvPr/>
        </p:nvSpPr>
        <p:spPr>
          <a:xfrm>
            <a:off x="1244621" y="5195836"/>
            <a:ext cx="1305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5 </a:t>
            </a:r>
            <a:r>
              <a:rPr lang="en-US" sz="1600"/>
              <a:t>tortillas de maíz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9D8C21-69A5-E448-8819-A9BA3696EC43}"/>
              </a:ext>
            </a:extLst>
          </p:cNvPr>
          <p:cNvSpPr txBox="1"/>
          <p:nvPr/>
        </p:nvSpPr>
        <p:spPr>
          <a:xfrm>
            <a:off x="4278478" y="2781964"/>
            <a:ext cx="1459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1/2 </a:t>
            </a:r>
            <a:r>
              <a:rPr lang="en-US" sz="1600"/>
              <a:t>huevo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77363E-C9D0-134E-8D9C-A490EE353A74}"/>
              </a:ext>
            </a:extLst>
          </p:cNvPr>
          <p:cNvSpPr txBox="1"/>
          <p:nvPr/>
        </p:nvSpPr>
        <p:spPr>
          <a:xfrm>
            <a:off x="4304486" y="4036296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3/4 </a:t>
            </a:r>
            <a:r>
              <a:rPr lang="en-US" sz="1600"/>
              <a:t>de galleta dulce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7200D8-B848-E942-B94E-2BF7240FE760}"/>
              </a:ext>
            </a:extLst>
          </p:cNvPr>
          <p:cNvSpPr txBox="1"/>
          <p:nvPr/>
        </p:nvSpPr>
        <p:spPr>
          <a:xfrm>
            <a:off x="4278478" y="5345055"/>
            <a:ext cx="1595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1/2 </a:t>
            </a:r>
            <a:r>
              <a:rPr lang="en-US" sz="1600"/>
              <a:t>rebanada de jamón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860702-98A1-594F-B2F5-DEA6B0D05F35}"/>
              </a:ext>
            </a:extLst>
          </p:cNvPr>
          <p:cNvSpPr txBox="1"/>
          <p:nvPr/>
        </p:nvSpPr>
        <p:spPr>
          <a:xfrm>
            <a:off x="7394929" y="2781964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1/5 </a:t>
            </a:r>
            <a:r>
              <a:rPr lang="en-US" sz="1600"/>
              <a:t>pierna de pollo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392F6F-CBAB-484E-BAFD-D0EEF1765026}"/>
              </a:ext>
            </a:extLst>
          </p:cNvPr>
          <p:cNvSpPr txBox="1"/>
          <p:nvPr/>
        </p:nvSpPr>
        <p:spPr>
          <a:xfrm>
            <a:off x="7420937" y="4036296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1/7 </a:t>
            </a:r>
            <a:r>
              <a:rPr lang="en-US" sz="1600"/>
              <a:t>de naranja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AB864D-4BBA-5E4B-9715-04D64BC207F7}"/>
              </a:ext>
            </a:extLst>
          </p:cNvPr>
          <p:cNvSpPr txBox="1"/>
          <p:nvPr/>
        </p:nvSpPr>
        <p:spPr>
          <a:xfrm>
            <a:off x="7394928" y="5345055"/>
            <a:ext cx="1748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1/2 </a:t>
            </a:r>
            <a:r>
              <a:rPr lang="en-US" sz="1600"/>
              <a:t>rebanada de queso fresco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615454-7D4A-1145-9CBC-FDD6FE90348F}"/>
              </a:ext>
            </a:extLst>
          </p:cNvPr>
          <p:cNvSpPr txBox="1"/>
          <p:nvPr/>
        </p:nvSpPr>
        <p:spPr>
          <a:xfrm>
            <a:off x="10276671" y="2781964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1/4 </a:t>
            </a:r>
            <a:r>
              <a:rPr lang="en-US" sz="1600"/>
              <a:t>de plátano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7EFD19-AC77-A945-B5AF-D8458E6A0ACA}"/>
              </a:ext>
            </a:extLst>
          </p:cNvPr>
          <p:cNvSpPr txBox="1"/>
          <p:nvPr/>
        </p:nvSpPr>
        <p:spPr>
          <a:xfrm>
            <a:off x="10456783" y="4176663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1/5 </a:t>
            </a:r>
            <a:r>
              <a:rPr lang="en-US" sz="1600"/>
              <a:t>de litro de leche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8E5F13-B423-AA4F-AB1B-868A4749CCE1}"/>
              </a:ext>
            </a:extLst>
          </p:cNvPr>
          <p:cNvSpPr txBox="1"/>
          <p:nvPr/>
        </p:nvSpPr>
        <p:spPr>
          <a:xfrm>
            <a:off x="10317713" y="5372763"/>
            <a:ext cx="1598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Casi media lata de refresco de cola 355ml</a:t>
            </a:r>
          </a:p>
        </p:txBody>
      </p:sp>
      <p:sp>
        <p:nvSpPr>
          <p:cNvPr id="21" name="CuadroTexto 7">
            <a:extLst>
              <a:ext uri="{FF2B5EF4-FFF2-40B4-BE49-F238E27FC236}">
                <a16:creationId xmlns:a16="http://schemas.microsoft.com/office/drawing/2014/main" id="{A4C9E66C-D312-F84D-BC54-B551C3A1F248}"/>
              </a:ext>
            </a:extLst>
          </p:cNvPr>
          <p:cNvSpPr txBox="1"/>
          <p:nvPr/>
        </p:nvSpPr>
        <p:spPr>
          <a:xfrm>
            <a:off x="9143169" y="6453679"/>
            <a:ext cx="29191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i="1">
                <a:cs typeface="Calibri" panose="020F0502020204030204" pitchFamily="34" charset="0"/>
              </a:rPr>
              <a:t>Fuente:</a:t>
            </a:r>
            <a:r>
              <a:rPr lang="es-MX" sz="1200" i="1">
                <a:cs typeface="Calibri" panose="020F0502020204030204" pitchFamily="34" charset="0"/>
              </a:rPr>
              <a:t> México, ¿Cómo Vamos?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F625753-385E-214E-81D3-05658B5E72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9029" y="2662072"/>
            <a:ext cx="776950" cy="7769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FD77DB-DEC6-E642-B1D7-017BC7B7B4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5403" y="3955125"/>
            <a:ext cx="706319" cy="7063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559BAE4-28D5-9348-8DE2-22D377C6B4A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05441" y="5220633"/>
            <a:ext cx="644125" cy="6441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DE640DD-7B49-3144-B5E1-8F6AB345C77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88669" y="2690599"/>
            <a:ext cx="752234" cy="75223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41784CE-6DA9-9F48-A1DA-E4CF871FC66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392720" y="5329202"/>
            <a:ext cx="865199" cy="6780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6731556-C439-694A-BA65-E1540F59E52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41818" y="3906538"/>
            <a:ext cx="706319" cy="7063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AEC8DDD-61E4-6A47-9A1A-B97E2869446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5128196" flipH="1">
            <a:off x="6457707" y="2951978"/>
            <a:ext cx="727252" cy="7272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EA16A9B-842A-DB40-8D6F-1A85E189045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621655" y="2630960"/>
            <a:ext cx="685797" cy="8572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475CA1F-B45E-0249-8ABA-E1B8E3F31ED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526606" y="5300954"/>
            <a:ext cx="776950" cy="7769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785A345-A70C-BF48-8125-7F763E650D1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479652" y="3819907"/>
            <a:ext cx="915276" cy="915276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5914F6C8-0152-F64E-ACD8-8EE6A3A8247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576078" y="4141347"/>
            <a:ext cx="776950" cy="7769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96DF7F0-32F8-8C4C-8539-741436308AB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744798" y="5317787"/>
            <a:ext cx="404197" cy="86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99613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México Valor de la canasta alimentaria (Septiembre 2024)</a:t>
            </a:r>
            <a:br>
              <a:rPr lang="es-ES" sz="3200" dirty="0"/>
            </a:br>
            <a:r>
              <a:rPr lang="es-ES" sz="2400" b="0" dirty="0"/>
              <a:t>Evolución mensual en zonas urbanas y rurales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214647"/>
            <a:ext cx="2919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Coneval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27873BC-0D6E-7F40-9EBD-83959F80E0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136816"/>
              </p:ext>
            </p:extLst>
          </p:nvPr>
        </p:nvGraphicFramePr>
        <p:xfrm>
          <a:off x="277810" y="1675494"/>
          <a:ext cx="11538233" cy="4480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18696378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México Valor de la canasta alimentaria y no alimentaria</a:t>
            </a:r>
            <a:br>
              <a:rPr lang="es-ES" sz="3200" dirty="0"/>
            </a:br>
            <a:r>
              <a:rPr lang="es-ES" sz="3200" dirty="0"/>
              <a:t>(Septiembre 2024)</a:t>
            </a:r>
            <a:br>
              <a:rPr lang="es-ES" sz="3200" dirty="0"/>
            </a:br>
            <a:r>
              <a:rPr lang="es-ES" sz="2000" b="0" dirty="0"/>
              <a:t>Evolución mensual en zonas urbanas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214647"/>
            <a:ext cx="2919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Coneval</a:t>
            </a:r>
          </a:p>
        </p:txBody>
      </p:sp>
      <p:graphicFrame>
        <p:nvGraphicFramePr>
          <p:cNvPr id="4" name="Chart 5">
            <a:extLst>
              <a:ext uri="{FF2B5EF4-FFF2-40B4-BE49-F238E27FC236}">
                <a16:creationId xmlns:a16="http://schemas.microsoft.com/office/drawing/2014/main" id="{CB259189-9656-7C42-0D1F-16AB114F65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1114263"/>
              </p:ext>
            </p:extLst>
          </p:nvPr>
        </p:nvGraphicFramePr>
        <p:xfrm>
          <a:off x="277810" y="1675494"/>
          <a:ext cx="11538233" cy="4480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91113794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60A9EE8-0F5C-82FA-4506-C3C7E37ED3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Placeholder 12">
            <a:extLst>
              <a:ext uri="{FF2B5EF4-FFF2-40B4-BE49-F238E27FC236}">
                <a16:creationId xmlns:a16="http://schemas.microsoft.com/office/drawing/2014/main" id="{E092FAB2-B14D-7987-D437-04A87047B7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76608" y="825197"/>
            <a:ext cx="6032804" cy="6032804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47F427-4E1A-19FD-F07E-30051E2FBD2F}"/>
              </a:ext>
            </a:extLst>
          </p:cNvPr>
          <p:cNvSpPr txBox="1">
            <a:spLocks/>
          </p:cNvSpPr>
          <p:nvPr/>
        </p:nvSpPr>
        <p:spPr>
          <a:xfrm>
            <a:off x="1093162" y="5079724"/>
            <a:ext cx="6391939" cy="13858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600" b="1" dirty="0">
                <a:solidFill>
                  <a:schemeClr val="bg1"/>
                </a:solidFill>
              </a:rPr>
              <a:t>Managing Partner</a:t>
            </a:r>
          </a:p>
          <a:p>
            <a:pPr marL="0" indent="0" algn="r">
              <a:buNone/>
            </a:pPr>
            <a:r>
              <a:rPr lang="en-US" sz="3600" b="1" dirty="0">
                <a:solidFill>
                  <a:schemeClr val="bg1"/>
                </a:solidFill>
              </a:rPr>
              <a:t>Mexico City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9D048862-E8EF-8A00-925A-039A81C43947}"/>
              </a:ext>
            </a:extLst>
          </p:cNvPr>
          <p:cNvGrpSpPr/>
          <p:nvPr/>
        </p:nvGrpSpPr>
        <p:grpSpPr>
          <a:xfrm>
            <a:off x="862264" y="2861198"/>
            <a:ext cx="2710392" cy="959961"/>
            <a:chOff x="6212636" y="2037645"/>
            <a:chExt cx="3139513" cy="1111946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260CB3E6-4162-14DA-95C4-EAB86C9C4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77593" y="2539991"/>
              <a:ext cx="609600" cy="609600"/>
            </a:xfrm>
            <a:prstGeom prst="rect">
              <a:avLst/>
            </a:prstGeom>
          </p:spPr>
        </p:pic>
        <p:sp>
          <p:nvSpPr>
            <p:cNvPr id="9" name="Marcador de texto 2">
              <a:extLst>
                <a:ext uri="{FF2B5EF4-FFF2-40B4-BE49-F238E27FC236}">
                  <a16:creationId xmlns:a16="http://schemas.microsoft.com/office/drawing/2014/main" id="{32378079-B320-A67A-1125-1A9E86317267}"/>
                </a:ext>
              </a:extLst>
            </p:cNvPr>
            <p:cNvSpPr txBox="1">
              <a:spLocks/>
            </p:cNvSpPr>
            <p:nvPr/>
          </p:nvSpPr>
          <p:spPr>
            <a:xfrm>
              <a:off x="6212636" y="2037645"/>
              <a:ext cx="3139513" cy="38252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_tradnl" sz="2000" b="1" dirty="0">
                  <a:solidFill>
                    <a:schemeClr val="bg1"/>
                  </a:solidFill>
                </a:rPr>
                <a:t>Jorge Sales </a:t>
              </a:r>
              <a:r>
                <a:rPr lang="es-ES_tradnl" sz="2000" b="1" dirty="0" err="1">
                  <a:solidFill>
                    <a:schemeClr val="bg1"/>
                  </a:solidFill>
                </a:rPr>
                <a:t>Boyoli</a:t>
              </a:r>
              <a:endParaRPr lang="es-ES_tradnl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FE57CFFC-AF96-5448-9DAB-0DCF59B9605A}"/>
              </a:ext>
            </a:extLst>
          </p:cNvPr>
          <p:cNvGrpSpPr/>
          <p:nvPr/>
        </p:nvGrpSpPr>
        <p:grpSpPr>
          <a:xfrm>
            <a:off x="3481514" y="2848226"/>
            <a:ext cx="2710392" cy="1051184"/>
            <a:chOff x="3498743" y="4307336"/>
            <a:chExt cx="3139513" cy="1217612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79E1394C-38B7-B146-A56E-268AF2D18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93340" y="4791359"/>
              <a:ext cx="733589" cy="733589"/>
            </a:xfrm>
            <a:prstGeom prst="rect">
              <a:avLst/>
            </a:prstGeom>
          </p:spPr>
        </p:pic>
        <p:sp>
          <p:nvSpPr>
            <p:cNvPr id="12" name="Marcador de texto 2">
              <a:extLst>
                <a:ext uri="{FF2B5EF4-FFF2-40B4-BE49-F238E27FC236}">
                  <a16:creationId xmlns:a16="http://schemas.microsoft.com/office/drawing/2014/main" id="{4EEAC623-19FF-D5CF-1ECD-434894D3990C}"/>
                </a:ext>
              </a:extLst>
            </p:cNvPr>
            <p:cNvSpPr txBox="1">
              <a:spLocks/>
            </p:cNvSpPr>
            <p:nvPr/>
          </p:nvSpPr>
          <p:spPr>
            <a:xfrm>
              <a:off x="3498743" y="4307336"/>
              <a:ext cx="3139513" cy="38252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_tradnl" sz="2000" b="1" dirty="0">
                  <a:solidFill>
                    <a:schemeClr val="bg1"/>
                  </a:solidFill>
                </a:rPr>
                <a:t>(55) 5909 0857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335621B1-BFA4-F3B1-856F-36880CEDBF58}"/>
              </a:ext>
            </a:extLst>
          </p:cNvPr>
          <p:cNvGrpSpPr/>
          <p:nvPr/>
        </p:nvGrpSpPr>
        <p:grpSpPr>
          <a:xfrm>
            <a:off x="3115932" y="1060363"/>
            <a:ext cx="3441559" cy="963561"/>
            <a:chOff x="6376759" y="4342827"/>
            <a:chExt cx="3986441" cy="1116116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D17E9AF6-03F0-59A2-17B5-6CBEBF19C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3184" y="4725354"/>
              <a:ext cx="733589" cy="733589"/>
            </a:xfrm>
            <a:prstGeom prst="rect">
              <a:avLst/>
            </a:prstGeom>
          </p:spPr>
        </p:pic>
        <p:sp>
          <p:nvSpPr>
            <p:cNvPr id="15" name="Marcador de texto 2">
              <a:extLst>
                <a:ext uri="{FF2B5EF4-FFF2-40B4-BE49-F238E27FC236}">
                  <a16:creationId xmlns:a16="http://schemas.microsoft.com/office/drawing/2014/main" id="{A584E53B-4499-C98E-5D44-751B7DB0EC92}"/>
                </a:ext>
              </a:extLst>
            </p:cNvPr>
            <p:cNvSpPr txBox="1">
              <a:spLocks/>
            </p:cNvSpPr>
            <p:nvPr/>
          </p:nvSpPr>
          <p:spPr>
            <a:xfrm>
              <a:off x="6376759" y="4342827"/>
              <a:ext cx="3986441" cy="38252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_tradnl" sz="2000" b="1" dirty="0" err="1">
                  <a:solidFill>
                    <a:schemeClr val="bg1"/>
                  </a:solidFill>
                </a:rPr>
                <a:t>jsales@salesboyoli.com</a:t>
              </a:r>
              <a:endParaRPr lang="es-ES_tradnl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E566B40F-BF1A-A417-7582-1796778C55E6}"/>
              </a:ext>
            </a:extLst>
          </p:cNvPr>
          <p:cNvGrpSpPr/>
          <p:nvPr/>
        </p:nvGrpSpPr>
        <p:grpSpPr>
          <a:xfrm>
            <a:off x="969102" y="1060363"/>
            <a:ext cx="2163089" cy="965168"/>
            <a:chOff x="1171366" y="2984732"/>
            <a:chExt cx="2505560" cy="1117978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758FD20B-FC13-BACA-BE14-0AD7B91649D1}"/>
                </a:ext>
              </a:extLst>
            </p:cNvPr>
            <p:cNvGrpSpPr/>
            <p:nvPr/>
          </p:nvGrpSpPr>
          <p:grpSpPr>
            <a:xfrm>
              <a:off x="1171366" y="2984732"/>
              <a:ext cx="2505560" cy="1095899"/>
              <a:chOff x="3368696" y="2062763"/>
              <a:chExt cx="2505560" cy="1095899"/>
            </a:xfrm>
          </p:grpSpPr>
          <p:pic>
            <p:nvPicPr>
              <p:cNvPr id="19" name="Imagen 18">
                <a:extLst>
                  <a:ext uri="{FF2B5EF4-FFF2-40B4-BE49-F238E27FC236}">
                    <a16:creationId xmlns:a16="http://schemas.microsoft.com/office/drawing/2014/main" id="{EF535501-36FE-8192-E798-00B54F70BA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17763" y="2532185"/>
                <a:ext cx="609600" cy="609600"/>
              </a:xfrm>
              <a:prstGeom prst="rect">
                <a:avLst/>
              </a:prstGeom>
            </p:spPr>
          </p:pic>
          <p:pic>
            <p:nvPicPr>
              <p:cNvPr id="20" name="Imagen 19">
                <a:extLst>
                  <a:ext uri="{FF2B5EF4-FFF2-40B4-BE49-F238E27FC236}">
                    <a16:creationId xmlns:a16="http://schemas.microsoft.com/office/drawing/2014/main" id="{C99F3235-CFB5-838E-EFCE-3CB4E4DC2F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69783" y="2549062"/>
                <a:ext cx="609600" cy="609600"/>
              </a:xfrm>
              <a:prstGeom prst="rect">
                <a:avLst/>
              </a:prstGeom>
            </p:spPr>
          </p:pic>
          <p:sp>
            <p:nvSpPr>
              <p:cNvPr id="21" name="Marcador de texto 2">
                <a:extLst>
                  <a:ext uri="{FF2B5EF4-FFF2-40B4-BE49-F238E27FC236}">
                    <a16:creationId xmlns:a16="http://schemas.microsoft.com/office/drawing/2014/main" id="{CFEE50E4-6F35-A93F-DCC2-02A87CF92E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8696" y="2062763"/>
                <a:ext cx="2505560" cy="382527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s-ES_tradnl" sz="2000" b="1" dirty="0">
                    <a:solidFill>
                      <a:schemeClr val="bg1"/>
                    </a:solidFill>
                  </a:rPr>
                  <a:t>@</a:t>
                </a:r>
                <a:r>
                  <a:rPr lang="es-ES_tradnl" sz="2000" b="1" dirty="0" err="1">
                    <a:solidFill>
                      <a:schemeClr val="bg1"/>
                    </a:solidFill>
                  </a:rPr>
                  <a:t>salesboyoli</a:t>
                </a:r>
                <a:endParaRPr lang="es-ES_tradnl" sz="20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D44D5407-441B-AD2B-CBCA-5112358AF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332" y="3454154"/>
              <a:ext cx="648556" cy="648556"/>
            </a:xfrm>
            <a:prstGeom prst="rect">
              <a:avLst/>
            </a:prstGeom>
          </p:spPr>
        </p:pic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7656F8D7-BCDA-B733-1572-7642DDE8BF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2434" y="3383982"/>
            <a:ext cx="397535" cy="39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4416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Valor de la canasta básica mensual (alimentaria) en Latinoamérica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214647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Forbes Centroamérica/Bloomberg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93CD504-A46D-1C0C-04C3-C287065C4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7998234"/>
              </p:ext>
            </p:extLst>
          </p:nvPr>
        </p:nvGraphicFramePr>
        <p:xfrm>
          <a:off x="711200" y="1682175"/>
          <a:ext cx="10449567" cy="4532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4" descr="Resultado de imagen para BRASIL flag">
            <a:extLst>
              <a:ext uri="{FF2B5EF4-FFF2-40B4-BE49-F238E27FC236}">
                <a16:creationId xmlns:a16="http://schemas.microsoft.com/office/drawing/2014/main" id="{351D05A0-1E6B-793F-1ED1-9D3C01475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77507" y="5889868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Resultado de imagen para MEXICO flag">
            <a:extLst>
              <a:ext uri="{FF2B5EF4-FFF2-40B4-BE49-F238E27FC236}">
                <a16:creationId xmlns:a16="http://schemas.microsoft.com/office/drawing/2014/main" id="{3D4B9C55-015C-8615-7FAF-EB1275FF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933859" y="5856883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299685F-529D-1214-5F94-4D0F6828B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4488" y="5860358"/>
            <a:ext cx="441348" cy="29129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C1B6B2D-FF41-95B8-880B-48FCCFA28E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2143" y="5856883"/>
            <a:ext cx="436936" cy="29129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C839F55-8A36-465E-369F-C2204F0704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1706" y="5869343"/>
            <a:ext cx="451687" cy="2823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5057B83-DB21-C662-90ED-9DCA1F41F8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6306" y="5836719"/>
            <a:ext cx="451687" cy="28230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3B5DF3C-592B-4D82-C046-C151A03A21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1848" y="5820585"/>
            <a:ext cx="451688" cy="301125"/>
          </a:xfrm>
          <a:prstGeom prst="rect">
            <a:avLst/>
          </a:prstGeom>
        </p:spPr>
      </p:pic>
      <p:sp>
        <p:nvSpPr>
          <p:cNvPr id="6" name="CuadroTexto 7">
            <a:extLst>
              <a:ext uri="{FF2B5EF4-FFF2-40B4-BE49-F238E27FC236}">
                <a16:creationId xmlns:a16="http://schemas.microsoft.com/office/drawing/2014/main" id="{C97E2C86-529C-2D04-55DB-396B7AFCF1E5}"/>
              </a:ext>
            </a:extLst>
          </p:cNvPr>
          <p:cNvSpPr txBox="1"/>
          <p:nvPr/>
        </p:nvSpPr>
        <p:spPr>
          <a:xfrm>
            <a:off x="1556756" y="6484588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i="1" dirty="0"/>
              <a:t>Consultado: Diciembre 2024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A3CD383-0F1E-2CC7-E00B-D6E9B69D7F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10327" y="5827308"/>
            <a:ext cx="481800" cy="30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73635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Salario Mínimo vs Canasta Básica Alimentaria en Latinoamérica (base mensual)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307839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 </a:t>
            </a:r>
            <a:r>
              <a:rPr lang="es-MX" sz="1400" i="1" dirty="0"/>
              <a:t>Bloomberg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93CD504-A46D-1C0C-04C3-C287065C4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5930816"/>
              </p:ext>
            </p:extLst>
          </p:nvPr>
        </p:nvGraphicFramePr>
        <p:xfrm>
          <a:off x="410258" y="1484570"/>
          <a:ext cx="11197781" cy="4895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4" descr="Resultado de imagen para BRASIL flag">
            <a:extLst>
              <a:ext uri="{FF2B5EF4-FFF2-40B4-BE49-F238E27FC236}">
                <a16:creationId xmlns:a16="http://schemas.microsoft.com/office/drawing/2014/main" id="{351D05A0-1E6B-793F-1ED1-9D3C01475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08726" y="6089411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Resultado de imagen para MEXICO flag">
            <a:extLst>
              <a:ext uri="{FF2B5EF4-FFF2-40B4-BE49-F238E27FC236}">
                <a16:creationId xmlns:a16="http://schemas.microsoft.com/office/drawing/2014/main" id="{3D4B9C55-015C-8615-7FAF-EB1275FF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44561" y="6005272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299685F-529D-1214-5F94-4D0F6828B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3852" y="6028905"/>
            <a:ext cx="441348" cy="29129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C1B6B2D-FF41-95B8-880B-48FCCFA28E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9211" y="6005272"/>
            <a:ext cx="436936" cy="29129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C839F55-8A36-465E-369F-C2204F0704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0089" y="5993189"/>
            <a:ext cx="451687" cy="2823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5057B83-DB21-C662-90ED-9DCA1F41F8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9465" y="5965348"/>
            <a:ext cx="385516" cy="25584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3B5DF3C-592B-4D82-C046-C151A03A21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3938" y="5961239"/>
            <a:ext cx="451688" cy="301125"/>
          </a:xfrm>
          <a:prstGeom prst="rect">
            <a:avLst/>
          </a:prstGeom>
        </p:spPr>
      </p:pic>
      <p:sp>
        <p:nvSpPr>
          <p:cNvPr id="6" name="CuadroTexto 7">
            <a:extLst>
              <a:ext uri="{FF2B5EF4-FFF2-40B4-BE49-F238E27FC236}">
                <a16:creationId xmlns:a16="http://schemas.microsoft.com/office/drawing/2014/main" id="{CA166F3F-6BF9-B6C4-449B-50FF262819E9}"/>
              </a:ext>
            </a:extLst>
          </p:cNvPr>
          <p:cNvSpPr txBox="1"/>
          <p:nvPr/>
        </p:nvSpPr>
        <p:spPr>
          <a:xfrm>
            <a:off x="10518317" y="6547645"/>
            <a:ext cx="33473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i="1" dirty="0"/>
              <a:t>México Salario 2024</a:t>
            </a:r>
            <a:endParaRPr lang="es-MX" sz="1100" i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D74D42F-AE99-78F4-B497-2D71004B18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25123" y="5974368"/>
            <a:ext cx="481800" cy="30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82626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9">
            <a:extLst>
              <a:ext uri="{FF2B5EF4-FFF2-40B4-BE49-F238E27FC236}">
                <a16:creationId xmlns:a16="http://schemas.microsoft.com/office/drawing/2014/main" id="{7B38EE1B-260E-BFA4-1FC0-32C4FF1C747C}"/>
              </a:ext>
            </a:extLst>
          </p:cNvPr>
          <p:cNvGrpSpPr/>
          <p:nvPr/>
        </p:nvGrpSpPr>
        <p:grpSpPr>
          <a:xfrm>
            <a:off x="514211" y="1568639"/>
            <a:ext cx="11452656" cy="4829862"/>
            <a:chOff x="268466" y="3128118"/>
            <a:chExt cx="15526456" cy="9311381"/>
          </a:xfrm>
        </p:grpSpPr>
        <p:graphicFrame>
          <p:nvGraphicFramePr>
            <p:cNvPr id="11" name="Chart 20">
              <a:extLst>
                <a:ext uri="{FF2B5EF4-FFF2-40B4-BE49-F238E27FC236}">
                  <a16:creationId xmlns:a16="http://schemas.microsoft.com/office/drawing/2014/main" id="{CEB4B9EB-FD82-69D2-012F-69142113FF8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34679740"/>
                </p:ext>
              </p:extLst>
            </p:nvPr>
          </p:nvGraphicFramePr>
          <p:xfrm>
            <a:off x="10562408" y="3128118"/>
            <a:ext cx="3885435" cy="789009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3" name="Chart 21">
              <a:extLst>
                <a:ext uri="{FF2B5EF4-FFF2-40B4-BE49-F238E27FC236}">
                  <a16:creationId xmlns:a16="http://schemas.microsoft.com/office/drawing/2014/main" id="{56EF6E21-837E-7311-44D5-E3D61AE089E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515831984"/>
                </p:ext>
              </p:extLst>
            </p:nvPr>
          </p:nvGraphicFramePr>
          <p:xfrm>
            <a:off x="268466" y="3660536"/>
            <a:ext cx="13489428" cy="87789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5" name="TextBox 22">
              <a:extLst>
                <a:ext uri="{FF2B5EF4-FFF2-40B4-BE49-F238E27FC236}">
                  <a16:creationId xmlns:a16="http://schemas.microsoft.com/office/drawing/2014/main" id="{4E9CCFEC-7633-8EE8-460E-A54CEC06977C}"/>
                </a:ext>
              </a:extLst>
            </p:cNvPr>
            <p:cNvSpPr txBox="1"/>
            <p:nvPr/>
          </p:nvSpPr>
          <p:spPr>
            <a:xfrm>
              <a:off x="13577674" y="9047594"/>
              <a:ext cx="1996704" cy="1958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5487"/>
                  </a:solidFill>
                </a:rPr>
                <a:t>Canasta </a:t>
              </a:r>
              <a:r>
                <a:rPr lang="en-US" sz="1200" b="1" dirty="0" err="1">
                  <a:solidFill>
                    <a:srgbClr val="005487"/>
                  </a:solidFill>
                </a:rPr>
                <a:t>alimentaria</a:t>
              </a:r>
              <a:r>
                <a:rPr lang="en-US" sz="1200" b="1" dirty="0">
                  <a:solidFill>
                    <a:srgbClr val="005487"/>
                  </a:solidFill>
                </a:rPr>
                <a:t> </a:t>
              </a:r>
              <a:r>
                <a:rPr lang="en-US" sz="1200" b="1" dirty="0" err="1">
                  <a:solidFill>
                    <a:srgbClr val="005487"/>
                  </a:solidFill>
                </a:rPr>
                <a:t>urbana</a:t>
              </a:r>
              <a:endParaRPr lang="en-US" sz="1200" b="1" dirty="0">
                <a:solidFill>
                  <a:srgbClr val="005487"/>
                </a:solidFill>
              </a:endParaRPr>
            </a:p>
            <a:p>
              <a:pPr algn="ctr"/>
              <a:r>
                <a:rPr lang="es-MX" sz="1800" b="1" dirty="0">
                  <a:solidFill>
                    <a:srgbClr val="002060"/>
                  </a:solidFill>
                  <a:effectLst/>
                  <a:latin typeface="ArialMT"/>
                </a:rPr>
                <a:t>$2,344.06 </a:t>
              </a:r>
              <a:endParaRPr lang="es-MX" b="1" dirty="0">
                <a:solidFill>
                  <a:srgbClr val="002060"/>
                </a:solidFill>
              </a:endParaRPr>
            </a:p>
            <a:p>
              <a:pPr algn="ctr"/>
              <a:endParaRPr lang="en-US" b="1" dirty="0">
                <a:solidFill>
                  <a:srgbClr val="005487"/>
                </a:solidFill>
              </a:endParaRPr>
            </a:p>
          </p:txBody>
        </p:sp>
        <p:sp>
          <p:nvSpPr>
            <p:cNvPr id="17" name="TextBox 23">
              <a:extLst>
                <a:ext uri="{FF2B5EF4-FFF2-40B4-BE49-F238E27FC236}">
                  <a16:creationId xmlns:a16="http://schemas.microsoft.com/office/drawing/2014/main" id="{5DF53FA2-5E2F-82D5-DE56-46CD304C5D9A}"/>
                </a:ext>
              </a:extLst>
            </p:cNvPr>
            <p:cNvSpPr txBox="1"/>
            <p:nvPr/>
          </p:nvSpPr>
          <p:spPr>
            <a:xfrm>
              <a:off x="13589029" y="6001902"/>
              <a:ext cx="2205893" cy="1958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26A3AB"/>
                  </a:solidFill>
                </a:rPr>
                <a:t>Canasta alimentaria + no alimentaria </a:t>
              </a:r>
            </a:p>
            <a:p>
              <a:pPr algn="ctr"/>
              <a:r>
                <a:rPr lang="es-MX" sz="1800" b="1" dirty="0">
                  <a:solidFill>
                    <a:schemeClr val="accent2"/>
                  </a:solidFill>
                  <a:effectLst/>
                  <a:latin typeface="ArialMT"/>
                </a:rPr>
                <a:t>$ 4,567.67 </a:t>
              </a:r>
              <a:endParaRPr lang="es-MX" b="1" dirty="0">
                <a:solidFill>
                  <a:schemeClr val="accent2"/>
                </a:solidFill>
              </a:endParaRPr>
            </a:p>
            <a:p>
              <a:pPr algn="ctr"/>
              <a:endParaRPr lang="en-US" b="1" dirty="0">
                <a:solidFill>
                  <a:srgbClr val="26A3AB"/>
                </a:solidFill>
              </a:endParaRPr>
            </a:p>
          </p:txBody>
        </p:sp>
        <p:sp>
          <p:nvSpPr>
            <p:cNvPr id="19" name="TextBox 24">
              <a:extLst>
                <a:ext uri="{FF2B5EF4-FFF2-40B4-BE49-F238E27FC236}">
                  <a16:creationId xmlns:a16="http://schemas.microsoft.com/office/drawing/2014/main" id="{9934B176-1F07-E706-AEC8-A0DC2547A0A7}"/>
                </a:ext>
              </a:extLst>
            </p:cNvPr>
            <p:cNvSpPr txBox="1"/>
            <p:nvPr/>
          </p:nvSpPr>
          <p:spPr>
            <a:xfrm>
              <a:off x="11326106" y="5909493"/>
              <a:ext cx="1996704" cy="1127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chemeClr val="bg1"/>
                  </a:solidFill>
                </a:rPr>
                <a:t>Salario</a:t>
              </a:r>
              <a:r>
                <a:rPr lang="en-US" sz="1400" b="1" dirty="0">
                  <a:solidFill>
                    <a:schemeClr val="bg1"/>
                  </a:solidFill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</a:rPr>
                <a:t>mínimo</a:t>
              </a:r>
              <a:r>
                <a:rPr lang="en-US" sz="1400" b="1" dirty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$8,364</a:t>
              </a:r>
            </a:p>
          </p:txBody>
        </p:sp>
        <p:cxnSp>
          <p:nvCxnSpPr>
            <p:cNvPr id="20" name="Straight Connector 25">
              <a:extLst>
                <a:ext uri="{FF2B5EF4-FFF2-40B4-BE49-F238E27FC236}">
                  <a16:creationId xmlns:a16="http://schemas.microsoft.com/office/drawing/2014/main" id="{3B4AA00D-54B2-2185-9157-B795DD9600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88347" y="7036868"/>
              <a:ext cx="551270" cy="389088"/>
            </a:xfrm>
            <a:prstGeom prst="line">
              <a:avLst/>
            </a:prstGeom>
            <a:ln w="22225">
              <a:solidFill>
                <a:srgbClr val="26A3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6">
              <a:extLst>
                <a:ext uri="{FF2B5EF4-FFF2-40B4-BE49-F238E27FC236}">
                  <a16:creationId xmlns:a16="http://schemas.microsoft.com/office/drawing/2014/main" id="{04D39268-66AB-43BD-9251-88F1F7D6D8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388347" y="9631764"/>
              <a:ext cx="454707" cy="99773"/>
            </a:xfrm>
            <a:prstGeom prst="line">
              <a:avLst/>
            </a:prstGeom>
            <a:ln w="22225">
              <a:solidFill>
                <a:srgbClr val="0054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El Salario Mínimo No Alcanza Para Cubrir Las Necesidades de Una Familia ($4,567.67 * 3 = $13,703.01)</a:t>
            </a:r>
            <a:endParaRPr lang="en-US" sz="3200" b="0" dirty="0"/>
          </a:p>
        </p:txBody>
      </p:sp>
    </p:spTree>
    <p:extLst>
      <p:ext uri="{BB962C8B-B14F-4D97-AF65-F5344CB8AC3E}">
        <p14:creationId xmlns:p14="http://schemas.microsoft.com/office/powerpoint/2010/main" val="892464714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65A9FE1-32B4-2331-343D-CC4A936FE8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23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2B69897-0279-EA95-21D7-EBAF9B82E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Salario Mínimo MXN (diario) VS Pobreza Laboral en México % Población Nacional (2005-2024)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4BA8E5E-D301-4B3D-7C13-645D44155D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6735477"/>
              </p:ext>
            </p:extLst>
          </p:nvPr>
        </p:nvGraphicFramePr>
        <p:xfrm>
          <a:off x="532434" y="1562581"/>
          <a:ext cx="11189503" cy="4575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CCEAC0A2-7740-0B86-EF58-69BB07C13E78}"/>
              </a:ext>
            </a:extLst>
          </p:cNvPr>
          <p:cNvSpPr txBox="1"/>
          <p:nvPr/>
        </p:nvSpPr>
        <p:spPr>
          <a:xfrm>
            <a:off x="7231308" y="6084156"/>
            <a:ext cx="44906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CONASAMI, “¿Cómo vamos México?”, Coneval</a:t>
            </a:r>
          </a:p>
        </p:txBody>
      </p:sp>
      <p:sp>
        <p:nvSpPr>
          <p:cNvPr id="6" name="CuadroTexto 1">
            <a:extLst>
              <a:ext uri="{FF2B5EF4-FFF2-40B4-BE49-F238E27FC236}">
                <a16:creationId xmlns:a16="http://schemas.microsoft.com/office/drawing/2014/main" id="{77686E94-BB2C-394F-7EA2-B4F74792046C}"/>
              </a:ext>
            </a:extLst>
          </p:cNvPr>
          <p:cNvSpPr txBox="1"/>
          <p:nvPr/>
        </p:nvSpPr>
        <p:spPr>
          <a:xfrm>
            <a:off x="10623304" y="1426675"/>
            <a:ext cx="1061957" cy="5534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300" b="1" dirty="0">
                <a:solidFill>
                  <a:schemeClr val="accent1"/>
                </a:solidFill>
              </a:rPr>
              <a:t>$278.80</a:t>
            </a:r>
          </a:p>
          <a:p>
            <a:pPr algn="ctr"/>
            <a:r>
              <a:rPr lang="es-ES_tradnl" sz="1300" b="1" dirty="0">
                <a:solidFill>
                  <a:schemeClr val="accent1"/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879730197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65A9FE1-32B4-2331-343D-CC4A936FE8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24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2B69897-0279-EA95-21D7-EBAF9B82E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Salario Mínimo MXN (diario) VS Pobreza Laboral en México % Población Nacional (2005-2024)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4BA8E5E-D301-4B3D-7C13-645D44155D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7428110"/>
              </p:ext>
            </p:extLst>
          </p:nvPr>
        </p:nvGraphicFramePr>
        <p:xfrm>
          <a:off x="532435" y="1562581"/>
          <a:ext cx="10833904" cy="4575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90D06267-BC58-920E-5737-BDE390D3CEC0}"/>
              </a:ext>
            </a:extLst>
          </p:cNvPr>
          <p:cNvSpPr txBox="1"/>
          <p:nvPr/>
        </p:nvSpPr>
        <p:spPr>
          <a:xfrm>
            <a:off x="8425770" y="1662151"/>
            <a:ext cx="223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1"/>
                </a:solidFill>
              </a:rPr>
              <a:t>Aumentó 231.63 veces su tamaño*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0ED4986-0110-FDE4-4EA6-597BF456CF5E}"/>
              </a:ext>
            </a:extLst>
          </p:cNvPr>
          <p:cNvSpPr txBox="1"/>
          <p:nvPr/>
        </p:nvSpPr>
        <p:spPr>
          <a:xfrm>
            <a:off x="8799404" y="4226353"/>
            <a:ext cx="223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5"/>
                </a:solidFill>
              </a:rPr>
              <a:t>Disminuyó 5.55 veces su tamaño*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8D56182-42E6-F96C-A32C-F14F0ECBA4D5}"/>
              </a:ext>
            </a:extLst>
          </p:cNvPr>
          <p:cNvSpPr txBox="1"/>
          <p:nvPr/>
        </p:nvSpPr>
        <p:spPr>
          <a:xfrm>
            <a:off x="1329412" y="6173224"/>
            <a:ext cx="2676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i="1" dirty="0"/>
              <a:t>*Con Respecto a 2016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561BA91-3472-AEDD-94F6-0538845DA616}"/>
              </a:ext>
            </a:extLst>
          </p:cNvPr>
          <p:cNvSpPr txBox="1"/>
          <p:nvPr/>
        </p:nvSpPr>
        <p:spPr>
          <a:xfrm>
            <a:off x="7231310" y="6469068"/>
            <a:ext cx="44906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CONASAMI, “¿Cómo vamos México?”, Coneval</a:t>
            </a:r>
          </a:p>
        </p:txBody>
      </p:sp>
    </p:spTree>
    <p:extLst>
      <p:ext uri="{BB962C8B-B14F-4D97-AF65-F5344CB8AC3E}">
        <p14:creationId xmlns:p14="http://schemas.microsoft.com/office/powerpoint/2010/main" val="1694508221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Salario Mínimo MXN (diario) VS Tasa de Informalidad</a:t>
            </a:r>
            <a:endParaRPr lang="en-U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3333C8B-D4D7-7BFE-5CC8-4E10A74A6E58}"/>
              </a:ext>
            </a:extLst>
          </p:cNvPr>
          <p:cNvSpPr txBox="1"/>
          <p:nvPr/>
        </p:nvSpPr>
        <p:spPr>
          <a:xfrm>
            <a:off x="7426402" y="6252146"/>
            <a:ext cx="4317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Elaborada con datos de “¿México cómo vamos?” e INEGI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4940ACE5-106E-B74D-D086-5411A5CCC5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793473"/>
              </p:ext>
            </p:extLst>
          </p:nvPr>
        </p:nvGraphicFramePr>
        <p:xfrm>
          <a:off x="189750" y="1565817"/>
          <a:ext cx="11631171" cy="4932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19142019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Salario Mínimo MXN (diario) VS Tasa de Informalidad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30485A-E031-F74E-AA10-37BD4BC286AA}"/>
              </a:ext>
            </a:extLst>
          </p:cNvPr>
          <p:cNvSpPr txBox="1"/>
          <p:nvPr/>
        </p:nvSpPr>
        <p:spPr>
          <a:xfrm>
            <a:off x="10816604" y="6334780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ACF70A6C-74E0-713F-DE6D-4F0B2B3FEF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2196252"/>
              </p:ext>
            </p:extLst>
          </p:nvPr>
        </p:nvGraphicFramePr>
        <p:xfrm>
          <a:off x="189750" y="1565817"/>
          <a:ext cx="11631171" cy="4932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97C83C14-E1FD-1DCB-AED4-C29ACF31318B}"/>
              </a:ext>
            </a:extLst>
          </p:cNvPr>
          <p:cNvSpPr txBox="1"/>
          <p:nvPr/>
        </p:nvSpPr>
        <p:spPr>
          <a:xfrm>
            <a:off x="9618562" y="4322687"/>
            <a:ext cx="238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5"/>
                </a:solidFill>
              </a:rPr>
              <a:t>Aumentó 1.7 veces su tamaño*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C7AA6CD-C5D3-DDB2-F294-AD2779F4C7C1}"/>
              </a:ext>
            </a:extLst>
          </p:cNvPr>
          <p:cNvSpPr txBox="1"/>
          <p:nvPr/>
        </p:nvSpPr>
        <p:spPr>
          <a:xfrm>
            <a:off x="9193509" y="1682445"/>
            <a:ext cx="2215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1"/>
                </a:solidFill>
              </a:rPr>
              <a:t>Aumentó 231.63 veces su tamaño*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C790CE1-D492-E62F-A9DE-18B88E7F57D2}"/>
              </a:ext>
            </a:extLst>
          </p:cNvPr>
          <p:cNvSpPr txBox="1"/>
          <p:nvPr/>
        </p:nvSpPr>
        <p:spPr>
          <a:xfrm>
            <a:off x="1300384" y="6334780"/>
            <a:ext cx="2023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i="1" dirty="0"/>
              <a:t>*Con Respecto a 2014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C71B71-F682-DF00-6EF6-6FCAC6110084}"/>
              </a:ext>
            </a:extLst>
          </p:cNvPr>
          <p:cNvSpPr txBox="1"/>
          <p:nvPr/>
        </p:nvSpPr>
        <p:spPr>
          <a:xfrm>
            <a:off x="7404099" y="6469068"/>
            <a:ext cx="4317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CONASAMI</a:t>
            </a:r>
          </a:p>
        </p:txBody>
      </p:sp>
    </p:spTree>
    <p:extLst>
      <p:ext uri="{BB962C8B-B14F-4D97-AF65-F5344CB8AC3E}">
        <p14:creationId xmlns:p14="http://schemas.microsoft.com/office/powerpoint/2010/main" val="3509351090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Alta inflación en alimentos (Octubre 2024)</a:t>
            </a:r>
            <a:endParaRPr lang="en-U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C71B71-F682-DF00-6EF6-6FCAC6110084}"/>
              </a:ext>
            </a:extLst>
          </p:cNvPr>
          <p:cNvSpPr txBox="1"/>
          <p:nvPr/>
        </p:nvSpPr>
        <p:spPr>
          <a:xfrm>
            <a:off x="7591142" y="6442074"/>
            <a:ext cx="4317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 datos de CONASAMI, OCDE {…}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39F6222C-C33B-CCAF-DA6F-B282012B76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1775644"/>
              </p:ext>
            </p:extLst>
          </p:nvPr>
        </p:nvGraphicFramePr>
        <p:xfrm>
          <a:off x="451413" y="1693139"/>
          <a:ext cx="11181143" cy="4237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Imagen 15">
            <a:extLst>
              <a:ext uri="{FF2B5EF4-FFF2-40B4-BE49-F238E27FC236}">
                <a16:creationId xmlns:a16="http://schemas.microsoft.com/office/drawing/2014/main" id="{D7B3E11C-8D4B-E97F-8D6E-571C8976A8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5996937" y="5929601"/>
            <a:ext cx="415238" cy="243210"/>
          </a:xfrm>
          <a:prstGeom prst="rect">
            <a:avLst/>
          </a:prstGeom>
        </p:spPr>
      </p:pic>
      <p:pic>
        <p:nvPicPr>
          <p:cNvPr id="9" name="Imagen 21">
            <a:extLst>
              <a:ext uri="{FF2B5EF4-FFF2-40B4-BE49-F238E27FC236}">
                <a16:creationId xmlns:a16="http://schemas.microsoft.com/office/drawing/2014/main" id="{B5E82E56-30B8-FFFC-438F-37CCDD3739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55093" y="5877563"/>
            <a:ext cx="415237" cy="249142"/>
          </a:xfrm>
          <a:prstGeom prst="rect">
            <a:avLst/>
          </a:prstGeom>
        </p:spPr>
      </p:pic>
      <p:pic>
        <p:nvPicPr>
          <p:cNvPr id="10" name="Picture 2" descr="Resultado de imagen para ARGENTINA flag">
            <a:extLst>
              <a:ext uri="{FF2B5EF4-FFF2-40B4-BE49-F238E27FC236}">
                <a16:creationId xmlns:a16="http://schemas.microsoft.com/office/drawing/2014/main" id="{43C9F596-15F1-7B3B-BAC5-9D4A6B537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929288" y="5909266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Resultado de imagen para MEXICO flag">
            <a:extLst>
              <a:ext uri="{FF2B5EF4-FFF2-40B4-BE49-F238E27FC236}">
                <a16:creationId xmlns:a16="http://schemas.microsoft.com/office/drawing/2014/main" id="{7AD76AA1-AB27-03C0-4103-87B39ABE8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484299" y="5884652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86D408C-A8DD-1480-93AE-83CA6A0C8B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7167" y="5877563"/>
            <a:ext cx="364993" cy="24332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3361711-989C-28A9-90A5-374736F32F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6681" y="5893648"/>
            <a:ext cx="421671" cy="28111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9F761B7-F99D-0BD1-D8CC-68458C7345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86581" y="5876787"/>
            <a:ext cx="451688" cy="32850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D1C5D3C-8016-B208-CAA2-7424377483B7}"/>
              </a:ext>
            </a:extLst>
          </p:cNvPr>
          <p:cNvSpPr txBox="1"/>
          <p:nvPr/>
        </p:nvSpPr>
        <p:spPr>
          <a:xfrm>
            <a:off x="7294804" y="5126803"/>
            <a:ext cx="830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4.49%</a:t>
            </a:r>
          </a:p>
        </p:txBody>
      </p:sp>
    </p:spTree>
    <p:extLst>
      <p:ext uri="{BB962C8B-B14F-4D97-AF65-F5344CB8AC3E}">
        <p14:creationId xmlns:p14="http://schemas.microsoft.com/office/powerpoint/2010/main" val="3747365714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42744CC0-2D67-1056-DF2E-5D70433D8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10" y="1906708"/>
            <a:ext cx="8637707" cy="394790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28</a:t>
            </a:fld>
            <a:endParaRPr lang="en-US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92A0F7C2-B3F8-0CF6-8848-9F7326982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Las remesas siguen creciendo (Octubre 2024)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6B47285-A615-8058-AD8A-A43EA8A6DA4A}"/>
              </a:ext>
            </a:extLst>
          </p:cNvPr>
          <p:cNvSpPr txBox="1"/>
          <p:nvPr/>
        </p:nvSpPr>
        <p:spPr>
          <a:xfrm>
            <a:off x="7267075" y="6542123"/>
            <a:ext cx="47096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0" i="1" dirty="0"/>
              <a:t>Fuente: Banco de México. Reporte Analítico. Publicado en Diciembre de 2024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7349F17-E2D5-D146-489B-B86687B11125}"/>
              </a:ext>
            </a:extLst>
          </p:cNvPr>
          <p:cNvSpPr txBox="1"/>
          <p:nvPr/>
        </p:nvSpPr>
        <p:spPr>
          <a:xfrm>
            <a:off x="9199598" y="2356017"/>
            <a:ext cx="27771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rgbClr val="4D9334"/>
                </a:solidFill>
              </a:rPr>
              <a:t>El acumulado de remesas a Octubre de 2024 equivale a 14.44 millones USD diarios y 439.26 millones USD mensuales.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CF4C11F4-1E36-690C-E8C5-E539D0934AD8}"/>
              </a:ext>
            </a:extLst>
          </p:cNvPr>
          <p:cNvSpPr/>
          <p:nvPr/>
        </p:nvSpPr>
        <p:spPr>
          <a:xfrm>
            <a:off x="8796722" y="3438468"/>
            <a:ext cx="118795" cy="13721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30F17B8-D4C3-03DF-B5FE-146892A0CC3E}"/>
              </a:ext>
            </a:extLst>
          </p:cNvPr>
          <p:cNvSpPr txBox="1"/>
          <p:nvPr/>
        </p:nvSpPr>
        <p:spPr>
          <a:xfrm>
            <a:off x="7519663" y="3791817"/>
            <a:ext cx="190344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/>
              <a:t>Octubre 2024:</a:t>
            </a:r>
          </a:p>
          <a:p>
            <a:pPr algn="ctr"/>
            <a:r>
              <a:rPr lang="es-MX" b="1" dirty="0">
                <a:latin typeface="Calibri" panose="020F0502020204030204" pitchFamily="34" charset="0"/>
              </a:rPr>
              <a:t>5,271.23</a:t>
            </a:r>
            <a:endParaRPr lang="es-MX" sz="1800" dirty="0">
              <a:effectLst/>
              <a:latin typeface="SymbolMT"/>
            </a:endParaRPr>
          </a:p>
        </p:txBody>
      </p:sp>
    </p:spTree>
    <p:extLst>
      <p:ext uri="{BB962C8B-B14F-4D97-AF65-F5344CB8AC3E}">
        <p14:creationId xmlns:p14="http://schemas.microsoft.com/office/powerpoint/2010/main" val="3131729246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93CD504-A46D-1C0C-04C3-C287065C4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2505265"/>
              </p:ext>
            </p:extLst>
          </p:nvPr>
        </p:nvGraphicFramePr>
        <p:xfrm>
          <a:off x="711200" y="1682175"/>
          <a:ext cx="10449567" cy="4532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73678" y="7207719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Inflación al consumidor</a:t>
            </a:r>
            <a:br>
              <a:rPr lang="es-ES" sz="3200" dirty="0"/>
            </a:br>
            <a:r>
              <a:rPr lang="es-ES" sz="3200" dirty="0"/>
              <a:t>(promedio trimestral, variación % anual)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559747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b="1" i="1" dirty="0"/>
              <a:t>Fuente:</a:t>
            </a:r>
            <a:r>
              <a:rPr lang="es-MX" sz="1400" i="1" dirty="0"/>
              <a:t> </a:t>
            </a:r>
            <a:r>
              <a:rPr lang="es-MX" sz="105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Banco de México</a:t>
            </a:r>
            <a:endParaRPr lang="es-MX" sz="1400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  <p:sp>
        <p:nvSpPr>
          <p:cNvPr id="6" name="Abrir llave 5">
            <a:extLst>
              <a:ext uri="{FF2B5EF4-FFF2-40B4-BE49-F238E27FC236}">
                <a16:creationId xmlns:a16="http://schemas.microsoft.com/office/drawing/2014/main" id="{35EC6467-7032-7767-EF72-ADA7681BD6FE}"/>
              </a:ext>
            </a:extLst>
          </p:cNvPr>
          <p:cNvSpPr/>
          <p:nvPr/>
        </p:nvSpPr>
        <p:spPr>
          <a:xfrm rot="16200000">
            <a:off x="2385662" y="4542212"/>
            <a:ext cx="378065" cy="274770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Abrir llave 6">
            <a:extLst>
              <a:ext uri="{FF2B5EF4-FFF2-40B4-BE49-F238E27FC236}">
                <a16:creationId xmlns:a16="http://schemas.microsoft.com/office/drawing/2014/main" id="{9340DC6E-F2FA-1CC5-2E32-25FA8DBF1109}"/>
              </a:ext>
            </a:extLst>
          </p:cNvPr>
          <p:cNvSpPr/>
          <p:nvPr/>
        </p:nvSpPr>
        <p:spPr>
          <a:xfrm rot="16200000">
            <a:off x="5464143" y="4542211"/>
            <a:ext cx="378065" cy="274770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Abrir llave 7">
            <a:extLst>
              <a:ext uri="{FF2B5EF4-FFF2-40B4-BE49-F238E27FC236}">
                <a16:creationId xmlns:a16="http://schemas.microsoft.com/office/drawing/2014/main" id="{FE722D8D-3EBD-AFB0-7025-4885C3E8CA03}"/>
              </a:ext>
            </a:extLst>
          </p:cNvPr>
          <p:cNvSpPr/>
          <p:nvPr/>
        </p:nvSpPr>
        <p:spPr>
          <a:xfrm rot="16200000">
            <a:off x="8542621" y="4545998"/>
            <a:ext cx="378065" cy="274770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Abrir llave 8">
            <a:extLst>
              <a:ext uri="{FF2B5EF4-FFF2-40B4-BE49-F238E27FC236}">
                <a16:creationId xmlns:a16="http://schemas.microsoft.com/office/drawing/2014/main" id="{5840DEC2-93B6-8B55-F0E5-E3FA5FC85BE6}"/>
              </a:ext>
            </a:extLst>
          </p:cNvPr>
          <p:cNvSpPr/>
          <p:nvPr/>
        </p:nvSpPr>
        <p:spPr>
          <a:xfrm rot="16200000">
            <a:off x="10424195" y="5541920"/>
            <a:ext cx="378065" cy="75585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C2AF76A-D56C-1EA2-1749-B58D1B48F9D9}"/>
              </a:ext>
            </a:extLst>
          </p:cNvPr>
          <p:cNvSpPr txBox="1"/>
          <p:nvPr/>
        </p:nvSpPr>
        <p:spPr>
          <a:xfrm>
            <a:off x="2289091" y="6105095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2022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57D1DE8-2262-7331-9D8D-0BA95A9FC40F}"/>
              </a:ext>
            </a:extLst>
          </p:cNvPr>
          <p:cNvSpPr txBox="1"/>
          <p:nvPr/>
        </p:nvSpPr>
        <p:spPr>
          <a:xfrm>
            <a:off x="5395133" y="6105096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2023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D5C2D0E-2C2B-A6EF-5BE6-756205C421FC}"/>
              </a:ext>
            </a:extLst>
          </p:cNvPr>
          <p:cNvSpPr txBox="1"/>
          <p:nvPr/>
        </p:nvSpPr>
        <p:spPr>
          <a:xfrm>
            <a:off x="8446048" y="6108883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2024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A585FC6-8716-72FC-B056-0DC3D0D62739}"/>
              </a:ext>
            </a:extLst>
          </p:cNvPr>
          <p:cNvSpPr txBox="1"/>
          <p:nvPr/>
        </p:nvSpPr>
        <p:spPr>
          <a:xfrm>
            <a:off x="10310473" y="6113955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2025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6A155140-BF0B-979C-23D1-CF6891282D1F}"/>
              </a:ext>
            </a:extLst>
          </p:cNvPr>
          <p:cNvCxnSpPr>
            <a:cxnSpLocks/>
          </p:cNvCxnSpPr>
          <p:nvPr/>
        </p:nvCxnSpPr>
        <p:spPr>
          <a:xfrm>
            <a:off x="1343891" y="4281055"/>
            <a:ext cx="9400309" cy="90054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CC3A2EF-FB1B-CB2B-BB30-5E498C76A109}"/>
              </a:ext>
            </a:extLst>
          </p:cNvPr>
          <p:cNvSpPr txBox="1"/>
          <p:nvPr/>
        </p:nvSpPr>
        <p:spPr>
          <a:xfrm>
            <a:off x="1301664" y="4018305"/>
            <a:ext cx="529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Inflación objetivo de Banxico: 3.0% +/- 1 punto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774687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>
                <a:ea typeface="Dotum" panose="020B0600000101010101" pitchFamily="34" charset="-127"/>
              </a:rPr>
              <a:t>Distribución de la población en edad de trabajar</a:t>
            </a:r>
            <a:endParaRPr lang="en-US" dirty="0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48F8D210-4AC7-484A-B9E7-020963138BA2}"/>
              </a:ext>
            </a:extLst>
          </p:cNvPr>
          <p:cNvSpPr txBox="1"/>
          <p:nvPr/>
        </p:nvSpPr>
        <p:spPr>
          <a:xfrm>
            <a:off x="2987040" y="1367423"/>
            <a:ext cx="638860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Dotum" panose="020B0600000101010101" pitchFamily="34" charset="-127"/>
                <a:cs typeface="Calibri" panose="020F0502020204030204" pitchFamily="34" charset="0"/>
              </a:rPr>
              <a:t>Datos a Octubre 2024</a:t>
            </a:r>
          </a:p>
          <a:p>
            <a:pPr algn="ctr"/>
            <a:endParaRPr lang="es-MX" sz="2000" dirty="0">
              <a:solidFill>
                <a:schemeClr val="tx1">
                  <a:lumMod val="65000"/>
                  <a:lumOff val="35000"/>
                </a:schemeClr>
              </a:solidFill>
              <a:ea typeface="Dotum" panose="020B0600000101010101" pitchFamily="34" charset="-127"/>
              <a:cs typeface="Calibri" panose="020F0502020204030204" pitchFamily="34" charset="0"/>
            </a:endParaRPr>
          </a:p>
        </p:txBody>
      </p:sp>
      <p:sp>
        <p:nvSpPr>
          <p:cNvPr id="7" name="Proceso 9">
            <a:extLst>
              <a:ext uri="{FF2B5EF4-FFF2-40B4-BE49-F238E27FC236}">
                <a16:creationId xmlns:a16="http://schemas.microsoft.com/office/drawing/2014/main" id="{24683086-6F1A-164B-9E72-6AFCBA7F8169}"/>
              </a:ext>
            </a:extLst>
          </p:cNvPr>
          <p:cNvSpPr/>
          <p:nvPr/>
        </p:nvSpPr>
        <p:spPr>
          <a:xfrm>
            <a:off x="4289729" y="2074815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Población</a:t>
            </a:r>
            <a:r>
              <a:rPr lang="es-ES" b="1" dirty="0"/>
              <a:t> de 15 y más años</a:t>
            </a:r>
          </a:p>
          <a:p>
            <a:pPr algn="ctr"/>
            <a:r>
              <a:rPr lang="es-ES" dirty="0"/>
              <a:t>101.9 Millones</a:t>
            </a:r>
            <a:endParaRPr lang="es-ES_tradnl" dirty="0"/>
          </a:p>
        </p:txBody>
      </p:sp>
      <p:sp>
        <p:nvSpPr>
          <p:cNvPr id="8" name="Proceso 10">
            <a:extLst>
              <a:ext uri="{FF2B5EF4-FFF2-40B4-BE49-F238E27FC236}">
                <a16:creationId xmlns:a16="http://schemas.microsoft.com/office/drawing/2014/main" id="{FE56A1BF-76EB-9140-A0A9-D043F6C0E812}"/>
              </a:ext>
            </a:extLst>
          </p:cNvPr>
          <p:cNvSpPr/>
          <p:nvPr/>
        </p:nvSpPr>
        <p:spPr>
          <a:xfrm>
            <a:off x="7311536" y="3407758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PNEA</a:t>
            </a:r>
            <a:endParaRPr lang="es-ES" b="1" dirty="0"/>
          </a:p>
          <a:p>
            <a:pPr algn="ctr"/>
            <a:r>
              <a:rPr lang="es-ES_tradnl" dirty="0"/>
              <a:t>40.5 Millones</a:t>
            </a:r>
          </a:p>
        </p:txBody>
      </p:sp>
      <p:sp>
        <p:nvSpPr>
          <p:cNvPr id="9" name="Proceso 11">
            <a:extLst>
              <a:ext uri="{FF2B5EF4-FFF2-40B4-BE49-F238E27FC236}">
                <a16:creationId xmlns:a16="http://schemas.microsoft.com/office/drawing/2014/main" id="{B2CB120F-78ED-4444-8BF4-D355A3942A58}"/>
              </a:ext>
            </a:extLst>
          </p:cNvPr>
          <p:cNvSpPr/>
          <p:nvPr/>
        </p:nvSpPr>
        <p:spPr>
          <a:xfrm>
            <a:off x="1369219" y="3407758"/>
            <a:ext cx="3471862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PEA</a:t>
            </a:r>
          </a:p>
          <a:p>
            <a:pPr algn="ctr"/>
            <a:r>
              <a:rPr lang="es-ES_tradnl" dirty="0"/>
              <a:t>61.4 Millones</a:t>
            </a:r>
          </a:p>
        </p:txBody>
      </p:sp>
      <p:sp>
        <p:nvSpPr>
          <p:cNvPr id="10" name="Proceso 12">
            <a:extLst>
              <a:ext uri="{FF2B5EF4-FFF2-40B4-BE49-F238E27FC236}">
                <a16:creationId xmlns:a16="http://schemas.microsoft.com/office/drawing/2014/main" id="{7E134C80-FC31-654F-A286-5FA547D2C317}"/>
              </a:ext>
            </a:extLst>
          </p:cNvPr>
          <p:cNvSpPr/>
          <p:nvPr/>
        </p:nvSpPr>
        <p:spPr>
          <a:xfrm>
            <a:off x="457200" y="4741200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Ocupados</a:t>
            </a:r>
          </a:p>
          <a:p>
            <a:pPr algn="ctr"/>
            <a:r>
              <a:rPr lang="es-ES_tradnl" dirty="0"/>
              <a:t>59.8 Millones</a:t>
            </a:r>
          </a:p>
        </p:txBody>
      </p:sp>
      <p:sp>
        <p:nvSpPr>
          <p:cNvPr id="11" name="Proceso 13">
            <a:extLst>
              <a:ext uri="{FF2B5EF4-FFF2-40B4-BE49-F238E27FC236}">
                <a16:creationId xmlns:a16="http://schemas.microsoft.com/office/drawing/2014/main" id="{CA4FC824-5DAD-184D-B20F-7C19382804C9}"/>
              </a:ext>
            </a:extLst>
          </p:cNvPr>
          <p:cNvSpPr/>
          <p:nvPr/>
        </p:nvSpPr>
        <p:spPr>
          <a:xfrm>
            <a:off x="3743647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Desocupados abiertos</a:t>
            </a:r>
          </a:p>
          <a:p>
            <a:pPr algn="ctr"/>
            <a:r>
              <a:rPr lang="es-ES" dirty="0"/>
              <a:t>1.5 </a:t>
            </a:r>
            <a:r>
              <a:rPr lang="es-ES_tradnl" dirty="0"/>
              <a:t>Millones</a:t>
            </a:r>
          </a:p>
        </p:txBody>
      </p:sp>
      <p:sp>
        <p:nvSpPr>
          <p:cNvPr id="12" name="Proceso 16">
            <a:extLst>
              <a:ext uri="{FF2B5EF4-FFF2-40B4-BE49-F238E27FC236}">
                <a16:creationId xmlns:a16="http://schemas.microsoft.com/office/drawing/2014/main" id="{494DBBDC-4B05-2541-8685-DE51AF8F45D1}"/>
              </a:ext>
            </a:extLst>
          </p:cNvPr>
          <p:cNvSpPr/>
          <p:nvPr/>
        </p:nvSpPr>
        <p:spPr>
          <a:xfrm>
            <a:off x="6386421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Disponibles**</a:t>
            </a:r>
          </a:p>
          <a:p>
            <a:pPr algn="ctr"/>
            <a:r>
              <a:rPr lang="es-ES" dirty="0"/>
              <a:t>5.7 </a:t>
            </a:r>
            <a:r>
              <a:rPr lang="es-ES_tradnl" dirty="0"/>
              <a:t>Millones</a:t>
            </a:r>
          </a:p>
        </p:txBody>
      </p:sp>
      <p:sp>
        <p:nvSpPr>
          <p:cNvPr id="13" name="Proceso 17">
            <a:extLst>
              <a:ext uri="{FF2B5EF4-FFF2-40B4-BE49-F238E27FC236}">
                <a16:creationId xmlns:a16="http://schemas.microsoft.com/office/drawing/2014/main" id="{8F65DE75-F36F-7749-9350-0A9037E2257A}"/>
              </a:ext>
            </a:extLst>
          </p:cNvPr>
          <p:cNvSpPr/>
          <p:nvPr/>
        </p:nvSpPr>
        <p:spPr>
          <a:xfrm>
            <a:off x="9662929" y="4741196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No disponibles</a:t>
            </a:r>
          </a:p>
          <a:p>
            <a:pPr algn="ctr"/>
            <a:r>
              <a:rPr lang="es-ES_tradnl" dirty="0"/>
              <a:t>34.7 Millones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88218C76-6FBE-B14B-B9E2-9259DBA9934D}"/>
              </a:ext>
            </a:extLst>
          </p:cNvPr>
          <p:cNvSpPr txBox="1"/>
          <p:nvPr/>
        </p:nvSpPr>
        <p:spPr>
          <a:xfrm>
            <a:off x="38013" y="5905357"/>
            <a:ext cx="1219199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600" b="1" i="1" dirty="0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PEA:</a:t>
            </a:r>
            <a:r>
              <a:rPr lang="es-ES" sz="1600" dirty="0">
                <a:latin typeface="Dotum" panose="020B0600000101010101" pitchFamily="34" charset="-127"/>
                <a:ea typeface="Dotum" panose="020B0600000101010101" pitchFamily="34" charset="-127"/>
              </a:rPr>
              <a:t> Población que ofrece sus servicios laborales. </a:t>
            </a:r>
            <a:r>
              <a:rPr lang="es-ES" sz="1600" b="1" i="1" dirty="0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PNEA:</a:t>
            </a:r>
            <a:r>
              <a:rPr lang="es-ES" sz="1600" dirty="0">
                <a:latin typeface="Dotum" panose="020B0600000101010101" pitchFamily="34" charset="-127"/>
                <a:ea typeface="Dotum" panose="020B0600000101010101" pitchFamily="34" charset="-127"/>
              </a:rPr>
              <a:t> Población que no ofrece sus servicios laborales</a:t>
            </a:r>
            <a:endParaRPr lang="es-MX" sz="16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30B4A6C-BF71-8946-97D8-D93F576BAB2B}"/>
              </a:ext>
            </a:extLst>
          </p:cNvPr>
          <p:cNvSpPr txBox="1"/>
          <p:nvPr/>
        </p:nvSpPr>
        <p:spPr>
          <a:xfrm>
            <a:off x="38013" y="6187097"/>
            <a:ext cx="1219199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100" dirty="0">
                <a:latin typeface="Dotum" panose="020B0600000101010101" pitchFamily="34" charset="-127"/>
                <a:ea typeface="Dotum" panose="020B0600000101010101" pitchFamily="34" charset="-127"/>
              </a:rPr>
              <a:t>Fuente: INEGI, ENOE (Nueva Edición). Nota: *ENOENT Octubre 2024. **Personas en edad de trabajar que no han buscado empleo. Nota: diferencias ajustadas por redondeo</a:t>
            </a:r>
            <a:endParaRPr lang="es-MX" sz="11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cxnSp>
        <p:nvCxnSpPr>
          <p:cNvPr id="16" name="Conector angular 33">
            <a:extLst>
              <a:ext uri="{FF2B5EF4-FFF2-40B4-BE49-F238E27FC236}">
                <a16:creationId xmlns:a16="http://schemas.microsoft.com/office/drawing/2014/main" id="{33DBB4BA-CF50-9945-89FD-FFB46DFEC673}"/>
              </a:ext>
            </a:extLst>
          </p:cNvPr>
          <p:cNvCxnSpPr>
            <a:stCxn id="7" idx="2"/>
            <a:endCxn id="8" idx="0"/>
          </p:cNvCxnSpPr>
          <p:nvPr/>
        </p:nvCxnSpPr>
        <p:spPr>
          <a:xfrm rot="16200000" flipH="1">
            <a:off x="7427304" y="1787595"/>
            <a:ext cx="218518" cy="3021807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angular 35">
            <a:extLst>
              <a:ext uri="{FF2B5EF4-FFF2-40B4-BE49-F238E27FC236}">
                <a16:creationId xmlns:a16="http://schemas.microsoft.com/office/drawing/2014/main" id="{A6242782-64BF-094D-8329-6CD3B4E1DBA6}"/>
              </a:ext>
            </a:extLst>
          </p:cNvPr>
          <p:cNvCxnSpPr>
            <a:stCxn id="7" idx="2"/>
            <a:endCxn id="9" idx="0"/>
          </p:cNvCxnSpPr>
          <p:nvPr/>
        </p:nvCxnSpPr>
        <p:spPr>
          <a:xfrm rot="5400000">
            <a:off x="4456146" y="1838244"/>
            <a:ext cx="218518" cy="2920510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angular 37">
            <a:extLst>
              <a:ext uri="{FF2B5EF4-FFF2-40B4-BE49-F238E27FC236}">
                <a16:creationId xmlns:a16="http://schemas.microsoft.com/office/drawing/2014/main" id="{A8DA8EB3-0D48-C340-97E6-55B5BEA6A29D}"/>
              </a:ext>
            </a:extLst>
          </p:cNvPr>
          <p:cNvCxnSpPr>
            <a:stCxn id="8" idx="2"/>
            <a:endCxn id="13" idx="0"/>
          </p:cNvCxnSpPr>
          <p:nvPr/>
        </p:nvCxnSpPr>
        <p:spPr>
          <a:xfrm rot="16200000" flipH="1">
            <a:off x="9728490" y="3841159"/>
            <a:ext cx="219013" cy="158105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angular 39">
            <a:extLst>
              <a:ext uri="{FF2B5EF4-FFF2-40B4-BE49-F238E27FC236}">
                <a16:creationId xmlns:a16="http://schemas.microsoft.com/office/drawing/2014/main" id="{F5EC845D-E8D8-FC4C-89C6-C55ABDB814AC}"/>
              </a:ext>
            </a:extLst>
          </p:cNvPr>
          <p:cNvCxnSpPr>
            <a:stCxn id="8" idx="2"/>
            <a:endCxn id="12" idx="0"/>
          </p:cNvCxnSpPr>
          <p:nvPr/>
        </p:nvCxnSpPr>
        <p:spPr>
          <a:xfrm rot="5400000">
            <a:off x="8090236" y="3783966"/>
            <a:ext cx="219015" cy="169544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angular 41">
            <a:extLst>
              <a:ext uri="{FF2B5EF4-FFF2-40B4-BE49-F238E27FC236}">
                <a16:creationId xmlns:a16="http://schemas.microsoft.com/office/drawing/2014/main" id="{05E21F7F-6024-0E45-9C9B-76D5E3AAC24E}"/>
              </a:ext>
            </a:extLst>
          </p:cNvPr>
          <p:cNvCxnSpPr>
            <a:stCxn id="9" idx="2"/>
            <a:endCxn id="11" idx="0"/>
          </p:cNvCxnSpPr>
          <p:nvPr/>
        </p:nvCxnSpPr>
        <p:spPr>
          <a:xfrm rot="16200000" flipH="1">
            <a:off x="3797690" y="3829643"/>
            <a:ext cx="219015" cy="1604094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angular 43">
            <a:extLst>
              <a:ext uri="{FF2B5EF4-FFF2-40B4-BE49-F238E27FC236}">
                <a16:creationId xmlns:a16="http://schemas.microsoft.com/office/drawing/2014/main" id="{E4B16D8E-2492-0249-9997-4C7F8209AA96}"/>
              </a:ext>
            </a:extLst>
          </p:cNvPr>
          <p:cNvCxnSpPr>
            <a:stCxn id="9" idx="2"/>
            <a:endCxn id="10" idx="0"/>
          </p:cNvCxnSpPr>
          <p:nvPr/>
        </p:nvCxnSpPr>
        <p:spPr>
          <a:xfrm rot="5400000">
            <a:off x="2154466" y="3790515"/>
            <a:ext cx="219017" cy="1682353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939922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73678" y="7207719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30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Salario promedio en los países de la OCDE</a:t>
            </a:r>
            <a:endParaRPr lang="en-US" sz="3200" b="0" dirty="0"/>
          </a:p>
        </p:txBody>
      </p:sp>
      <p:sp>
        <p:nvSpPr>
          <p:cNvPr id="17" name="CuadroTexto 7">
            <a:extLst>
              <a:ext uri="{FF2B5EF4-FFF2-40B4-BE49-F238E27FC236}">
                <a16:creationId xmlns:a16="http://schemas.microsoft.com/office/drawing/2014/main" id="{574A1517-84B0-B550-C4E4-4FB5DA2915ED}"/>
              </a:ext>
            </a:extLst>
          </p:cNvPr>
          <p:cNvSpPr txBox="1"/>
          <p:nvPr/>
        </p:nvSpPr>
        <p:spPr>
          <a:xfrm>
            <a:off x="8671112" y="6388641"/>
            <a:ext cx="334736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b="1" i="1" dirty="0"/>
              <a:t>Fuente:</a:t>
            </a:r>
            <a:r>
              <a:rPr lang="es-MX" sz="1400" i="1" dirty="0"/>
              <a:t> </a:t>
            </a:r>
            <a:r>
              <a:rPr lang="es-MX" sz="105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OCDE / “Precariedad en las alturas”-Acción Ciudadana Contra la Pobreza</a:t>
            </a:r>
            <a:endParaRPr lang="es-MX" sz="1400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29B21B2-A1CC-C1DE-8E08-86EBB3E437E0}"/>
              </a:ext>
            </a:extLst>
          </p:cNvPr>
          <p:cNvGrpSpPr/>
          <p:nvPr/>
        </p:nvGrpSpPr>
        <p:grpSpPr>
          <a:xfrm>
            <a:off x="1781308" y="1451794"/>
            <a:ext cx="8840362" cy="5307621"/>
            <a:chOff x="1452124" y="1495515"/>
            <a:chExt cx="9282542" cy="5907732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8D9FBE18-8E80-5FF9-91BB-85C23919A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512" b="1997"/>
            <a:stretch/>
          </p:blipFill>
          <p:spPr>
            <a:xfrm>
              <a:off x="1452124" y="1495515"/>
              <a:ext cx="9282542" cy="5045723"/>
            </a:xfrm>
            <a:prstGeom prst="rect">
              <a:avLst/>
            </a:prstGeom>
          </p:spPr>
        </p:pic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FE9A9FDD-2E82-71F5-D60E-CEC21A704204}"/>
                </a:ext>
              </a:extLst>
            </p:cNvPr>
            <p:cNvGrpSpPr/>
            <p:nvPr/>
          </p:nvGrpSpPr>
          <p:grpSpPr>
            <a:xfrm>
              <a:off x="9415746" y="5920449"/>
              <a:ext cx="246221" cy="574196"/>
              <a:chOff x="11785871" y="5340018"/>
              <a:chExt cx="246221" cy="574196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598D3C57-6387-B3EF-F62D-5D79D4698B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414893">
                <a:off x="11818538" y="5408436"/>
                <a:ext cx="180885" cy="437358"/>
              </a:xfrm>
              <a:prstGeom prst="rect">
                <a:avLst/>
              </a:prstGeom>
            </p:spPr>
          </p:pic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F62A346D-9C3C-9BF4-F933-0ED85BF6F09C}"/>
                  </a:ext>
                </a:extLst>
              </p:cNvPr>
              <p:cNvSpPr txBox="1"/>
              <p:nvPr/>
            </p:nvSpPr>
            <p:spPr>
              <a:xfrm rot="18799293">
                <a:off x="11621884" y="5504005"/>
                <a:ext cx="57419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000" b="1" dirty="0">
                    <a:solidFill>
                      <a:srgbClr val="FF0000"/>
                    </a:solidFill>
                  </a:rPr>
                  <a:t>Mexico</a:t>
                </a:r>
                <a:endParaRPr lang="es-MX" sz="1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581ACBD0-13C1-2950-2089-14A395B9B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-178180"/>
            <a:stretch/>
          </p:blipFill>
          <p:spPr>
            <a:xfrm>
              <a:off x="2187531" y="5995991"/>
              <a:ext cx="7637867" cy="1407256"/>
            </a:xfrm>
            <a:prstGeom prst="rect">
              <a:avLst/>
            </a:prstGeom>
          </p:spPr>
        </p:pic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C63D1694-6B64-B2C2-A176-342211031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3041" y="5495109"/>
            <a:ext cx="7232461" cy="83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10981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979878" y="7207719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31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Proporción del valor agregado para salarios</a:t>
            </a:r>
            <a:br>
              <a:rPr lang="es-ES" sz="3200" dirty="0"/>
            </a:br>
            <a:r>
              <a:rPr lang="es-ES" sz="3200" dirty="0"/>
              <a:t>y para ganancias</a:t>
            </a:r>
            <a:endParaRPr lang="en-US" sz="3200" b="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CD74754-E679-8404-F64C-31796E32B0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733"/>
          <a:stretch/>
        </p:blipFill>
        <p:spPr>
          <a:xfrm>
            <a:off x="173522" y="1408017"/>
            <a:ext cx="9923379" cy="5146401"/>
          </a:xfrm>
          <a:prstGeom prst="rect">
            <a:avLst/>
          </a:prstGeom>
        </p:spPr>
      </p:pic>
      <p:sp>
        <p:nvSpPr>
          <p:cNvPr id="17" name="CuadroTexto 7">
            <a:extLst>
              <a:ext uri="{FF2B5EF4-FFF2-40B4-BE49-F238E27FC236}">
                <a16:creationId xmlns:a16="http://schemas.microsoft.com/office/drawing/2014/main" id="{C8A52084-7047-E4F5-D0AE-30F887783AD7}"/>
              </a:ext>
            </a:extLst>
          </p:cNvPr>
          <p:cNvSpPr txBox="1"/>
          <p:nvPr/>
        </p:nvSpPr>
        <p:spPr>
          <a:xfrm>
            <a:off x="10262614" y="3430148"/>
            <a:ext cx="16463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i="1" dirty="0"/>
              <a:t>Nota:</a:t>
            </a:r>
            <a:r>
              <a:rPr lang="es-MX" i="1" dirty="0"/>
              <a:t> </a:t>
            </a:r>
            <a:r>
              <a:rPr lang="es-MX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Círculo son “Remuneraciones al trabajo”. Rombos son “Ganancias netas de operac</a:t>
            </a:r>
            <a:r>
              <a:rPr lang="es-MX" sz="1200" dirty="0">
                <a:solidFill>
                  <a:schemeClr val="tx1">
                    <a:lumMod val="50000"/>
                  </a:schemeClr>
                </a:solidFill>
                <a:latin typeface="HelveticaNeue-Light"/>
              </a:rPr>
              <a:t>ión</a:t>
            </a:r>
            <a:r>
              <a:rPr lang="es-MX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”</a:t>
            </a:r>
            <a:endParaRPr lang="es-MX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  <p:sp>
        <p:nvSpPr>
          <p:cNvPr id="20" name="CuadroTexto 7">
            <a:extLst>
              <a:ext uri="{FF2B5EF4-FFF2-40B4-BE49-F238E27FC236}">
                <a16:creationId xmlns:a16="http://schemas.microsoft.com/office/drawing/2014/main" id="{5BC10B66-9DA0-954C-530C-8378D5324964}"/>
              </a:ext>
            </a:extLst>
          </p:cNvPr>
          <p:cNvSpPr txBox="1"/>
          <p:nvPr/>
        </p:nvSpPr>
        <p:spPr>
          <a:xfrm>
            <a:off x="8671112" y="6388641"/>
            <a:ext cx="334736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b="1" i="1" dirty="0"/>
              <a:t>Fuente:</a:t>
            </a:r>
            <a:r>
              <a:rPr lang="es-MX" sz="1400" i="1" dirty="0"/>
              <a:t> </a:t>
            </a:r>
            <a:r>
              <a:rPr lang="es-MX" sz="105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OCDE / “Precariedad en las alturas”-Acción Ciudadana Contra la Pobreza</a:t>
            </a:r>
            <a:endParaRPr lang="es-MX" sz="1400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</p:spTree>
    <p:extLst>
      <p:ext uri="{BB962C8B-B14F-4D97-AF65-F5344CB8AC3E}">
        <p14:creationId xmlns:p14="http://schemas.microsoft.com/office/powerpoint/2010/main" val="3609233578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Comparativo Duración de Jornada Laboral Semanal</a:t>
            </a:r>
            <a:endParaRPr lang="en-US" dirty="0"/>
          </a:p>
        </p:txBody>
      </p:sp>
      <p:graphicFrame>
        <p:nvGraphicFramePr>
          <p:cNvPr id="6" name="Gráfico 19">
            <a:extLst>
              <a:ext uri="{FF2B5EF4-FFF2-40B4-BE49-F238E27FC236}">
                <a16:creationId xmlns:a16="http://schemas.microsoft.com/office/drawing/2014/main" id="{0CA2F86F-C369-A34F-B8DC-C3C555720687}"/>
              </a:ext>
            </a:extLst>
          </p:cNvPr>
          <p:cNvGraphicFramePr/>
          <p:nvPr/>
        </p:nvGraphicFramePr>
        <p:xfrm>
          <a:off x="1321244" y="1617920"/>
          <a:ext cx="9549511" cy="4053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uadroTexto 9">
            <a:extLst>
              <a:ext uri="{FF2B5EF4-FFF2-40B4-BE49-F238E27FC236}">
                <a16:creationId xmlns:a16="http://schemas.microsoft.com/office/drawing/2014/main" id="{E8EF2C89-CD97-7942-A2DF-A4598DFEBF30}"/>
              </a:ext>
            </a:extLst>
          </p:cNvPr>
          <p:cNvSpPr txBox="1"/>
          <p:nvPr/>
        </p:nvSpPr>
        <p:spPr>
          <a:xfrm>
            <a:off x="6828381" y="6111104"/>
            <a:ext cx="6524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 propia. </a:t>
            </a:r>
            <a:r>
              <a:rPr lang="es-MX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Consultado Diciembre 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2024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n 15">
            <a:extLst>
              <a:ext uri="{FF2B5EF4-FFF2-40B4-BE49-F238E27FC236}">
                <a16:creationId xmlns:a16="http://schemas.microsoft.com/office/drawing/2014/main" id="{023ED125-BCA9-6B46-9FBE-87C170E711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886230" y="5749225"/>
            <a:ext cx="415238" cy="243210"/>
          </a:xfrm>
          <a:prstGeom prst="rect">
            <a:avLst/>
          </a:prstGeom>
        </p:spPr>
      </p:pic>
      <p:pic>
        <p:nvPicPr>
          <p:cNvPr id="10" name="Imagen 18">
            <a:extLst>
              <a:ext uri="{FF2B5EF4-FFF2-40B4-BE49-F238E27FC236}">
                <a16:creationId xmlns:a16="http://schemas.microsoft.com/office/drawing/2014/main" id="{1A88D117-F6EA-B84C-9494-ED9D22A73C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57556" y="5745935"/>
            <a:ext cx="421167" cy="249142"/>
          </a:xfrm>
          <a:prstGeom prst="rect">
            <a:avLst/>
          </a:prstGeom>
        </p:spPr>
      </p:pic>
      <p:pic>
        <p:nvPicPr>
          <p:cNvPr id="11" name="Imagen 20">
            <a:extLst>
              <a:ext uri="{FF2B5EF4-FFF2-40B4-BE49-F238E27FC236}">
                <a16:creationId xmlns:a16="http://schemas.microsoft.com/office/drawing/2014/main" id="{915CA118-013D-9245-9B3C-51944704E5D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3173263" y="5749225"/>
            <a:ext cx="421167" cy="249142"/>
          </a:xfrm>
          <a:prstGeom prst="rect">
            <a:avLst/>
          </a:prstGeom>
        </p:spPr>
      </p:pic>
      <p:pic>
        <p:nvPicPr>
          <p:cNvPr id="12" name="Imagen 21">
            <a:extLst>
              <a:ext uri="{FF2B5EF4-FFF2-40B4-BE49-F238E27FC236}">
                <a16:creationId xmlns:a16="http://schemas.microsoft.com/office/drawing/2014/main" id="{AA3FC24E-68DE-BA46-A808-35638BAD2AC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68598" y="5745935"/>
            <a:ext cx="415237" cy="249142"/>
          </a:xfrm>
          <a:prstGeom prst="rect">
            <a:avLst/>
          </a:prstGeom>
        </p:spPr>
      </p:pic>
      <p:pic>
        <p:nvPicPr>
          <p:cNvPr id="13" name="Imagen 22">
            <a:extLst>
              <a:ext uri="{FF2B5EF4-FFF2-40B4-BE49-F238E27FC236}">
                <a16:creationId xmlns:a16="http://schemas.microsoft.com/office/drawing/2014/main" id="{D43DE0F3-921C-A54D-9C95-75E9349F449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4568465" y="5740030"/>
            <a:ext cx="456762" cy="267531"/>
          </a:xfrm>
          <a:prstGeom prst="rect">
            <a:avLst/>
          </a:prstGeom>
        </p:spPr>
      </p:pic>
      <p:pic>
        <p:nvPicPr>
          <p:cNvPr id="14" name="Imagen 24">
            <a:extLst>
              <a:ext uri="{FF2B5EF4-FFF2-40B4-BE49-F238E27FC236}">
                <a16:creationId xmlns:a16="http://schemas.microsoft.com/office/drawing/2014/main" id="{1BE9B40F-C54F-9D43-BE18-C8A2198552E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362074" y="5744710"/>
            <a:ext cx="416903" cy="247725"/>
          </a:xfrm>
          <a:prstGeom prst="rect">
            <a:avLst/>
          </a:prstGeom>
        </p:spPr>
      </p:pic>
      <p:pic>
        <p:nvPicPr>
          <p:cNvPr id="15" name="Imagen 26">
            <a:extLst>
              <a:ext uri="{FF2B5EF4-FFF2-40B4-BE49-F238E27FC236}">
                <a16:creationId xmlns:a16="http://schemas.microsoft.com/office/drawing/2014/main" id="{72FD29B8-4AA2-4248-9D6B-9E3E7EAB563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064912" y="5735598"/>
            <a:ext cx="406152" cy="242563"/>
          </a:xfrm>
          <a:prstGeom prst="rect">
            <a:avLst/>
          </a:prstGeom>
        </p:spPr>
      </p:pic>
      <p:pic>
        <p:nvPicPr>
          <p:cNvPr id="16" name="Picture 26" descr="Resultado de imagen para TAIWAN flag">
            <a:extLst>
              <a:ext uri="{FF2B5EF4-FFF2-40B4-BE49-F238E27FC236}">
                <a16:creationId xmlns:a16="http://schemas.microsoft.com/office/drawing/2014/main" id="{717B8FAE-631D-394B-B88D-558EF406A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692854" y="5736603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sultado de imagen para ARGENTINA flag">
            <a:extLst>
              <a:ext uri="{FF2B5EF4-FFF2-40B4-BE49-F238E27FC236}">
                <a16:creationId xmlns:a16="http://schemas.microsoft.com/office/drawing/2014/main" id="{068D85A4-6B11-BB4D-AB56-182D4EB09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767475" y="5717618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esultado de imagen para BRASIL flag">
            <a:extLst>
              <a:ext uri="{FF2B5EF4-FFF2-40B4-BE49-F238E27FC236}">
                <a16:creationId xmlns:a16="http://schemas.microsoft.com/office/drawing/2014/main" id="{F2B78B2C-93E6-524F-AD8F-13510985E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485558" y="5715275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Resultado de imagen para MEXICO flag">
            <a:extLst>
              <a:ext uri="{FF2B5EF4-FFF2-40B4-BE49-F238E27FC236}">
                <a16:creationId xmlns:a16="http://schemas.microsoft.com/office/drawing/2014/main" id="{B75FCB3C-0BCA-604A-B3AC-B6FCB9B4A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172986" y="5715275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23">
            <a:extLst>
              <a:ext uri="{FF2B5EF4-FFF2-40B4-BE49-F238E27FC236}">
                <a16:creationId xmlns:a16="http://schemas.microsoft.com/office/drawing/2014/main" id="{0511AB41-BDF6-C144-8517-264BAEBBA02A}"/>
              </a:ext>
            </a:extLst>
          </p:cNvPr>
          <p:cNvSpPr txBox="1"/>
          <p:nvPr/>
        </p:nvSpPr>
        <p:spPr>
          <a:xfrm>
            <a:off x="277810" y="1361494"/>
            <a:ext cx="3982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Horas máximas autorizadas por semana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1" name="Imagen 1">
            <a:extLst>
              <a:ext uri="{FF2B5EF4-FFF2-40B4-BE49-F238E27FC236}">
                <a16:creationId xmlns:a16="http://schemas.microsoft.com/office/drawing/2014/main" id="{2632DA84-43FF-9643-A9D6-99E0E913118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274328" y="5729154"/>
            <a:ext cx="441116" cy="256567"/>
          </a:xfrm>
          <a:prstGeom prst="rect">
            <a:avLst/>
          </a:prstGeom>
        </p:spPr>
      </p:pic>
      <p:pic>
        <p:nvPicPr>
          <p:cNvPr id="22" name="Imagen 2">
            <a:extLst>
              <a:ext uri="{FF2B5EF4-FFF2-40B4-BE49-F238E27FC236}">
                <a16:creationId xmlns:a16="http://schemas.microsoft.com/office/drawing/2014/main" id="{1984EE27-2267-1149-ACE6-522E72CBC6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964545" y="5739375"/>
            <a:ext cx="432740" cy="25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15778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Comparativo internacional entre horas semanales trabajadas y salario</a:t>
            </a:r>
            <a:endParaRPr lang="en-US" dirty="0"/>
          </a:p>
        </p:txBody>
      </p:sp>
      <p:pic>
        <p:nvPicPr>
          <p:cNvPr id="5" name="Imagen 4" descr="Gráfico, Gráfico de dispersión, Gráfico de burbujas&#10;&#10;Descripción generada automáticamente">
            <a:extLst>
              <a:ext uri="{FF2B5EF4-FFF2-40B4-BE49-F238E27FC236}">
                <a16:creationId xmlns:a16="http://schemas.microsoft.com/office/drawing/2014/main" id="{3BBF046E-507C-2EEF-852B-04743BDE0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338" y="1363675"/>
            <a:ext cx="8730113" cy="549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66968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EA44B32-254B-F703-EE1D-620BF2DB30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34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84832979-8632-1F50-00FA-18F3FDD63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Mejoría de Ingresos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45C48F1D-575D-9058-E14C-5256269FF03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2485801" y="1368848"/>
            <a:ext cx="7215187" cy="5298653"/>
          </a:xfrm>
        </p:spPr>
      </p:pic>
    </p:spTree>
    <p:extLst>
      <p:ext uri="{BB962C8B-B14F-4D97-AF65-F5344CB8AC3E}">
        <p14:creationId xmlns:p14="http://schemas.microsoft.com/office/powerpoint/2010/main" val="1839989425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16F4D48-C1CF-F9AB-4944-23CAD511B5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35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07E65369-BC7B-1485-051D-1E34A9DEB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674"/>
            <a:ext cx="11914190" cy="1161211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Personas que perciben de 1 a 3 salarios mínimos (Octubre 2024)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A65D8D51-E304-7041-2A1E-0E306809B3F2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737731502"/>
              </p:ext>
            </p:extLst>
          </p:nvPr>
        </p:nvGraphicFramePr>
        <p:xfrm>
          <a:off x="277813" y="1736725"/>
          <a:ext cx="11631612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uadroTexto 9">
            <a:extLst>
              <a:ext uri="{FF2B5EF4-FFF2-40B4-BE49-F238E27FC236}">
                <a16:creationId xmlns:a16="http://schemas.microsoft.com/office/drawing/2014/main" id="{C3DDB3CB-CA0F-3262-6BC0-D0A54AE60CD8}"/>
              </a:ext>
            </a:extLst>
          </p:cNvPr>
          <p:cNvSpPr txBox="1"/>
          <p:nvPr/>
        </p:nvSpPr>
        <p:spPr>
          <a:xfrm>
            <a:off x="10003842" y="6444772"/>
            <a:ext cx="1633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ENOE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36065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FAFB5D5-E0CB-6CB5-0B22-B4538476A4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36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50B38131-76C0-F849-7912-4DB4FC326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Inversión Extranjera Directa en México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9DF9EE3-45AC-D094-0C94-995D4ABFF81B}"/>
              </a:ext>
            </a:extLst>
          </p:cNvPr>
          <p:cNvSpPr txBox="1"/>
          <p:nvPr/>
        </p:nvSpPr>
        <p:spPr>
          <a:xfrm>
            <a:off x="9419770" y="6138333"/>
            <a:ext cx="2583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i="1" dirty="0">
                <a:solidFill>
                  <a:schemeClr val="bg1">
                    <a:lumMod val="50000"/>
                  </a:schemeClr>
                </a:solidFill>
              </a:rPr>
              <a:t>Datos a Octubre 2024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DDA6B14-E807-E221-BB05-9FE80B37BEF3}"/>
              </a:ext>
            </a:extLst>
          </p:cNvPr>
          <p:cNvSpPr txBox="1"/>
          <p:nvPr/>
        </p:nvSpPr>
        <p:spPr>
          <a:xfrm>
            <a:off x="9419771" y="6476181"/>
            <a:ext cx="2583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i="1" dirty="0">
                <a:solidFill>
                  <a:schemeClr val="bg1">
                    <a:lumMod val="50000"/>
                  </a:schemeClr>
                </a:solidFill>
              </a:rPr>
              <a:t>Fuente: BANXICO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9324EF9-60D0-71EF-41E9-FB9DE7231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531" y="1489736"/>
            <a:ext cx="10034938" cy="46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15321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37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Comparativo Tiempo Extra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AD6089A-D814-318E-2BFD-4F4A66CEC4C0}"/>
              </a:ext>
            </a:extLst>
          </p:cNvPr>
          <p:cNvGraphicFramePr/>
          <p:nvPr/>
        </p:nvGraphicFramePr>
        <p:xfrm>
          <a:off x="277809" y="1426931"/>
          <a:ext cx="11631171" cy="4493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5384198" y="6324203"/>
            <a:ext cx="6524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 propia con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información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de: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Expansión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INS, OPB, CBN (…)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n 18">
            <a:extLst>
              <a:ext uri="{FF2B5EF4-FFF2-40B4-BE49-F238E27FC236}">
                <a16:creationId xmlns:a16="http://schemas.microsoft.com/office/drawing/2014/main" id="{B5D84A61-59DA-A5B8-A909-901398944D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46917" y="5920353"/>
            <a:ext cx="421167" cy="249142"/>
          </a:xfrm>
          <a:prstGeom prst="rect">
            <a:avLst/>
          </a:prstGeom>
        </p:spPr>
      </p:pic>
      <p:pic>
        <p:nvPicPr>
          <p:cNvPr id="9" name="Imagen 20">
            <a:extLst>
              <a:ext uri="{FF2B5EF4-FFF2-40B4-BE49-F238E27FC236}">
                <a16:creationId xmlns:a16="http://schemas.microsoft.com/office/drawing/2014/main" id="{CE967870-2B03-8F16-DAE5-493C70EA41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2991659" y="5920353"/>
            <a:ext cx="421167" cy="249142"/>
          </a:xfrm>
          <a:prstGeom prst="rect">
            <a:avLst/>
          </a:prstGeom>
        </p:spPr>
      </p:pic>
      <p:pic>
        <p:nvPicPr>
          <p:cNvPr id="10" name="Imagen 21">
            <a:extLst>
              <a:ext uri="{FF2B5EF4-FFF2-40B4-BE49-F238E27FC236}">
                <a16:creationId xmlns:a16="http://schemas.microsoft.com/office/drawing/2014/main" id="{A3322502-D393-B100-CBAF-83777D1AA4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67954" y="5920353"/>
            <a:ext cx="415237" cy="249142"/>
          </a:xfrm>
          <a:prstGeom prst="rect">
            <a:avLst/>
          </a:prstGeom>
        </p:spPr>
      </p:pic>
      <p:pic>
        <p:nvPicPr>
          <p:cNvPr id="11" name="Imagen 22">
            <a:extLst>
              <a:ext uri="{FF2B5EF4-FFF2-40B4-BE49-F238E27FC236}">
                <a16:creationId xmlns:a16="http://schemas.microsoft.com/office/drawing/2014/main" id="{E7675EDF-FA58-EF90-18E7-7CBD85E27F5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968790" y="5886517"/>
            <a:ext cx="456762" cy="267531"/>
          </a:xfrm>
          <a:prstGeom prst="rect">
            <a:avLst/>
          </a:prstGeom>
        </p:spPr>
      </p:pic>
      <p:pic>
        <p:nvPicPr>
          <p:cNvPr id="12" name="Imagen 24">
            <a:extLst>
              <a:ext uri="{FF2B5EF4-FFF2-40B4-BE49-F238E27FC236}">
                <a16:creationId xmlns:a16="http://schemas.microsoft.com/office/drawing/2014/main" id="{AE2D05BB-AD12-C60B-07D0-02B70E81A4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999221" y="5884357"/>
            <a:ext cx="416903" cy="247725"/>
          </a:xfrm>
          <a:prstGeom prst="rect">
            <a:avLst/>
          </a:prstGeom>
        </p:spPr>
      </p:pic>
      <p:pic>
        <p:nvPicPr>
          <p:cNvPr id="13" name="Imagen 26">
            <a:extLst>
              <a:ext uri="{FF2B5EF4-FFF2-40B4-BE49-F238E27FC236}">
                <a16:creationId xmlns:a16="http://schemas.microsoft.com/office/drawing/2014/main" id="{BB0366B6-D693-F885-07E2-B63F886835A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044169" y="5886937"/>
            <a:ext cx="406152" cy="242563"/>
          </a:xfrm>
          <a:prstGeom prst="rect">
            <a:avLst/>
          </a:prstGeom>
        </p:spPr>
      </p:pic>
      <p:pic>
        <p:nvPicPr>
          <p:cNvPr id="14" name="Picture 26" descr="Resultado de imagen para TAIWAN flag">
            <a:extLst>
              <a:ext uri="{FF2B5EF4-FFF2-40B4-BE49-F238E27FC236}">
                <a16:creationId xmlns:a16="http://schemas.microsoft.com/office/drawing/2014/main" id="{2FCCFAB4-D017-EF68-A4C8-992885E0B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033216" y="5897190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sultado de imagen para ARGENTINA flag">
            <a:extLst>
              <a:ext uri="{FF2B5EF4-FFF2-40B4-BE49-F238E27FC236}">
                <a16:creationId xmlns:a16="http://schemas.microsoft.com/office/drawing/2014/main" id="{227E4CCD-3A60-2343-86E7-DF2B9001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085652" y="5894326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esultado de imagen para BRASIL flag">
            <a:extLst>
              <a:ext uri="{FF2B5EF4-FFF2-40B4-BE49-F238E27FC236}">
                <a16:creationId xmlns:a16="http://schemas.microsoft.com/office/drawing/2014/main" id="{68BEEC2C-FB14-8936-9F6B-12B28A076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082601" y="5880150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Resultado de imagen para MEXICO flag">
            <a:extLst>
              <a:ext uri="{FF2B5EF4-FFF2-40B4-BE49-F238E27FC236}">
                <a16:creationId xmlns:a16="http://schemas.microsoft.com/office/drawing/2014/main" id="{B0CA68F2-9227-0775-DF1C-DD92F5C6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1018500" y="5891213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2">
            <a:extLst>
              <a:ext uri="{FF2B5EF4-FFF2-40B4-BE49-F238E27FC236}">
                <a16:creationId xmlns:a16="http://schemas.microsoft.com/office/drawing/2014/main" id="{7B747499-B1EB-FEF0-2683-26D182D786F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037760" y="5925507"/>
            <a:ext cx="432740" cy="25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54307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38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Incidencia de Horas Extras Pagadas</a:t>
            </a: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8737601" y="6453679"/>
            <a:ext cx="1865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OECD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5B7434F4-2DD9-01EF-8DE3-570212709256}"/>
              </a:ext>
            </a:extLst>
          </p:cNvPr>
          <p:cNvGraphicFramePr/>
          <p:nvPr/>
        </p:nvGraphicFramePr>
        <p:xfrm>
          <a:off x="277809" y="1517531"/>
          <a:ext cx="11740019" cy="4620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Imagen 21">
            <a:extLst>
              <a:ext uri="{FF2B5EF4-FFF2-40B4-BE49-F238E27FC236}">
                <a16:creationId xmlns:a16="http://schemas.microsoft.com/office/drawing/2014/main" id="{7A00BF85-EB03-55B2-9CF0-6763D5EC41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9797" y="6092602"/>
            <a:ext cx="415237" cy="249142"/>
          </a:xfrm>
          <a:prstGeom prst="rect">
            <a:avLst/>
          </a:prstGeom>
        </p:spPr>
      </p:pic>
      <p:pic>
        <p:nvPicPr>
          <p:cNvPr id="18" name="Imagen 22">
            <a:extLst>
              <a:ext uri="{FF2B5EF4-FFF2-40B4-BE49-F238E27FC236}">
                <a16:creationId xmlns:a16="http://schemas.microsoft.com/office/drawing/2014/main" id="{5829F1E4-5007-E7DD-4078-FE82EACDC2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440069" y="6074213"/>
            <a:ext cx="456762" cy="267531"/>
          </a:xfrm>
          <a:prstGeom prst="rect">
            <a:avLst/>
          </a:prstGeom>
        </p:spPr>
      </p:pic>
      <p:pic>
        <p:nvPicPr>
          <p:cNvPr id="20" name="Imagen 24">
            <a:extLst>
              <a:ext uri="{FF2B5EF4-FFF2-40B4-BE49-F238E27FC236}">
                <a16:creationId xmlns:a16="http://schemas.microsoft.com/office/drawing/2014/main" id="{84CC0F17-44F1-D1F3-94AA-6719A48F278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29846" y="6143134"/>
            <a:ext cx="416903" cy="247725"/>
          </a:xfrm>
          <a:prstGeom prst="rect">
            <a:avLst/>
          </a:prstGeom>
        </p:spPr>
      </p:pic>
      <p:pic>
        <p:nvPicPr>
          <p:cNvPr id="21" name="Imagen 26">
            <a:extLst>
              <a:ext uri="{FF2B5EF4-FFF2-40B4-BE49-F238E27FC236}">
                <a16:creationId xmlns:a16="http://schemas.microsoft.com/office/drawing/2014/main" id="{0E600E98-C9DC-FE5F-1945-A304BFA4D88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970138" y="6140575"/>
            <a:ext cx="406152" cy="242563"/>
          </a:xfrm>
          <a:prstGeom prst="rect">
            <a:avLst/>
          </a:prstGeom>
        </p:spPr>
      </p:pic>
      <p:pic>
        <p:nvPicPr>
          <p:cNvPr id="22" name="Picture 12" descr="Resultado de imagen para MEXICO flag">
            <a:extLst>
              <a:ext uri="{FF2B5EF4-FFF2-40B4-BE49-F238E27FC236}">
                <a16:creationId xmlns:a16="http://schemas.microsoft.com/office/drawing/2014/main" id="{1CBA8A8B-D2D0-268D-CA39-0C66D6B3A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799679" y="6121631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n 2">
            <a:extLst>
              <a:ext uri="{FF2B5EF4-FFF2-40B4-BE49-F238E27FC236}">
                <a16:creationId xmlns:a16="http://schemas.microsoft.com/office/drawing/2014/main" id="{08698DE6-0A63-4EA4-BDBD-5845244B70C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273717" y="6131441"/>
            <a:ext cx="432740" cy="25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94828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39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Pago de Aguinaldo</a:t>
            </a: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5384198" y="6324203"/>
            <a:ext cx="6524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propia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n 18">
            <a:extLst>
              <a:ext uri="{FF2B5EF4-FFF2-40B4-BE49-F238E27FC236}">
                <a16:creationId xmlns:a16="http://schemas.microsoft.com/office/drawing/2014/main" id="{B5D84A61-59DA-A5B8-A909-901398944D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7322" y="2007884"/>
            <a:ext cx="421167" cy="249142"/>
          </a:xfrm>
          <a:prstGeom prst="rect">
            <a:avLst/>
          </a:prstGeom>
        </p:spPr>
      </p:pic>
      <p:pic>
        <p:nvPicPr>
          <p:cNvPr id="9" name="Imagen 20">
            <a:extLst>
              <a:ext uri="{FF2B5EF4-FFF2-40B4-BE49-F238E27FC236}">
                <a16:creationId xmlns:a16="http://schemas.microsoft.com/office/drawing/2014/main" id="{CE967870-2B03-8F16-DAE5-493C70EA41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769378" y="2397881"/>
            <a:ext cx="421167" cy="249142"/>
          </a:xfrm>
          <a:prstGeom prst="rect">
            <a:avLst/>
          </a:prstGeom>
        </p:spPr>
      </p:pic>
      <p:pic>
        <p:nvPicPr>
          <p:cNvPr id="10" name="Imagen 21">
            <a:extLst>
              <a:ext uri="{FF2B5EF4-FFF2-40B4-BE49-F238E27FC236}">
                <a16:creationId xmlns:a16="http://schemas.microsoft.com/office/drawing/2014/main" id="{A3322502-D393-B100-CBAF-83777D1AA4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9378" y="1456378"/>
            <a:ext cx="415237" cy="249142"/>
          </a:xfrm>
          <a:prstGeom prst="rect">
            <a:avLst/>
          </a:prstGeom>
        </p:spPr>
      </p:pic>
      <p:pic>
        <p:nvPicPr>
          <p:cNvPr id="11" name="Imagen 22">
            <a:extLst>
              <a:ext uri="{FF2B5EF4-FFF2-40B4-BE49-F238E27FC236}">
                <a16:creationId xmlns:a16="http://schemas.microsoft.com/office/drawing/2014/main" id="{E7675EDF-FA58-EF90-18E7-7CBD85E27F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781535" y="2748576"/>
            <a:ext cx="456762" cy="267531"/>
          </a:xfrm>
          <a:prstGeom prst="rect">
            <a:avLst/>
          </a:prstGeom>
        </p:spPr>
      </p:pic>
      <p:pic>
        <p:nvPicPr>
          <p:cNvPr id="14" name="Picture 26" descr="Resultado de imagen para TAIWAN flag">
            <a:extLst>
              <a:ext uri="{FF2B5EF4-FFF2-40B4-BE49-F238E27FC236}">
                <a16:creationId xmlns:a16="http://schemas.microsoft.com/office/drawing/2014/main" id="{2FCCFAB4-D017-EF68-A4C8-992885E0B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32332" y="4439372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sultado de imagen para ARGENTINA flag">
            <a:extLst>
              <a:ext uri="{FF2B5EF4-FFF2-40B4-BE49-F238E27FC236}">
                <a16:creationId xmlns:a16="http://schemas.microsoft.com/office/drawing/2014/main" id="{227E4CCD-3A60-2343-86E7-DF2B9001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32332" y="4868058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esultado de imagen para BRASIL flag">
            <a:extLst>
              <a:ext uri="{FF2B5EF4-FFF2-40B4-BE49-F238E27FC236}">
                <a16:creationId xmlns:a16="http://schemas.microsoft.com/office/drawing/2014/main" id="{68BEEC2C-FB14-8936-9F6B-12B28A076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58070" y="5654339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Resultado de imagen para MEXICO flag">
            <a:extLst>
              <a:ext uri="{FF2B5EF4-FFF2-40B4-BE49-F238E27FC236}">
                <a16:creationId xmlns:a16="http://schemas.microsoft.com/office/drawing/2014/main" id="{B0CA68F2-9227-0775-DF1C-DD92F5C6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5595" y="6066065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2">
            <a:extLst>
              <a:ext uri="{FF2B5EF4-FFF2-40B4-BE49-F238E27FC236}">
                <a16:creationId xmlns:a16="http://schemas.microsoft.com/office/drawing/2014/main" id="{7B747499-B1EB-FEF0-2683-26D182D786F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04293" y="3577700"/>
            <a:ext cx="432740" cy="25169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4758FE4-825A-0EE2-8FA7-37BB262F24BE}"/>
              </a:ext>
            </a:extLst>
          </p:cNvPr>
          <p:cNvSpPr txBox="1"/>
          <p:nvPr/>
        </p:nvSpPr>
        <p:spPr>
          <a:xfrm>
            <a:off x="1485049" y="1403349"/>
            <a:ext cx="10706951" cy="5035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b="1" dirty="0"/>
              <a:t>USA</a:t>
            </a:r>
            <a:r>
              <a:rPr lang="es-ES_tradnl" dirty="0"/>
              <a:t>: no se paga aguinaldo por ley, solo bonos a discreción del empleador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China</a:t>
            </a:r>
            <a:r>
              <a:rPr lang="es-ES_tradnl" dirty="0"/>
              <a:t>: corresponde a 1 mes de salario. Se entrega durante el año nuevo chino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Japón</a:t>
            </a:r>
            <a:r>
              <a:rPr lang="es-ES_tradnl" dirty="0"/>
              <a:t>: es de 4 a 6 meses de salario. Se entrega en dos pagos (junio &amp; diciembre)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Canadá</a:t>
            </a:r>
            <a:r>
              <a:rPr lang="es-ES_tradnl" dirty="0"/>
              <a:t>: es la suma del pago reportado desde diciembre hasta noviembre + horas extras; entre 12. Se paga a fin de año.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España</a:t>
            </a:r>
            <a:r>
              <a:rPr lang="es-ES_tradnl" dirty="0"/>
              <a:t>: corresponde a la mitad del mayor salario recibido durante el periodo. Se da cada 6 meses (junio y diciembre) 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Taiwán</a:t>
            </a:r>
            <a:r>
              <a:rPr lang="es-ES_tradnl" dirty="0"/>
              <a:t>: corresponde a  1 mes de salario. Se entrega durante el año nuevo chino.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Argentina</a:t>
            </a:r>
            <a:r>
              <a:rPr lang="es-ES_tradnl" dirty="0"/>
              <a:t>: corresponde a la mitad del mayor salario recibido durante el periodo. Se da cada 6 meses (junio y diciembre) 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Brasil</a:t>
            </a:r>
            <a:r>
              <a:rPr lang="es-ES_tradnl" dirty="0"/>
              <a:t>: corresponde a 1 mes de salario. Se entrega a fin de año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México</a:t>
            </a:r>
            <a:r>
              <a:rPr lang="es-ES_tradnl" dirty="0"/>
              <a:t>: corresponde a 30 días de trabajo. Se entrega a fin de año</a:t>
            </a:r>
          </a:p>
        </p:txBody>
      </p:sp>
    </p:spTree>
    <p:extLst>
      <p:ext uri="{BB962C8B-B14F-4D97-AF65-F5344CB8AC3E}">
        <p14:creationId xmlns:p14="http://schemas.microsoft.com/office/powerpoint/2010/main" val="2465255167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>
                <a:ea typeface="Dotum" panose="020B0600000101010101" pitchFamily="34" charset="-127"/>
              </a:rPr>
              <a:t>Distribución de la población en edad de trabajar</a:t>
            </a:r>
            <a:endParaRPr lang="en-US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48F8D210-4AC7-484A-B9E7-020963138BA2}"/>
              </a:ext>
            </a:extLst>
          </p:cNvPr>
          <p:cNvSpPr txBox="1"/>
          <p:nvPr/>
        </p:nvSpPr>
        <p:spPr>
          <a:xfrm>
            <a:off x="2987040" y="1367423"/>
            <a:ext cx="638860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Dotum" panose="020B0600000101010101" pitchFamily="34" charset="-127"/>
                <a:cs typeface="Calibri" panose="020F0502020204030204" pitchFamily="34" charset="0"/>
              </a:rPr>
              <a:t>Datos a Octubre 2024</a:t>
            </a:r>
          </a:p>
          <a:p>
            <a:pPr algn="ctr"/>
            <a:endParaRPr lang="es-MX" sz="2000" dirty="0">
              <a:solidFill>
                <a:schemeClr val="tx1">
                  <a:lumMod val="65000"/>
                  <a:lumOff val="35000"/>
                </a:schemeClr>
              </a:solidFill>
              <a:ea typeface="Dotum" panose="020B0600000101010101" pitchFamily="34" charset="-127"/>
              <a:cs typeface="Calibri" panose="020F0502020204030204" pitchFamily="34" charset="0"/>
            </a:endParaRPr>
          </a:p>
        </p:txBody>
      </p:sp>
      <p:sp>
        <p:nvSpPr>
          <p:cNvPr id="7" name="Proceso 9">
            <a:extLst>
              <a:ext uri="{FF2B5EF4-FFF2-40B4-BE49-F238E27FC236}">
                <a16:creationId xmlns:a16="http://schemas.microsoft.com/office/drawing/2014/main" id="{24683086-6F1A-164B-9E72-6AFCBA7F8169}"/>
              </a:ext>
            </a:extLst>
          </p:cNvPr>
          <p:cNvSpPr/>
          <p:nvPr/>
        </p:nvSpPr>
        <p:spPr>
          <a:xfrm>
            <a:off x="4289729" y="2074815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Población</a:t>
            </a:r>
            <a:r>
              <a:rPr lang="es-ES" b="1" dirty="0"/>
              <a:t> de 15 y más años</a:t>
            </a:r>
          </a:p>
          <a:p>
            <a:pPr algn="ctr"/>
            <a:r>
              <a:rPr lang="es-ES" dirty="0"/>
              <a:t>101.9 Millones</a:t>
            </a:r>
            <a:endParaRPr lang="es-ES_tradnl" dirty="0"/>
          </a:p>
        </p:txBody>
      </p:sp>
      <p:sp>
        <p:nvSpPr>
          <p:cNvPr id="8" name="Proceso 10">
            <a:extLst>
              <a:ext uri="{FF2B5EF4-FFF2-40B4-BE49-F238E27FC236}">
                <a16:creationId xmlns:a16="http://schemas.microsoft.com/office/drawing/2014/main" id="{FE56A1BF-76EB-9140-A0A9-D043F6C0E812}"/>
              </a:ext>
            </a:extLst>
          </p:cNvPr>
          <p:cNvSpPr/>
          <p:nvPr/>
        </p:nvSpPr>
        <p:spPr>
          <a:xfrm>
            <a:off x="7311536" y="3407758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PNEA</a:t>
            </a:r>
            <a:endParaRPr lang="es-ES" b="1" dirty="0"/>
          </a:p>
          <a:p>
            <a:pPr algn="ctr"/>
            <a:r>
              <a:rPr lang="es-ES" dirty="0"/>
              <a:t>40.5</a:t>
            </a:r>
            <a:r>
              <a:rPr lang="es-ES_tradnl" dirty="0"/>
              <a:t> Millones</a:t>
            </a:r>
          </a:p>
        </p:txBody>
      </p:sp>
      <p:sp>
        <p:nvSpPr>
          <p:cNvPr id="9" name="Proceso 11">
            <a:extLst>
              <a:ext uri="{FF2B5EF4-FFF2-40B4-BE49-F238E27FC236}">
                <a16:creationId xmlns:a16="http://schemas.microsoft.com/office/drawing/2014/main" id="{B2CB120F-78ED-4444-8BF4-D355A3942A58}"/>
              </a:ext>
            </a:extLst>
          </p:cNvPr>
          <p:cNvSpPr/>
          <p:nvPr/>
        </p:nvSpPr>
        <p:spPr>
          <a:xfrm>
            <a:off x="1369219" y="3407758"/>
            <a:ext cx="3471862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PEA</a:t>
            </a:r>
          </a:p>
          <a:p>
            <a:pPr algn="ctr"/>
            <a:r>
              <a:rPr lang="es-ES_tradnl" dirty="0"/>
              <a:t>61.4  Millones</a:t>
            </a:r>
          </a:p>
        </p:txBody>
      </p:sp>
      <p:sp>
        <p:nvSpPr>
          <p:cNvPr id="10" name="Proceso 12">
            <a:extLst>
              <a:ext uri="{FF2B5EF4-FFF2-40B4-BE49-F238E27FC236}">
                <a16:creationId xmlns:a16="http://schemas.microsoft.com/office/drawing/2014/main" id="{7E134C80-FC31-654F-A286-5FA547D2C317}"/>
              </a:ext>
            </a:extLst>
          </p:cNvPr>
          <p:cNvSpPr/>
          <p:nvPr/>
        </p:nvSpPr>
        <p:spPr>
          <a:xfrm>
            <a:off x="457200" y="4741200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Ocupados</a:t>
            </a:r>
          </a:p>
          <a:p>
            <a:pPr algn="ctr"/>
            <a:r>
              <a:rPr lang="es-ES_tradnl" dirty="0"/>
              <a:t>59.8 Millones</a:t>
            </a:r>
          </a:p>
        </p:txBody>
      </p:sp>
      <p:sp>
        <p:nvSpPr>
          <p:cNvPr id="11" name="Proceso 13">
            <a:extLst>
              <a:ext uri="{FF2B5EF4-FFF2-40B4-BE49-F238E27FC236}">
                <a16:creationId xmlns:a16="http://schemas.microsoft.com/office/drawing/2014/main" id="{CA4FC824-5DAD-184D-B20F-7C19382804C9}"/>
              </a:ext>
            </a:extLst>
          </p:cNvPr>
          <p:cNvSpPr/>
          <p:nvPr/>
        </p:nvSpPr>
        <p:spPr>
          <a:xfrm>
            <a:off x="3743647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Desocupados abiertos</a:t>
            </a:r>
          </a:p>
          <a:p>
            <a:pPr algn="ctr"/>
            <a:r>
              <a:rPr lang="es-ES" dirty="0"/>
              <a:t>1.5 </a:t>
            </a:r>
            <a:r>
              <a:rPr lang="es-ES_tradnl" dirty="0"/>
              <a:t>Millones</a:t>
            </a:r>
          </a:p>
        </p:txBody>
      </p:sp>
      <p:sp>
        <p:nvSpPr>
          <p:cNvPr id="12" name="Proceso 16">
            <a:extLst>
              <a:ext uri="{FF2B5EF4-FFF2-40B4-BE49-F238E27FC236}">
                <a16:creationId xmlns:a16="http://schemas.microsoft.com/office/drawing/2014/main" id="{494DBBDC-4B05-2541-8685-DE51AF8F45D1}"/>
              </a:ext>
            </a:extLst>
          </p:cNvPr>
          <p:cNvSpPr/>
          <p:nvPr/>
        </p:nvSpPr>
        <p:spPr>
          <a:xfrm>
            <a:off x="6386421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Disponibles**</a:t>
            </a:r>
          </a:p>
          <a:p>
            <a:pPr algn="ctr"/>
            <a:r>
              <a:rPr lang="es-ES" dirty="0"/>
              <a:t>5.7 </a:t>
            </a:r>
            <a:r>
              <a:rPr lang="es-ES_tradnl" dirty="0"/>
              <a:t>Millones</a:t>
            </a:r>
          </a:p>
        </p:txBody>
      </p:sp>
      <p:sp>
        <p:nvSpPr>
          <p:cNvPr id="13" name="Proceso 17">
            <a:extLst>
              <a:ext uri="{FF2B5EF4-FFF2-40B4-BE49-F238E27FC236}">
                <a16:creationId xmlns:a16="http://schemas.microsoft.com/office/drawing/2014/main" id="{8F65DE75-F36F-7749-9350-0A9037E2257A}"/>
              </a:ext>
            </a:extLst>
          </p:cNvPr>
          <p:cNvSpPr/>
          <p:nvPr/>
        </p:nvSpPr>
        <p:spPr>
          <a:xfrm>
            <a:off x="9662929" y="4741196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No disponibles</a:t>
            </a:r>
          </a:p>
          <a:p>
            <a:pPr algn="ctr"/>
            <a:r>
              <a:rPr lang="es-ES_tradnl" dirty="0"/>
              <a:t>34.7 Millones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88218C76-6FBE-B14B-B9E2-9259DBA9934D}"/>
              </a:ext>
            </a:extLst>
          </p:cNvPr>
          <p:cNvSpPr txBox="1"/>
          <p:nvPr/>
        </p:nvSpPr>
        <p:spPr>
          <a:xfrm>
            <a:off x="38013" y="5905357"/>
            <a:ext cx="1219199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600" b="1" i="1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PEA:</a:t>
            </a:r>
            <a:r>
              <a:rPr lang="es-ES" sz="1600">
                <a:latin typeface="Dotum" panose="020B0600000101010101" pitchFamily="34" charset="-127"/>
                <a:ea typeface="Dotum" panose="020B0600000101010101" pitchFamily="34" charset="-127"/>
              </a:rPr>
              <a:t> Población que ofrece sus servicios laborales. </a:t>
            </a:r>
            <a:r>
              <a:rPr lang="es-ES" sz="1600" b="1" i="1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PNEA:</a:t>
            </a:r>
            <a:r>
              <a:rPr lang="es-ES" sz="1600">
                <a:latin typeface="Dotum" panose="020B0600000101010101" pitchFamily="34" charset="-127"/>
                <a:ea typeface="Dotum" panose="020B0600000101010101" pitchFamily="34" charset="-127"/>
              </a:rPr>
              <a:t> Población que no ofrece sus servicios laborales</a:t>
            </a:r>
            <a:endParaRPr lang="es-MX" sz="160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30B4A6C-BF71-8946-97D8-D93F576BAB2B}"/>
              </a:ext>
            </a:extLst>
          </p:cNvPr>
          <p:cNvSpPr txBox="1"/>
          <p:nvPr/>
        </p:nvSpPr>
        <p:spPr>
          <a:xfrm>
            <a:off x="38013" y="6187097"/>
            <a:ext cx="1219199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100" dirty="0">
                <a:latin typeface="Dotum" panose="020B0600000101010101" pitchFamily="34" charset="-127"/>
                <a:ea typeface="Dotum" panose="020B0600000101010101" pitchFamily="34" charset="-127"/>
              </a:rPr>
              <a:t>Fuente: INEGI, ENOE (Nueva Edición). Nota: *ENOENT Octubre 2024. **Personas en edad de trabajar que no han buscado empleo. Nota: diferencias ajustadas por redondeo</a:t>
            </a:r>
            <a:endParaRPr lang="es-MX" sz="11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cxnSp>
        <p:nvCxnSpPr>
          <p:cNvPr id="16" name="Conector angular 33">
            <a:extLst>
              <a:ext uri="{FF2B5EF4-FFF2-40B4-BE49-F238E27FC236}">
                <a16:creationId xmlns:a16="http://schemas.microsoft.com/office/drawing/2014/main" id="{33DBB4BA-CF50-9945-89FD-FFB46DFEC673}"/>
              </a:ext>
            </a:extLst>
          </p:cNvPr>
          <p:cNvCxnSpPr>
            <a:stCxn id="7" idx="2"/>
            <a:endCxn id="8" idx="0"/>
          </p:cNvCxnSpPr>
          <p:nvPr/>
        </p:nvCxnSpPr>
        <p:spPr>
          <a:xfrm rot="16200000" flipH="1">
            <a:off x="7427304" y="1787595"/>
            <a:ext cx="218518" cy="3021807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angular 35">
            <a:extLst>
              <a:ext uri="{FF2B5EF4-FFF2-40B4-BE49-F238E27FC236}">
                <a16:creationId xmlns:a16="http://schemas.microsoft.com/office/drawing/2014/main" id="{A6242782-64BF-094D-8329-6CD3B4E1DBA6}"/>
              </a:ext>
            </a:extLst>
          </p:cNvPr>
          <p:cNvCxnSpPr>
            <a:stCxn id="7" idx="2"/>
            <a:endCxn id="9" idx="0"/>
          </p:cNvCxnSpPr>
          <p:nvPr/>
        </p:nvCxnSpPr>
        <p:spPr>
          <a:xfrm rot="5400000">
            <a:off x="4456146" y="1838244"/>
            <a:ext cx="218518" cy="2920510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angular 37">
            <a:extLst>
              <a:ext uri="{FF2B5EF4-FFF2-40B4-BE49-F238E27FC236}">
                <a16:creationId xmlns:a16="http://schemas.microsoft.com/office/drawing/2014/main" id="{A8DA8EB3-0D48-C340-97E6-55B5BEA6A29D}"/>
              </a:ext>
            </a:extLst>
          </p:cNvPr>
          <p:cNvCxnSpPr>
            <a:stCxn id="8" idx="2"/>
            <a:endCxn id="13" idx="0"/>
          </p:cNvCxnSpPr>
          <p:nvPr/>
        </p:nvCxnSpPr>
        <p:spPr>
          <a:xfrm rot="16200000" flipH="1">
            <a:off x="9728490" y="3841159"/>
            <a:ext cx="219013" cy="158105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angular 39">
            <a:extLst>
              <a:ext uri="{FF2B5EF4-FFF2-40B4-BE49-F238E27FC236}">
                <a16:creationId xmlns:a16="http://schemas.microsoft.com/office/drawing/2014/main" id="{F5EC845D-E8D8-FC4C-89C6-C55ABDB814AC}"/>
              </a:ext>
            </a:extLst>
          </p:cNvPr>
          <p:cNvCxnSpPr>
            <a:stCxn id="8" idx="2"/>
            <a:endCxn id="12" idx="0"/>
          </p:cNvCxnSpPr>
          <p:nvPr/>
        </p:nvCxnSpPr>
        <p:spPr>
          <a:xfrm rot="5400000">
            <a:off x="8090236" y="3783966"/>
            <a:ext cx="219015" cy="169544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angular 41">
            <a:extLst>
              <a:ext uri="{FF2B5EF4-FFF2-40B4-BE49-F238E27FC236}">
                <a16:creationId xmlns:a16="http://schemas.microsoft.com/office/drawing/2014/main" id="{05E21F7F-6024-0E45-9C9B-76D5E3AAC24E}"/>
              </a:ext>
            </a:extLst>
          </p:cNvPr>
          <p:cNvCxnSpPr>
            <a:stCxn id="9" idx="2"/>
            <a:endCxn id="11" idx="0"/>
          </p:cNvCxnSpPr>
          <p:nvPr/>
        </p:nvCxnSpPr>
        <p:spPr>
          <a:xfrm rot="16200000" flipH="1">
            <a:off x="3797690" y="3829643"/>
            <a:ext cx="219015" cy="1604094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angular 43">
            <a:extLst>
              <a:ext uri="{FF2B5EF4-FFF2-40B4-BE49-F238E27FC236}">
                <a16:creationId xmlns:a16="http://schemas.microsoft.com/office/drawing/2014/main" id="{E4B16D8E-2492-0249-9997-4C7F8209AA96}"/>
              </a:ext>
            </a:extLst>
          </p:cNvPr>
          <p:cNvCxnSpPr>
            <a:stCxn id="9" idx="2"/>
            <a:endCxn id="10" idx="0"/>
          </p:cNvCxnSpPr>
          <p:nvPr/>
        </p:nvCxnSpPr>
        <p:spPr>
          <a:xfrm rot="5400000">
            <a:off x="2154466" y="3790515"/>
            <a:ext cx="219017" cy="1682353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de flecha 5">
            <a:extLst>
              <a:ext uri="{FF2B5EF4-FFF2-40B4-BE49-F238E27FC236}">
                <a16:creationId xmlns:a16="http://schemas.microsoft.com/office/drawing/2014/main" id="{139C21AA-D47A-D75D-29B1-E758667B8D55}"/>
              </a:ext>
            </a:extLst>
          </p:cNvPr>
          <p:cNvCxnSpPr/>
          <p:nvPr/>
        </p:nvCxnSpPr>
        <p:spPr>
          <a:xfrm flipH="1">
            <a:off x="1862240" y="2556574"/>
            <a:ext cx="6694281" cy="2394534"/>
          </a:xfrm>
          <a:prstGeom prst="straightConnector1">
            <a:avLst/>
          </a:prstGeom>
          <a:ln w="101600" cap="flat" algn="ctr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5BCB4876-D8EC-A234-5E07-A12FC214EAE5}"/>
              </a:ext>
            </a:extLst>
          </p:cNvPr>
          <p:cNvSpPr txBox="1"/>
          <p:nvPr/>
        </p:nvSpPr>
        <p:spPr>
          <a:xfrm>
            <a:off x="8795428" y="1909056"/>
            <a:ext cx="2472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b="1" dirty="0"/>
              <a:t>5.6 </a:t>
            </a:r>
            <a:r>
              <a:rPr lang="es-ES_tradnl" b="1" dirty="0"/>
              <a:t>MILLONES ESTÁN SUB OCUPADOS</a:t>
            </a:r>
          </a:p>
          <a:p>
            <a:pPr algn="ctr"/>
            <a:r>
              <a:rPr lang="es-ES_tradnl" b="1" dirty="0"/>
              <a:t>(</a:t>
            </a:r>
            <a:r>
              <a:rPr lang="es-ES" b="1" dirty="0"/>
              <a:t>9.4</a:t>
            </a:r>
            <a:r>
              <a:rPr lang="es-ES_tradnl" b="1" dirty="0"/>
              <a:t>%</a:t>
            </a:r>
            <a:r>
              <a:rPr lang="es-ES" b="1" dirty="0"/>
              <a:t> DE LA P.O.)</a:t>
            </a:r>
            <a:endParaRPr lang="es-ES_tradnl" b="1" dirty="0"/>
          </a:p>
        </p:txBody>
      </p:sp>
      <p:sp>
        <p:nvSpPr>
          <p:cNvPr id="22" name="Anillo 44">
            <a:extLst>
              <a:ext uri="{FF2B5EF4-FFF2-40B4-BE49-F238E27FC236}">
                <a16:creationId xmlns:a16="http://schemas.microsoft.com/office/drawing/2014/main" id="{0AFA605C-96F6-2740-1F5E-92E4806D8C7A}"/>
              </a:ext>
            </a:extLst>
          </p:cNvPr>
          <p:cNvSpPr/>
          <p:nvPr/>
        </p:nvSpPr>
        <p:spPr>
          <a:xfrm>
            <a:off x="8317615" y="1570273"/>
            <a:ext cx="3389463" cy="1533887"/>
          </a:xfrm>
          <a:prstGeom prst="donut">
            <a:avLst>
              <a:gd name="adj" fmla="val 10093"/>
            </a:avLst>
          </a:prstGeom>
          <a:solidFill>
            <a:srgbClr val="FF0000"/>
          </a:solidFill>
          <a:ln w="12700" cap="flat" algn="ctr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968349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40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Pago de Aguinaldo por Ley, si se ganan 300 USD al mes recibes…</a:t>
            </a: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5384198" y="6324203"/>
            <a:ext cx="6524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propia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2DF1651-8537-A358-5643-E7713786F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79" y="1606837"/>
            <a:ext cx="11319231" cy="462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52169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41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A7864D5-A0F7-9122-775F-F530893A9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¿Entre más se trabaja más se genera?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2C9FF223-E259-6B9E-D231-24940BD6B998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2"/>
          <a:srcRect t="15461"/>
          <a:stretch/>
        </p:blipFill>
        <p:spPr>
          <a:xfrm>
            <a:off x="2876870" y="1573306"/>
            <a:ext cx="6433050" cy="4831977"/>
          </a:xfrm>
        </p:spPr>
      </p:pic>
    </p:spTree>
    <p:extLst>
      <p:ext uri="{BB962C8B-B14F-4D97-AF65-F5344CB8AC3E}">
        <p14:creationId xmlns:p14="http://schemas.microsoft.com/office/powerpoint/2010/main" val="1163906337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42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A7864D5-A0F7-9122-775F-F530893A9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dirty="0"/>
              <a:t>Incrementos salariales contractuales de los útimos 4 sexenios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3C5537F-156D-795D-F850-5BDF12629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038" y="1401492"/>
            <a:ext cx="9578714" cy="515170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721CE08-2FB3-C970-E1B9-5B0FDDDA2878}"/>
              </a:ext>
            </a:extLst>
          </p:cNvPr>
          <p:cNvSpPr txBox="1"/>
          <p:nvPr/>
        </p:nvSpPr>
        <p:spPr>
          <a:xfrm>
            <a:off x="8990504" y="1881647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6.56%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4BBCFFC-C6EA-5396-6551-1A167E667168}"/>
              </a:ext>
            </a:extLst>
          </p:cNvPr>
          <p:cNvSpPr txBox="1"/>
          <p:nvPr/>
        </p:nvSpPr>
        <p:spPr>
          <a:xfrm>
            <a:off x="9667626" y="4845622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1.31%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3C8B10C-1C4A-809E-458E-04805BEFEDDC}"/>
              </a:ext>
            </a:extLst>
          </p:cNvPr>
          <p:cNvSpPr txBox="1"/>
          <p:nvPr/>
        </p:nvSpPr>
        <p:spPr>
          <a:xfrm>
            <a:off x="2317759" y="2255211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5.87%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D7B41D1-54D6-982E-D0A1-CCA7E820F9A9}"/>
              </a:ext>
            </a:extLst>
          </p:cNvPr>
          <p:cNvSpPr txBox="1"/>
          <p:nvPr/>
        </p:nvSpPr>
        <p:spPr>
          <a:xfrm>
            <a:off x="2980616" y="4962740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1.05%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A872DA7-EA06-59AC-11DE-A7C815354806}"/>
              </a:ext>
            </a:extLst>
          </p:cNvPr>
          <p:cNvSpPr txBox="1"/>
          <p:nvPr/>
        </p:nvSpPr>
        <p:spPr>
          <a:xfrm>
            <a:off x="4558535" y="3059668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4.47%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257B15-E365-F97D-1A24-71A400887619}"/>
              </a:ext>
            </a:extLst>
          </p:cNvPr>
          <p:cNvSpPr txBox="1"/>
          <p:nvPr/>
        </p:nvSpPr>
        <p:spPr>
          <a:xfrm>
            <a:off x="5234871" y="5470457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0.14%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D8EED61-2242-A737-531B-C28708D160C4}"/>
              </a:ext>
            </a:extLst>
          </p:cNvPr>
          <p:cNvSpPr txBox="1"/>
          <p:nvPr/>
        </p:nvSpPr>
        <p:spPr>
          <a:xfrm>
            <a:off x="6799477" y="3069248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4.40%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2B46F05-E90F-EE27-9F22-44662C30FC11}"/>
              </a:ext>
            </a:extLst>
          </p:cNvPr>
          <p:cNvSpPr txBox="1"/>
          <p:nvPr/>
        </p:nvSpPr>
        <p:spPr>
          <a:xfrm>
            <a:off x="7420231" y="5384576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0.36%</a:t>
            </a:r>
          </a:p>
        </p:txBody>
      </p:sp>
    </p:spTree>
    <p:extLst>
      <p:ext uri="{BB962C8B-B14F-4D97-AF65-F5344CB8AC3E}">
        <p14:creationId xmlns:p14="http://schemas.microsoft.com/office/powerpoint/2010/main" val="1326791620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43</a:t>
            </a:fld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314E928-B50F-99F9-5628-63A11A52E844}"/>
              </a:ext>
            </a:extLst>
          </p:cNvPr>
          <p:cNvSpPr txBox="1"/>
          <p:nvPr/>
        </p:nvSpPr>
        <p:spPr>
          <a:xfrm>
            <a:off x="2106951" y="144401"/>
            <a:ext cx="85660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</a:rPr>
              <a:t>Revisiones salariales/ Incrementos reales</a:t>
            </a:r>
          </a:p>
          <a:p>
            <a:pPr algn="ctr"/>
            <a:r>
              <a:rPr lang="es-MX" sz="3600" b="1" dirty="0">
                <a:solidFill>
                  <a:schemeClr val="bg1"/>
                </a:solidFill>
              </a:rPr>
              <a:t> (Octubre 2024)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F93A18E-1644-1C5E-CD5E-C54BD44A2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170" y="2246243"/>
            <a:ext cx="6055260" cy="297332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64B12AC-7844-7F33-D238-6B637F040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70" y="2246243"/>
            <a:ext cx="5960038" cy="297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41685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44</a:t>
            </a:fld>
            <a:endParaRPr lang="en-U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83D82CF-872D-DECB-00E3-89B66C45E271}"/>
              </a:ext>
            </a:extLst>
          </p:cNvPr>
          <p:cNvSpPr txBox="1"/>
          <p:nvPr/>
        </p:nvSpPr>
        <p:spPr>
          <a:xfrm>
            <a:off x="2724490" y="388364"/>
            <a:ext cx="7678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</a:rPr>
              <a:t>Huelgas Federales (Octubre 2024)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6E83ED1-151C-1899-73C6-0B851C9D3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13" y="2275033"/>
            <a:ext cx="5848632" cy="347091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8B2E886-2A4C-9D19-8A9B-0E3B7D9AE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585" y="2275033"/>
            <a:ext cx="6136429" cy="347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86253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74972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10" y="149093"/>
            <a:ext cx="11631171" cy="1161211"/>
          </a:xfrm>
        </p:spPr>
        <p:txBody>
          <a:bodyPr>
            <a:normAutofit/>
          </a:bodyPr>
          <a:lstStyle/>
          <a:p>
            <a:r>
              <a:rPr lang="es-MX" dirty="0">
                <a:ea typeface="Dotum" panose="020B0600000101010101" pitchFamily="34" charset="-127"/>
              </a:rPr>
              <a:t>Tasa de desocupación en México (Oct 2024)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332D9501-ECF1-1A4B-AACA-CAEEEEC2A647}"/>
              </a:ext>
            </a:extLst>
          </p:cNvPr>
          <p:cNvSpPr txBox="1"/>
          <p:nvPr/>
        </p:nvSpPr>
        <p:spPr>
          <a:xfrm>
            <a:off x="7017813" y="6439505"/>
            <a:ext cx="3261985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Fecha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de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onsulta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: Diciembre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CuadroTexto 13">
            <a:extLst>
              <a:ext uri="{FF2B5EF4-FFF2-40B4-BE49-F238E27FC236}">
                <a16:creationId xmlns:a16="http://schemas.microsoft.com/office/drawing/2014/main" id="{1F293E36-559A-9849-A450-77BED6381E68}"/>
              </a:ext>
            </a:extLst>
          </p:cNvPr>
          <p:cNvSpPr txBox="1"/>
          <p:nvPr/>
        </p:nvSpPr>
        <p:spPr>
          <a:xfrm>
            <a:off x="5512756" y="1610496"/>
            <a:ext cx="6352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La tasa de desocupación , fue de </a:t>
            </a:r>
            <a:r>
              <a:rPr lang="es-ES" b="1" dirty="0"/>
              <a:t>2.5</a:t>
            </a:r>
            <a:r>
              <a:rPr lang="es-MX" b="1" dirty="0"/>
              <a:t>% De la PEA a nivel nacional</a:t>
            </a:r>
            <a:endParaRPr lang="es-MX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4861FD-D042-3443-8A43-2D183A91C59E}"/>
              </a:ext>
            </a:extLst>
          </p:cNvPr>
          <p:cNvSpPr txBox="1"/>
          <p:nvPr/>
        </p:nvSpPr>
        <p:spPr>
          <a:xfrm>
            <a:off x="10723335" y="6356551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87CB65A-950C-4F42-B4A5-12D0D7B482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9980210"/>
              </p:ext>
            </p:extLst>
          </p:nvPr>
        </p:nvGraphicFramePr>
        <p:xfrm>
          <a:off x="277810" y="1904372"/>
          <a:ext cx="11543100" cy="4535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14806935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Comparativo Mundial de Tasa De Desempleo/Desocupación Octubre 2024</a:t>
            </a:r>
            <a:endParaRPr lang="en-US" dirty="0"/>
          </a:p>
        </p:txBody>
      </p:sp>
      <p:graphicFrame>
        <p:nvGraphicFramePr>
          <p:cNvPr id="6" name="Gráfico 19">
            <a:extLst>
              <a:ext uri="{FF2B5EF4-FFF2-40B4-BE49-F238E27FC236}">
                <a16:creationId xmlns:a16="http://schemas.microsoft.com/office/drawing/2014/main" id="{0CA2F86F-C369-A34F-B8DC-C3C5557206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2954922"/>
              </p:ext>
            </p:extLst>
          </p:nvPr>
        </p:nvGraphicFramePr>
        <p:xfrm>
          <a:off x="1321244" y="1617920"/>
          <a:ext cx="9549511" cy="4053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uadroTexto 9">
            <a:extLst>
              <a:ext uri="{FF2B5EF4-FFF2-40B4-BE49-F238E27FC236}">
                <a16:creationId xmlns:a16="http://schemas.microsoft.com/office/drawing/2014/main" id="{E8EF2C89-CD97-7942-A2DF-A4598DFEBF30}"/>
              </a:ext>
            </a:extLst>
          </p:cNvPr>
          <p:cNvSpPr txBox="1"/>
          <p:nvPr/>
        </p:nvSpPr>
        <p:spPr>
          <a:xfrm>
            <a:off x="4594303" y="6282594"/>
            <a:ext cx="7361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 propia. Datos OCDE / Investing. 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Consultado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Diciembre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2024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n 12">
            <a:extLst>
              <a:ext uri="{FF2B5EF4-FFF2-40B4-BE49-F238E27FC236}">
                <a16:creationId xmlns:a16="http://schemas.microsoft.com/office/drawing/2014/main" id="{D0EF2D79-1F8B-FA4F-A58C-F156104B3E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98226" y="5691474"/>
            <a:ext cx="432951" cy="302553"/>
          </a:xfrm>
          <a:prstGeom prst="rect">
            <a:avLst/>
          </a:prstGeom>
        </p:spPr>
      </p:pic>
      <p:pic>
        <p:nvPicPr>
          <p:cNvPr id="9" name="Imagen 15">
            <a:extLst>
              <a:ext uri="{FF2B5EF4-FFF2-40B4-BE49-F238E27FC236}">
                <a16:creationId xmlns:a16="http://schemas.microsoft.com/office/drawing/2014/main" id="{023ED125-BCA9-6B46-9FBE-87C170E711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700053" y="5712812"/>
            <a:ext cx="415238" cy="243210"/>
          </a:xfrm>
          <a:prstGeom prst="rect">
            <a:avLst/>
          </a:prstGeom>
        </p:spPr>
      </p:pic>
      <p:pic>
        <p:nvPicPr>
          <p:cNvPr id="10" name="Imagen 18">
            <a:extLst>
              <a:ext uri="{FF2B5EF4-FFF2-40B4-BE49-F238E27FC236}">
                <a16:creationId xmlns:a16="http://schemas.microsoft.com/office/drawing/2014/main" id="{1A88D117-F6EA-B84C-9494-ED9D22A73C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47855" y="5714615"/>
            <a:ext cx="421167" cy="249142"/>
          </a:xfrm>
          <a:prstGeom prst="rect">
            <a:avLst/>
          </a:prstGeom>
        </p:spPr>
      </p:pic>
      <p:pic>
        <p:nvPicPr>
          <p:cNvPr id="11" name="Imagen 20">
            <a:extLst>
              <a:ext uri="{FF2B5EF4-FFF2-40B4-BE49-F238E27FC236}">
                <a16:creationId xmlns:a16="http://schemas.microsoft.com/office/drawing/2014/main" id="{915CA118-013D-9245-9B3C-51944704E5D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077195" y="5709326"/>
            <a:ext cx="421167" cy="249142"/>
          </a:xfrm>
          <a:prstGeom prst="rect">
            <a:avLst/>
          </a:prstGeom>
        </p:spPr>
      </p:pic>
      <p:pic>
        <p:nvPicPr>
          <p:cNvPr id="12" name="Imagen 21">
            <a:extLst>
              <a:ext uri="{FF2B5EF4-FFF2-40B4-BE49-F238E27FC236}">
                <a16:creationId xmlns:a16="http://schemas.microsoft.com/office/drawing/2014/main" id="{AA3FC24E-68DE-BA46-A808-35638BAD2AC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832794" y="5720350"/>
            <a:ext cx="415237" cy="249142"/>
          </a:xfrm>
          <a:prstGeom prst="rect">
            <a:avLst/>
          </a:prstGeom>
        </p:spPr>
      </p:pic>
      <p:pic>
        <p:nvPicPr>
          <p:cNvPr id="13" name="Imagen 22">
            <a:extLst>
              <a:ext uri="{FF2B5EF4-FFF2-40B4-BE49-F238E27FC236}">
                <a16:creationId xmlns:a16="http://schemas.microsoft.com/office/drawing/2014/main" id="{D43DE0F3-921C-A54D-9C95-75E9349F449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4320749" y="5693914"/>
            <a:ext cx="456762" cy="267531"/>
          </a:xfrm>
          <a:prstGeom prst="rect">
            <a:avLst/>
          </a:prstGeom>
        </p:spPr>
      </p:pic>
      <p:pic>
        <p:nvPicPr>
          <p:cNvPr id="14" name="Imagen 24">
            <a:extLst>
              <a:ext uri="{FF2B5EF4-FFF2-40B4-BE49-F238E27FC236}">
                <a16:creationId xmlns:a16="http://schemas.microsoft.com/office/drawing/2014/main" id="{1BE9B40F-C54F-9D43-BE18-C8A2198552E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606102" y="5742892"/>
            <a:ext cx="416903" cy="247725"/>
          </a:xfrm>
          <a:prstGeom prst="rect">
            <a:avLst/>
          </a:prstGeom>
        </p:spPr>
      </p:pic>
      <p:pic>
        <p:nvPicPr>
          <p:cNvPr id="15" name="Imagen 26">
            <a:extLst>
              <a:ext uri="{FF2B5EF4-FFF2-40B4-BE49-F238E27FC236}">
                <a16:creationId xmlns:a16="http://schemas.microsoft.com/office/drawing/2014/main" id="{72FD29B8-4AA2-4248-9D6B-9E3E7EAB563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78647" y="5751464"/>
            <a:ext cx="406152" cy="242563"/>
          </a:xfrm>
          <a:prstGeom prst="rect">
            <a:avLst/>
          </a:prstGeom>
        </p:spPr>
      </p:pic>
      <p:pic>
        <p:nvPicPr>
          <p:cNvPr id="16" name="Picture 26" descr="Resultado de imagen para TAIWAN flag">
            <a:extLst>
              <a:ext uri="{FF2B5EF4-FFF2-40B4-BE49-F238E27FC236}">
                <a16:creationId xmlns:a16="http://schemas.microsoft.com/office/drawing/2014/main" id="{717B8FAE-631D-394B-B88D-558EF406A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970631" y="5735106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sultado de imagen para ARGENTINA flag">
            <a:extLst>
              <a:ext uri="{FF2B5EF4-FFF2-40B4-BE49-F238E27FC236}">
                <a16:creationId xmlns:a16="http://schemas.microsoft.com/office/drawing/2014/main" id="{068D85A4-6B11-BB4D-AB56-182D4EB09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896044" y="5755326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esultado de imagen para BRASIL flag">
            <a:extLst>
              <a:ext uri="{FF2B5EF4-FFF2-40B4-BE49-F238E27FC236}">
                <a16:creationId xmlns:a16="http://schemas.microsoft.com/office/drawing/2014/main" id="{F2B78B2C-93E6-524F-AD8F-13510985E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566817" y="5751464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Resultado de imagen para MEXICO flag">
            <a:extLst>
              <a:ext uri="{FF2B5EF4-FFF2-40B4-BE49-F238E27FC236}">
                <a16:creationId xmlns:a16="http://schemas.microsoft.com/office/drawing/2014/main" id="{B75FCB3C-0BCA-604A-B3AC-B6FCB9B4A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206978" y="5755078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23">
            <a:extLst>
              <a:ext uri="{FF2B5EF4-FFF2-40B4-BE49-F238E27FC236}">
                <a16:creationId xmlns:a16="http://schemas.microsoft.com/office/drawing/2014/main" id="{0511AB41-BDF6-C144-8517-264BAEBBA02A}"/>
              </a:ext>
            </a:extLst>
          </p:cNvPr>
          <p:cNvSpPr txBox="1"/>
          <p:nvPr/>
        </p:nvSpPr>
        <p:spPr>
          <a:xfrm>
            <a:off x="277810" y="1361494"/>
            <a:ext cx="3381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% de la fuerza laboral, anualizado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1" name="Imagen 1">
            <a:extLst>
              <a:ext uri="{FF2B5EF4-FFF2-40B4-BE49-F238E27FC236}">
                <a16:creationId xmlns:a16="http://schemas.microsoft.com/office/drawing/2014/main" id="{2632DA84-43FF-9643-A9D6-99E0E9131189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647246" y="5717524"/>
            <a:ext cx="441116" cy="256567"/>
          </a:xfrm>
          <a:prstGeom prst="rect">
            <a:avLst/>
          </a:prstGeom>
        </p:spPr>
      </p:pic>
      <p:pic>
        <p:nvPicPr>
          <p:cNvPr id="22" name="Imagen 2">
            <a:extLst>
              <a:ext uri="{FF2B5EF4-FFF2-40B4-BE49-F238E27FC236}">
                <a16:creationId xmlns:a16="http://schemas.microsoft.com/office/drawing/2014/main" id="{1984EE27-2267-1149-ACE6-522E72CBC61D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6315262" y="5735106"/>
            <a:ext cx="432740" cy="251697"/>
          </a:xfrm>
          <a:prstGeom prst="rect">
            <a:avLst/>
          </a:prstGeom>
        </p:spPr>
      </p:pic>
      <p:sp>
        <p:nvSpPr>
          <p:cNvPr id="23" name="CuadroTexto 9">
            <a:extLst>
              <a:ext uri="{FF2B5EF4-FFF2-40B4-BE49-F238E27FC236}">
                <a16:creationId xmlns:a16="http://schemas.microsoft.com/office/drawing/2014/main" id="{F8BF27EC-3C26-C861-2758-1FA379AC1D40}"/>
              </a:ext>
            </a:extLst>
          </p:cNvPr>
          <p:cNvSpPr txBox="1"/>
          <p:nvPr/>
        </p:nvSpPr>
        <p:spPr>
          <a:xfrm>
            <a:off x="9424055" y="6039569"/>
            <a:ext cx="7268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*Febrero</a:t>
            </a:r>
          </a:p>
        </p:txBody>
      </p:sp>
      <p:sp>
        <p:nvSpPr>
          <p:cNvPr id="4" name="CuadroTexto 9">
            <a:extLst>
              <a:ext uri="{FF2B5EF4-FFF2-40B4-BE49-F238E27FC236}">
                <a16:creationId xmlns:a16="http://schemas.microsoft.com/office/drawing/2014/main" id="{F1BAC4FC-5E13-1D78-C33B-4F0062D356FA}"/>
              </a:ext>
            </a:extLst>
          </p:cNvPr>
          <p:cNvSpPr txBox="1"/>
          <p:nvPr/>
        </p:nvSpPr>
        <p:spPr>
          <a:xfrm>
            <a:off x="3544236" y="6013216"/>
            <a:ext cx="726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*Diciembre 2023</a:t>
            </a:r>
          </a:p>
        </p:txBody>
      </p:sp>
    </p:spTree>
    <p:extLst>
      <p:ext uri="{BB962C8B-B14F-4D97-AF65-F5344CB8AC3E}">
        <p14:creationId xmlns:p14="http://schemas.microsoft.com/office/powerpoint/2010/main" val="636163875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Tasa de </a:t>
            </a:r>
            <a:r>
              <a:rPr lang="en-US" dirty="0" err="1"/>
              <a:t>Desempleo</a:t>
            </a:r>
            <a:r>
              <a:rPr lang="en-US" dirty="0"/>
              <a:t> Mundial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63BD372-0F50-8743-B9BF-D57A457C6B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1535355"/>
              </p:ext>
            </p:extLst>
          </p:nvPr>
        </p:nvGraphicFramePr>
        <p:xfrm>
          <a:off x="1348355" y="1533512"/>
          <a:ext cx="9830507" cy="4703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CBD4857-1BFD-C344-9529-E252044A3BEF}"/>
              </a:ext>
            </a:extLst>
          </p:cNvPr>
          <p:cNvSpPr txBox="1"/>
          <p:nvPr/>
        </p:nvSpPr>
        <p:spPr>
          <a:xfrm>
            <a:off x="4055806" y="6236745"/>
            <a:ext cx="7618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/>
              <a:t>Fuente: Organización Internacional del Trabajo (OIT) “Perspectivas Sociales y del Empleo en el Mundo Tendencias 2023”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006363975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Informalidad Laboral en México</a:t>
            </a:r>
            <a:endParaRPr lang="en-US" dirty="0"/>
          </a:p>
        </p:txBody>
      </p:sp>
      <p:sp>
        <p:nvSpPr>
          <p:cNvPr id="6" name="CuadroTexto 22">
            <a:extLst>
              <a:ext uri="{FF2B5EF4-FFF2-40B4-BE49-F238E27FC236}">
                <a16:creationId xmlns:a16="http://schemas.microsoft.com/office/drawing/2014/main" id="{FCE6CB64-DB85-3244-8FCA-36B59855A7D1}"/>
              </a:ext>
            </a:extLst>
          </p:cNvPr>
          <p:cNvSpPr txBox="1"/>
          <p:nvPr/>
        </p:nvSpPr>
        <p:spPr>
          <a:xfrm>
            <a:off x="277810" y="1487024"/>
            <a:ext cx="878999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Informalidad</a:t>
            </a:r>
            <a:r>
              <a:rPr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Laboral</a:t>
            </a:r>
            <a:r>
              <a:rPr lang="es-E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como % de la Población Ocupada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ectángulo 7">
            <a:extLst>
              <a:ext uri="{FF2B5EF4-FFF2-40B4-BE49-F238E27FC236}">
                <a16:creationId xmlns:a16="http://schemas.microsoft.com/office/drawing/2014/main" id="{E9A19FF7-3783-DB49-B647-70A8FBC88274}"/>
              </a:ext>
            </a:extLst>
          </p:cNvPr>
          <p:cNvSpPr txBox="1"/>
          <p:nvPr/>
        </p:nvSpPr>
        <p:spPr>
          <a:xfrm>
            <a:off x="7664030" y="6131582"/>
            <a:ext cx="324680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Fecha de consulta: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Diciembre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DE6FC-9DAC-B841-A7B6-8FB1B014EB86}"/>
              </a:ext>
            </a:extLst>
          </p:cNvPr>
          <p:cNvSpPr txBox="1"/>
          <p:nvPr/>
        </p:nvSpPr>
        <p:spPr>
          <a:xfrm>
            <a:off x="10723335" y="6106182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4E859B7-ACDA-EC43-82E9-765D58B813F2}"/>
              </a:ext>
            </a:extLst>
          </p:cNvPr>
          <p:cNvGrpSpPr/>
          <p:nvPr/>
        </p:nvGrpSpPr>
        <p:grpSpPr>
          <a:xfrm>
            <a:off x="2904566" y="1826931"/>
            <a:ext cx="6010498" cy="4581646"/>
            <a:chOff x="2904566" y="1647636"/>
            <a:chExt cx="6455116" cy="4920567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7666B465-9FE8-8B42-8914-E6D60371D8F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85456"/>
                </p:ext>
              </p:extLst>
            </p:nvPr>
          </p:nvGraphicFramePr>
          <p:xfrm>
            <a:off x="2904566" y="1647636"/>
            <a:ext cx="6455116" cy="49205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70021A8-E438-064C-B191-BE5FEFFFCA83}"/>
                </a:ext>
              </a:extLst>
            </p:cNvPr>
            <p:cNvSpPr txBox="1"/>
            <p:nvPr/>
          </p:nvSpPr>
          <p:spPr>
            <a:xfrm>
              <a:off x="5816647" y="3133439"/>
              <a:ext cx="2199457" cy="2018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780"/>
                </a:lnSpc>
              </a:pPr>
              <a:r>
                <a:rPr lang="en-US" sz="4000" b="1" dirty="0">
                  <a:solidFill>
                    <a:schemeClr val="bg1"/>
                  </a:solidFill>
                </a:rPr>
                <a:t>54.1%</a:t>
              </a:r>
              <a:endParaRPr lang="es-ES" sz="4000" b="1" dirty="0">
                <a:solidFill>
                  <a:schemeClr val="bg1"/>
                </a:solidFill>
              </a:endParaRPr>
            </a:p>
            <a:p>
              <a:pPr algn="ctr">
                <a:lnSpc>
                  <a:spcPts val="4780"/>
                </a:lnSpc>
              </a:pPr>
              <a:r>
                <a:rPr lang="en-US" sz="2800" b="1" dirty="0" err="1">
                  <a:solidFill>
                    <a:schemeClr val="bg1"/>
                  </a:solidFill>
                </a:rPr>
                <a:t>Octubre</a:t>
              </a:r>
              <a:r>
                <a:rPr lang="en-US" sz="2800" b="1" dirty="0">
                  <a:solidFill>
                    <a:schemeClr val="bg1"/>
                  </a:solidFill>
                </a:rPr>
                <a:t> 2024</a:t>
              </a:r>
              <a:endParaRPr lang="es-ES" sz="4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901657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Informalidad Laboral Octubre 2024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82F44DAA-3D65-E745-B728-9BF8EFEA8CAC}"/>
              </a:ext>
            </a:extLst>
          </p:cNvPr>
          <p:cNvSpPr txBox="1"/>
          <p:nvPr/>
        </p:nvSpPr>
        <p:spPr>
          <a:xfrm>
            <a:off x="7094713" y="6339339"/>
            <a:ext cx="324680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Fecha de consulta: 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Diciembre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30485A-E031-F74E-AA10-37BD4BC286AA}"/>
              </a:ext>
            </a:extLst>
          </p:cNvPr>
          <p:cNvSpPr txBox="1"/>
          <p:nvPr/>
        </p:nvSpPr>
        <p:spPr>
          <a:xfrm>
            <a:off x="10816604" y="6334780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INEGI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25F6490-CBB7-CD4C-9088-CABE0990E4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4714179"/>
              </p:ext>
            </p:extLst>
          </p:nvPr>
        </p:nvGraphicFramePr>
        <p:xfrm>
          <a:off x="277810" y="1503603"/>
          <a:ext cx="11355389" cy="4917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C7EFC603-312D-A848-9E10-9886561C1723}"/>
              </a:ext>
            </a:extLst>
          </p:cNvPr>
          <p:cNvSpPr/>
          <p:nvPr/>
        </p:nvSpPr>
        <p:spPr>
          <a:xfrm>
            <a:off x="7480567" y="1387595"/>
            <a:ext cx="78831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3200" b="1">
                <a:solidFill>
                  <a:srgbClr val="3B3838"/>
                </a:solidFill>
              </a:defRPr>
            </a:pPr>
            <a:r>
              <a:rPr lang="es-ES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54.1% de la población ocupada</a:t>
            </a:r>
          </a:p>
        </p:txBody>
      </p:sp>
    </p:spTree>
    <p:extLst>
      <p:ext uri="{BB962C8B-B14F-4D97-AF65-F5344CB8AC3E}">
        <p14:creationId xmlns:p14="http://schemas.microsoft.com/office/powerpoint/2010/main" val="2349917365"/>
      </p:ext>
    </p:extLst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37f980bd-baad-4bb8-9cb6-f468e90b377e"/>
</p:tagLst>
</file>

<file path=ppt/theme/theme1.xml><?xml version="1.0" encoding="utf-8"?>
<a:theme xmlns:a="http://schemas.openxmlformats.org/drawingml/2006/main" name="Title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Presenter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Agenda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Title and Conten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Divider and Call Ou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Contact U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Question and Thank You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Blank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er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genda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itle and Conten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ivider and Call Ou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ntact U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Question and Thank You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Blank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ema1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9D60F712-76D8-A147-8039-F46CC2B4700F}" vid="{C2A63B97-0A19-B942-8085-F6D17EC91E7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22855F0D48D44B96606B10702B956F" ma:contentTypeVersion="4" ma:contentTypeDescription="Create a new document." ma:contentTypeScope="" ma:versionID="0f8fb698ea0408e6532db00d70430f49">
  <xsd:schema xmlns:xsd="http://www.w3.org/2001/XMLSchema" xmlns:xs="http://www.w3.org/2001/XMLSchema" xmlns:p="http://schemas.microsoft.com/office/2006/metadata/properties" xmlns:ns1="http://schemas.microsoft.com/sharepoint/v3" xmlns:ns2="9dd49e24-e8ee-4b83-8c27-5c56be7a5128" xmlns:ns3="b140d406-6989-4045-9ef0-54cfa2cd574b" xmlns:ns4="717640d4-4f0e-4119-99b6-4d50940ee7a0" xmlns:ns5="78c42a42-6c86-49e8-b8ec-626f561da5ae" targetNamespace="http://schemas.microsoft.com/office/2006/metadata/properties" ma:root="true" ma:fieldsID="6cd93b09c2bf6378758f0c4bed71bdbf" ns1:_="" ns2:_="" ns3:_="" ns4:_="" ns5:_="">
    <xsd:import namespace="http://schemas.microsoft.com/sharepoint/v3"/>
    <xsd:import namespace="9dd49e24-e8ee-4b83-8c27-5c56be7a5128"/>
    <xsd:import namespace="b140d406-6989-4045-9ef0-54cfa2cd574b"/>
    <xsd:import namespace="717640d4-4f0e-4119-99b6-4d50940ee7a0"/>
    <xsd:import namespace="78c42a42-6c86-49e8-b8ec-626f561da5ae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DocType" minOccurs="0"/>
                <xsd:element ref="ns3:SharedWithUsers" minOccurs="0"/>
                <xsd:element ref="ns4:_dlc_DocId" minOccurs="0"/>
                <xsd:element ref="ns4:_dlc_DocIdUrl" minOccurs="0"/>
                <xsd:element ref="ns4:_dlc_DocIdPersistId" minOccurs="0"/>
                <xsd:element ref="ns4:l0ab003a0b194a70ba36c65d0742e6a6" minOccurs="0"/>
                <xsd:element ref="ns5:TaxCatchAll" minOccurs="0"/>
                <xsd:element ref="ns5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d49e24-e8ee-4b83-8c27-5c56be7a5128" elementFormDefault="qualified">
    <xsd:import namespace="http://schemas.microsoft.com/office/2006/documentManagement/types"/>
    <xsd:import namespace="http://schemas.microsoft.com/office/infopath/2007/PartnerControls"/>
    <xsd:element name="DocType" ma:index="10" nillable="true" ma:displayName="DocType" ma:default="-Select-" ma:format="Dropdown" ma:internalName="DocType">
      <xsd:simpleType>
        <xsd:restriction base="dms:Choice">
          <xsd:enumeration value="-Select-"/>
          <xsd:enumeration value="LetterHead"/>
          <xsd:enumeration value="Guidelines"/>
          <xsd:enumeration value="Presentations"/>
          <xsd:enumeration value="PPT Template"/>
          <xsd:enumeration value="OFT Templat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0d406-6989-4045-9ef0-54cfa2cd574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7640d4-4f0e-4119-99b6-4d50940ee7a0" elementFormDefault="qualified">
    <xsd:import namespace="http://schemas.microsoft.com/office/2006/documentManagement/types"/>
    <xsd:import namespace="http://schemas.microsoft.com/office/infopath/2007/PartnerControls"/>
    <xsd:element name="_dlc_DocId" ma:index="1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l0ab003a0b194a70ba36c65d0742e6a6" ma:index="15" nillable="true" ma:taxonomy="true" ma:internalName="l0ab003a0b194a70ba36c65d0742e6a6" ma:taxonomyFieldName="GlobalTag" ma:displayName="GlobalTag" ma:default="" ma:fieldId="{50ab003a-0b19-4a70-ba36-c65d0742e6a6}" ma:sspId="20dcd6fc-51a7-488c-8aba-04be4a739c02" ma:termSetId="76c07d91-7db4-4961-bc2c-86e1650e0ac9" ma:anchorId="162da07e-13d4-4e74-a170-c880aa505e8b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c42a42-6c86-49e8-b8ec-626f561da5ae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3aff6ba5-b615-47eb-8979-0d1d5fa86e00}" ma:internalName="TaxCatchAll" ma:showField="CatchAllData" ma:web="b140d406-6989-4045-9ef0-54cfa2cd57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7" nillable="true" ma:displayName="Taxonomy Catch All Column1" ma:hidden="true" ma:list="{3aff6ba5-b615-47eb-8979-0d1d5fa86e00}" ma:internalName="TaxCatchAllLabel" ma:readOnly="true" ma:showField="CatchAllDataLabel" ma:web="b140d406-6989-4045-9ef0-54cfa2cd57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Type xmlns="9dd49e24-e8ee-4b83-8c27-5c56be7a5128">PPT Template</DocType>
    <PublishingExpirationDate xmlns="http://schemas.microsoft.com/sharepoint/v3" xsi:nil="true"/>
    <PublishingStartDate xmlns="http://schemas.microsoft.com/sharepoint/v3" xsi:nil="true"/>
    <l0ab003a0b194a70ba36c65d0742e6a6 xmlns="717640d4-4f0e-4119-99b6-4d50940ee7a0">
      <Terms xmlns="http://schemas.microsoft.com/office/infopath/2007/PartnerControls"/>
    </l0ab003a0b194a70ba36c65d0742e6a6>
    <TaxCatchAll xmlns="78c42a42-6c86-49e8-b8ec-626f561da5ae"/>
  </documentManagement>
</p:properties>
</file>

<file path=customXml/item5.xml><?xml version="1.0" encoding="utf-8"?>
<?mso-contentType ?>
<SharedContentType xmlns="Microsoft.SharePoint.Taxonomy.ContentTypeSync" SourceId="20dcd6fc-51a7-488c-8aba-04be4a739c02" ContentTypeId="0x0101" PreviousValue="false"/>
</file>

<file path=customXml/itemProps1.xml><?xml version="1.0" encoding="utf-8"?>
<ds:datastoreItem xmlns:ds="http://schemas.openxmlformats.org/officeDocument/2006/customXml" ds:itemID="{AE973C9D-2260-43BF-B9EB-7150479B25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C5A953-A696-44AF-8841-850F38606E51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9dd49e24-e8ee-4b83-8c27-5c56be7a5128"/>
    <ds:schemaRef ds:uri="b140d406-6989-4045-9ef0-54cfa2cd574b"/>
    <ds:schemaRef ds:uri="717640d4-4f0e-4119-99b6-4d50940ee7a0"/>
    <ds:schemaRef ds:uri="78c42a42-6c86-49e8-b8ec-626f561da5a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F2CE0BE-022F-4B74-82DE-1621D933AA71}">
  <ds:schemaRefs>
    <ds:schemaRef ds:uri="http://schemas.microsoft.com/sharepoint/events"/>
    <ds:schemaRef ds:uri="http://www.w3.org/2000/xmlns/"/>
  </ds:schemaRefs>
</ds:datastoreItem>
</file>

<file path=customXml/itemProps4.xml><?xml version="1.0" encoding="utf-8"?>
<ds:datastoreItem xmlns:ds="http://schemas.openxmlformats.org/officeDocument/2006/customXml" ds:itemID="{83A9CB2F-D166-490C-825B-F1A0B2612B8A}">
  <ds:schemaRefs>
    <ds:schemaRef ds:uri="http://schemas.microsoft.com/office/2006/metadata/properties"/>
    <ds:schemaRef ds:uri="http://www.w3.org/XML/1998/namespace"/>
    <ds:schemaRef ds:uri="http://purl.org/dc/elements/1.1/"/>
    <ds:schemaRef ds:uri="b140d406-6989-4045-9ef0-54cfa2cd574b"/>
    <ds:schemaRef ds:uri="78c42a42-6c86-49e8-b8ec-626f561da5ae"/>
    <ds:schemaRef ds:uri="http://schemas.openxmlformats.org/package/2006/metadata/core-properties"/>
    <ds:schemaRef ds:uri="http://schemas.microsoft.com/sharepoint/v3"/>
    <ds:schemaRef ds:uri="http://purl.org/dc/dcmitype/"/>
    <ds:schemaRef ds:uri="http://purl.org/dc/terms/"/>
    <ds:schemaRef ds:uri="9dd49e24-e8ee-4b83-8c27-5c56be7a5128"/>
    <ds:schemaRef ds:uri="http://schemas.microsoft.com/office/2006/documentManagement/types"/>
    <ds:schemaRef ds:uri="http://schemas.microsoft.com/office/infopath/2007/PartnerControls"/>
    <ds:schemaRef ds:uri="717640d4-4f0e-4119-99b6-4d50940ee7a0"/>
  </ds:schemaRefs>
</ds:datastoreItem>
</file>

<file path=customXml/itemProps5.xml><?xml version="1.0" encoding="utf-8"?>
<ds:datastoreItem xmlns:ds="http://schemas.openxmlformats.org/officeDocument/2006/customXml" ds:itemID="{D2B0966A-9299-4F83-AF03-4624263E1568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Title Slides</Template>
  <TotalTime>52645</TotalTime>
  <Words>2471</Words>
  <Application>Microsoft Macintosh PowerPoint</Application>
  <PresentationFormat>Panorámica</PresentationFormat>
  <Paragraphs>660</Paragraphs>
  <Slides>44</Slides>
  <Notes>35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16</vt:i4>
      </vt:variant>
      <vt:variant>
        <vt:lpstr>Títulos de diapositiva</vt:lpstr>
      </vt:variant>
      <vt:variant>
        <vt:i4>44</vt:i4>
      </vt:variant>
    </vt:vector>
  </HeadingPairs>
  <TitlesOfParts>
    <vt:vector size="69" baseType="lpstr">
      <vt:lpstr>Dotum</vt:lpstr>
      <vt:lpstr>Apple Symbols</vt:lpstr>
      <vt:lpstr>Arial</vt:lpstr>
      <vt:lpstr>ArialMT</vt:lpstr>
      <vt:lpstr>Calibri</vt:lpstr>
      <vt:lpstr>HelveticaNeue-Light</vt:lpstr>
      <vt:lpstr>OpenSans-Regular</vt:lpstr>
      <vt:lpstr>SymbolMT</vt:lpstr>
      <vt:lpstr>Times New Roman</vt:lpstr>
      <vt:lpstr>Title Slides</vt:lpstr>
      <vt:lpstr>Presenter Slides</vt:lpstr>
      <vt:lpstr>Agenda Slides</vt:lpstr>
      <vt:lpstr>Title and Content Slides</vt:lpstr>
      <vt:lpstr>Divider and Call Out Slides</vt:lpstr>
      <vt:lpstr>Contact Us</vt:lpstr>
      <vt:lpstr>Question and Thank You</vt:lpstr>
      <vt:lpstr>Blank</vt:lpstr>
      <vt:lpstr>Tema1</vt:lpstr>
      <vt:lpstr>1_Presenter Slides</vt:lpstr>
      <vt:lpstr>1_Agenda Slides</vt:lpstr>
      <vt:lpstr>1_Title and Content Slides</vt:lpstr>
      <vt:lpstr>1_Divider and Call Out Slides</vt:lpstr>
      <vt:lpstr>1_Contact Us</vt:lpstr>
      <vt:lpstr>1_Question and Thank You</vt:lpstr>
      <vt:lpstr>1_Blank</vt:lpstr>
      <vt:lpstr>Presentación de PowerPoint</vt:lpstr>
      <vt:lpstr>Presentación de PowerPoint</vt:lpstr>
      <vt:lpstr>Distribución de la población en edad de trabajar</vt:lpstr>
      <vt:lpstr>Distribución de la población en edad de trabajar</vt:lpstr>
      <vt:lpstr>Tasa de desocupación en México (Oct 2024)</vt:lpstr>
      <vt:lpstr>Comparativo Mundial de Tasa De Desempleo/Desocupación Octubre 2024</vt:lpstr>
      <vt:lpstr>Tasa de Desempleo Mundial</vt:lpstr>
      <vt:lpstr>Informalidad Laboral en México</vt:lpstr>
      <vt:lpstr>Informalidad Laboral Octubre 2024</vt:lpstr>
      <vt:lpstr>Empleos Formales Generados (O Perdidos) Acumulados En El Año  (Nov 2019 a Noviembre 2024)</vt:lpstr>
      <vt:lpstr>Número De Personas Afiliadas En El IMSS (Noviembre)</vt:lpstr>
      <vt:lpstr>Población Subocupada Millones a Octubre 2024</vt:lpstr>
      <vt:lpstr>Presentación de PowerPoint</vt:lpstr>
      <vt:lpstr>Pobreza Laboral como % de la Población Nacional (T3 2024)</vt:lpstr>
      <vt:lpstr>Tasa mundial de pobreza laboral  (extremadamente pobre)</vt:lpstr>
      <vt:lpstr>Poder Adquisitivo Del Salario Mínimo 1935-2024 E Inflación Anualizada En Porcentaje (Noviembre 2024) Salario Mínimo tiene el mismo poder adquisitivo que en 1973</vt:lpstr>
      <vt:lpstr>Pobreza Laboral. No alcanza ni para…</vt:lpstr>
      <vt:lpstr>México Valor de la canasta alimentaria (Septiembre 2024) Evolución mensual en zonas urbanas y rurales</vt:lpstr>
      <vt:lpstr>México Valor de la canasta alimentaria y no alimentaria (Septiembre 2024) Evolución mensual en zonas urbanas</vt:lpstr>
      <vt:lpstr>Valor de la canasta básica mensual (alimentaria) en Latinoamérica</vt:lpstr>
      <vt:lpstr>Salario Mínimo vs Canasta Básica Alimentaria en Latinoamérica (base mensual)</vt:lpstr>
      <vt:lpstr>El Salario Mínimo No Alcanza Para Cubrir Las Necesidades de Una Familia ($4,567.67 * 3 = $13,703.01)</vt:lpstr>
      <vt:lpstr>Salario Mínimo MXN (diario) VS Pobreza Laboral en México % Población Nacional (2005-2024)</vt:lpstr>
      <vt:lpstr>Salario Mínimo MXN (diario) VS Pobreza Laboral en México % Población Nacional (2005-2024)</vt:lpstr>
      <vt:lpstr>Salario Mínimo MXN (diario) VS Tasa de Informalidad</vt:lpstr>
      <vt:lpstr>Salario Mínimo MXN (diario) VS Tasa de Informalidad</vt:lpstr>
      <vt:lpstr>Alta inflación en alimentos (Octubre 2024)</vt:lpstr>
      <vt:lpstr>Las remesas siguen creciendo (Octubre 2024)</vt:lpstr>
      <vt:lpstr>Inflación al consumidor (promedio trimestral, variación % anual)</vt:lpstr>
      <vt:lpstr>Salario promedio en los países de la OCDE</vt:lpstr>
      <vt:lpstr>Proporción del valor agregado para salarios y para ganancias</vt:lpstr>
      <vt:lpstr>Comparativo Duración de Jornada Laboral Semanal</vt:lpstr>
      <vt:lpstr>Comparativo internacional entre horas semanales trabajadas y salario</vt:lpstr>
      <vt:lpstr>Mejoría de Ingresos</vt:lpstr>
      <vt:lpstr>Personas que perciben de 1 a 3 salarios mínimos (Octubre 2024)</vt:lpstr>
      <vt:lpstr>Inversión Extranjera Directa en México</vt:lpstr>
      <vt:lpstr>Comparativo Tiempo Extra</vt:lpstr>
      <vt:lpstr>Incidencia de Horas Extras Pagadas</vt:lpstr>
      <vt:lpstr>Pago de Aguinaldo</vt:lpstr>
      <vt:lpstr>Pago de Aguinaldo por Ley, si se ganan 300 USD al mes recibes…</vt:lpstr>
      <vt:lpstr>¿Entre más se trabaja más se genera?</vt:lpstr>
      <vt:lpstr>Incrementos salariales contractuales de los útimos 4 sexenios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Majo Baez</dc:creator>
  <cp:lastModifiedBy>Renata Córdova Olano</cp:lastModifiedBy>
  <cp:revision>204</cp:revision>
  <cp:lastPrinted>1900-01-01T00:00:00Z</cp:lastPrinted>
  <dcterms:created xsi:type="dcterms:W3CDTF">1900-01-01T00:00:00Z</dcterms:created>
  <dcterms:modified xsi:type="dcterms:W3CDTF">2024-12-10T15:17:17Z</dcterms:modified>
</cp:coreProperties>
</file>