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6"/>
  </p:notesMasterIdLst>
  <p:handoutMasterIdLst>
    <p:handoutMasterId r:id="rId67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273" r:id="rId34"/>
    <p:sldId id="272" r:id="rId35"/>
    <p:sldId id="263" r:id="rId36"/>
    <p:sldId id="555" r:id="rId37"/>
    <p:sldId id="556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1" r:id="rId52"/>
    <p:sldId id="15343" r:id="rId53"/>
    <p:sldId id="15344" r:id="rId54"/>
    <p:sldId id="15345" r:id="rId55"/>
    <p:sldId id="15346" r:id="rId56"/>
    <p:sldId id="15349" r:id="rId57"/>
    <p:sldId id="15353" r:id="rId58"/>
    <p:sldId id="15354" r:id="rId59"/>
    <p:sldId id="15360" r:id="rId60"/>
    <p:sldId id="15359" r:id="rId61"/>
    <p:sldId id="15362" r:id="rId62"/>
    <p:sldId id="15364" r:id="rId63"/>
    <p:sldId id="15365" r:id="rId64"/>
    <p:sldId id="15366" r:id="rId65"/>
  </p:sldIdLst>
  <p:sldSz cx="12192000" cy="6858000"/>
  <p:notesSz cx="6858000" cy="9144000"/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273"/>
            <p14:sldId id="272"/>
            <p14:sldId id="263"/>
            <p14:sldId id="555"/>
            <p14:sldId id="556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43"/>
            <p14:sldId id="15344"/>
            <p14:sldId id="15345"/>
            <p14:sldId id="15346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15365"/>
            <p14:sldId id="15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80D0D7"/>
    <a:srgbClr val="4D9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0127" autoAdjust="0"/>
  </p:normalViewPr>
  <p:slideViewPr>
    <p:cSldViewPr snapToGrid="0" snapToObjects="1">
      <p:cViewPr>
        <p:scale>
          <a:sx n="79" d="100"/>
          <a:sy n="79" d="100"/>
        </p:scale>
        <p:origin x="752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notesMaster" Target="notesMasters/notesMaster1.xml"/><Relationship Id="rId74" Type="http://schemas.microsoft.com/office/2015/10/relationships/revisionInfo" Target="revisionInfo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handoutMaster" Target="handoutMasters/handoutMaster1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2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6007177738778557E-3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4"/>
              <c:layout>
                <c:manualLayout>
                  <c:x val="-2.7612538999999998E-2"/>
                  <c:y val="-7.715940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6"/>
              <c:layout>
                <c:manualLayout>
                  <c:x val="-2.5270015E-2"/>
                  <c:y val="-7.1401790000000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23"/>
              <c:layout>
                <c:manualLayout>
                  <c:x val="-2.2927491000000001E-2"/>
                  <c:y val="-6.852297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37"/>
              <c:layout>
                <c:manualLayout>
                  <c:x val="-6.7552044078282147E-3"/>
                  <c:y val="-6.57594826877183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6.6732506865573374E-3"/>
                  <c:y val="-0.11555669921918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4"/>
              <c:layout>
                <c:manualLayout>
                  <c:x val="0"/>
                  <c:y val="-0.12832633574362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6"/>
              <c:layout>
                <c:manualLayout>
                  <c:x val="-1.3409222825757379E-2"/>
                  <c:y val="-6.5150239254284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50"/>
              <c:layout>
                <c:manualLayout>
                  <c:x val="-1.6995867661200197E-2"/>
                  <c:y val="-4.83480859326507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189922984293663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4752189619773012E-2"/>
                  <c:y val="-0.1720399379687432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3.0978073481127414E-2"/>
                  <c:y val="-0.122417578492185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dLbl>
              <c:idx val="67"/>
              <c:layout>
                <c:manualLayout>
                  <c:x val="-1.847008169382575E-2"/>
                  <c:y val="-6.7810580196876261E-2"/>
                </c:manualLayout>
              </c:layout>
              <c:tx>
                <c:rich>
                  <a:bodyPr/>
                  <a:lstStyle/>
                  <a:p>
                    <a:fld id="{E077ED8C-6289-2C4E-8438-337A2836E8D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D5-F14D-A1A8-B373211132D0}"/>
                </c:ext>
              </c:extLst>
            </c:dLbl>
            <c:dLbl>
              <c:idx val="68"/>
              <c:layout>
                <c:manualLayout>
                  <c:x val="-1.6462128890852544E-2"/>
                  <c:y val="-6.5010221309937277E-2"/>
                </c:manualLayout>
              </c:layout>
              <c:tx>
                <c:rich>
                  <a:bodyPr/>
                  <a:lstStyle/>
                  <a:p>
                    <a:fld id="{1AB938CB-B1FB-3546-94A7-73A40C1C799A}" type="VALUE">
                      <a:rPr 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F3-F543-886A-0D212B8AA2D2}"/>
                </c:ext>
              </c:extLst>
            </c:dLbl>
            <c:dLbl>
              <c:idx val="69"/>
              <c:layout>
                <c:manualLayout>
                  <c:x val="-7.6603338791139293E-3"/>
                  <c:y val="-0.10981596350096016"/>
                </c:manualLayout>
              </c:layout>
              <c:tx>
                <c:rich>
                  <a:bodyPr/>
                  <a:lstStyle/>
                  <a:p>
                    <a:fld id="{2F0057B4-9517-DD47-8650-4108B44BAF8C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00-134F-B0D2-F9D793BA2753}"/>
                </c:ext>
              </c:extLst>
            </c:dLbl>
            <c:dLbl>
              <c:idx val="70"/>
              <c:layout>
                <c:manualLayout>
                  <c:x val="-1.756235326731987E-2"/>
                  <c:y val="-0.24423319007402874"/>
                </c:manualLayout>
              </c:layout>
              <c:tx>
                <c:rich>
                  <a:bodyPr/>
                  <a:lstStyle/>
                  <a:p>
                    <a:fld id="{624B5EFD-1EE9-B94E-BD2A-1713AF0F0488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6D-9B41-837A-2104D3AF10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Sheet1!$A$2:$A$73</c:f>
              <c:strCache>
                <c:ptCount val="71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  <c:pt idx="67">
                  <c:v>ago-24</c:v>
                </c:pt>
                <c:pt idx="68">
                  <c:v>sep-24</c:v>
                </c:pt>
                <c:pt idx="69">
                  <c:v>oct-24</c:v>
                </c:pt>
                <c:pt idx="70">
                  <c:v>nov-.24</c:v>
                </c:pt>
              </c:strCache>
            </c:strRef>
          </c:cat>
          <c:val>
            <c:numRef>
              <c:f>Sheet1!$B$2:$B$73</c:f>
              <c:numCache>
                <c:formatCode>General</c:formatCode>
                <c:ptCount val="72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  <c:pt idx="67">
                  <c:v>3</c:v>
                </c:pt>
                <c:pt idx="68">
                  <c:v>2.9</c:v>
                </c:pt>
                <c:pt idx="69">
                  <c:v>2.5</c:v>
                </c:pt>
                <c:pt idx="70">
                  <c:v>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9.342040358255416E-3"/>
                  <c:y val="-0.222586133134464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Sheet1!$A$2:$A$35</c:f>
              <c:numCache>
                <c:formatCode>General</c:formatCode>
                <c:ptCount val="3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</c:numCache>
            </c:numRef>
          </c:cat>
          <c:val>
            <c:numRef>
              <c:f>Sheet1!$B$2:$B$35</c:f>
              <c:numCache>
                <c:formatCode>0.00%</c:formatCode>
                <c:ptCount val="34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2024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  <c:pt idx="90">
                  <c:v>4.4400000000000004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2024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  <c:pt idx="9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8003241917544913"/>
                  <c:y val="-1.633213069542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$1,799.17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Sheet1!$A$2:$A$88</c:f>
              <c:strCache>
                <c:ptCount val="87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</c:strCache>
            </c:strRef>
          </c:cat>
          <c:val>
            <c:numRef>
              <c:f>Sheet1!$B$2:$B$88</c:f>
              <c:numCache>
                <c:formatCode>"$"#,##0.00</c:formatCode>
                <c:ptCount val="87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  <c:pt idx="84">
                  <c:v>1800.55</c:v>
                </c:pt>
                <c:pt idx="85">
                  <c:v>1786.88</c:v>
                </c:pt>
                <c:pt idx="86">
                  <c:v>1799.17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15459550868837543"/>
                  <c:y val="-0.21225833706577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$2,359.10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Sheet1!$A$2:$A$88</c:f>
              <c:strCache>
                <c:ptCount val="87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</c:strCache>
            </c:strRef>
          </c:cat>
          <c:val>
            <c:numRef>
              <c:f>Sheet1!$C$2:$C$88</c:f>
              <c:numCache>
                <c:formatCode>"$"#,##0.00</c:formatCode>
                <c:ptCount val="87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  <c:pt idx="84">
                  <c:v>2354.65</c:v>
                </c:pt>
                <c:pt idx="85">
                  <c:v>2344.06</c:v>
                </c:pt>
                <c:pt idx="86">
                  <c:v>2359.1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346297132325201"/>
                  <c:y val="-0.146705309973280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$4,628.83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83798238430442"/>
                      <c:h val="0.126136162533979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Sheet1!$A$2:$A$83</c:f>
              <c:strCache>
                <c:ptCount val="82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</c:strCache>
            </c:strRef>
          </c:cat>
          <c:val>
            <c:numRef>
              <c:f>Sheet1!$B$2:$B$83</c:f>
              <c:numCache>
                <c:formatCode>[$$-409]#,##0.00</c:formatCode>
                <c:ptCount val="82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>
                  <c:v>4486.75</c:v>
                </c:pt>
                <c:pt idx="78">
                  <c:v>4554.12</c:v>
                </c:pt>
                <c:pt idx="79">
                  <c:v>4564.96</c:v>
                </c:pt>
                <c:pt idx="80">
                  <c:v>4567.67</c:v>
                </c:pt>
                <c:pt idx="81">
                  <c:v>4628.83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4288487673979197"/>
                  <c:y val="-0.107026516280021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$2,359.10</a:t>
                    </a:r>
                    <a:endParaRPr lang="en-US" b="1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Sheet1!$A$2:$A$83</c:f>
              <c:strCache>
                <c:ptCount val="82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</c:strCache>
            </c:strRef>
          </c:cat>
          <c:val>
            <c:numRef>
              <c:f>Sheet1!$C$2:$C$83</c:f>
              <c:numCache>
                <c:formatCode>[$$-409]#,##0.00</c:formatCode>
                <c:ptCount val="82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  <c:pt idx="79">
                  <c:v>2354.65</c:v>
                </c:pt>
                <c:pt idx="80">
                  <c:v>2344.06</c:v>
                </c:pt>
                <c:pt idx="81">
                  <c:v>2359.1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414.06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Sheet1!$A$2:$A$83</c:f>
              <c:numCache>
                <c:formatCode>mmm\-yy</c:formatCode>
                <c:ptCount val="82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</c:numCache>
            </c:numRef>
          </c:cat>
          <c:val>
            <c:numRef>
              <c:f>Sheet1!$C$2:$C$83</c:f>
              <c:numCache>
                <c:formatCode>"$"#,##0.00</c:formatCode>
                <c:ptCount val="82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  <c:pt idx="79" formatCode="&quot;$&quot;#,##0.00_);[Red]\(&quot;$&quot;#,##0.00\)">
                  <c:v>2354.65</c:v>
                </c:pt>
                <c:pt idx="80" formatCode="&quot;$&quot;#,##0.00_);[Red]\(&quot;$&quot;#,##0.00\)">
                  <c:v>2344.06</c:v>
                </c:pt>
                <c:pt idx="81" formatCode="#,##0.00">
                  <c:v>2359.1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26A3AB"/>
                </a:solidFill>
              </a:ln>
              <a:effectLst/>
            </c:spPr>
          </c:marker>
          <c:cat>
            <c:numRef>
              <c:f>Sheet1!$A$2:$A$83</c:f>
              <c:numCache>
                <c:formatCode>mmm\-yy</c:formatCode>
                <c:ptCount val="82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</c:numCache>
            </c:numRef>
          </c:cat>
          <c:val>
            <c:numRef>
              <c:f>Sheet1!$B$2:$B$83</c:f>
              <c:numCache>
                <c:formatCode>"$"#,##0.00</c:formatCode>
                <c:ptCount val="82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  <c:pt idx="79">
                  <c:v>4336.58</c:v>
                </c:pt>
                <c:pt idx="80">
                  <c:v>4567.67</c:v>
                </c:pt>
                <c:pt idx="81">
                  <c:v>4628.83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2.6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4.3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4.66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548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4.66</c:v>
                </c:pt>
                <c:pt idx="11">
                  <c:v>4.55</c:v>
                </c:pt>
                <c:pt idx="12">
                  <c:v>3.62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Horas de Jornada Laboral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Italy</c:v>
                </c:pt>
                <c:pt idx="6">
                  <c:v>Spain</c:v>
                </c:pt>
                <c:pt idx="7">
                  <c:v>Taiwan</c:v>
                </c:pt>
                <c:pt idx="8">
                  <c:v>Germany</c:v>
                </c:pt>
                <c:pt idx="9">
                  <c:v>France </c:v>
                </c:pt>
                <c:pt idx="10">
                  <c:v>Argentina</c:v>
                </c:pt>
                <c:pt idx="11">
                  <c:v>Brazil</c:v>
                </c:pt>
                <c:pt idx="12">
                  <c:v>Mexico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48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35</c:v>
                </c:pt>
                <c:pt idx="10">
                  <c:v>48</c:v>
                </c:pt>
                <c:pt idx="11">
                  <c:v>44</c:v>
                </c:pt>
                <c:pt idx="1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8605056"/>
        <c:axId val="1218602976"/>
      </c:bar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 a 3 SM (Millones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8D-AB4D-83EE-8480A72D5A0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288-3641-B713-16666DC46B9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93-DC4A-A3BB-219A0758CE9C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FCA994-713A-954D-9A6C-CE280D637AAB}" type="VALUE">
                      <a:rPr lang="en-US" sz="1400" b="0"/>
                      <a:pPr>
                        <a:defRPr sz="2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944-814E-A6E5-0E4F12D57C1B}"/>
                </c:ext>
              </c:extLst>
            </c:dLbl>
            <c:dLbl>
              <c:idx val="9"/>
              <c:layout>
                <c:manualLayout>
                  <c:x val="-1.2553634010487971E-2"/>
                  <c:y val="-7.4041557305336833E-2"/>
                </c:manualLayout>
              </c:layout>
              <c:tx>
                <c:rich>
                  <a:bodyPr/>
                  <a:lstStyle/>
                  <a:p>
                    <a:fld id="{F945CDCF-09D9-1643-B806-898BF8495CEC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DA-6240-B2BC-B8992494B754}"/>
                </c:ext>
              </c:extLst>
            </c:dLbl>
            <c:dLbl>
              <c:idx val="10"/>
              <c:layout>
                <c:manualLayout>
                  <c:x val="1.7357697282199578E-2"/>
                  <c:y val="-2.4041557305336834E-2"/>
                </c:manualLayout>
              </c:layout>
              <c:tx>
                <c:rich>
                  <a:bodyPr/>
                  <a:lstStyle/>
                  <a:p>
                    <a:fld id="{4A802B0A-586D-0349-9055-CCDC963F9925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41-DB42-B8D6-D2221E63C63E}"/>
                </c:ext>
              </c:extLst>
            </c:dLbl>
            <c:dLbl>
              <c:idx val="11"/>
              <c:layout>
                <c:manualLayout>
                  <c:x val="1.1682817480500552E-2"/>
                  <c:y val="-1.5708223972003475E-2"/>
                </c:manualLayout>
              </c:layout>
              <c:tx>
                <c:rich>
                  <a:bodyPr/>
                  <a:lstStyle/>
                  <a:p>
                    <a:fld id="{E277849F-D0DB-D14E-975C-293A5C6E413F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88-7C4B-AFBB-64133D1359C2}"/>
                </c:ext>
              </c:extLst>
            </c:dLbl>
            <c:dLbl>
              <c:idx val="12"/>
              <c:layout>
                <c:manualLayout>
                  <c:x val="-1.2111390923287332E-2"/>
                  <c:y val="-8.1909667541557332E-2"/>
                </c:manualLayout>
              </c:layout>
              <c:tx>
                <c:rich>
                  <a:bodyPr/>
                  <a:lstStyle/>
                  <a:p>
                    <a:fld id="{135B2BB7-947A-CA48-BE51-6E17FC787F57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0EE-E04A-9415-B2ED38B6E991}"/>
                </c:ext>
              </c:extLst>
            </c:dLbl>
            <c:dLbl>
              <c:idx val="13"/>
              <c:layout>
                <c:manualLayout>
                  <c:x val="-3.0782061850068588E-2"/>
                  <c:y val="-6.0763779527559056E-2"/>
                </c:manualLayout>
              </c:layout>
              <c:tx>
                <c:rich>
                  <a:bodyPr/>
                  <a:lstStyle/>
                  <a:p>
                    <a:fld id="{77347E87-F048-B54D-A2A6-5038138EF74D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142-1C4C-9D2C-C6634D3D7B29}"/>
                </c:ext>
              </c:extLst>
            </c:dLbl>
            <c:dLbl>
              <c:idx val="14"/>
              <c:layout>
                <c:manualLayout>
                  <c:x val="-2.325644975090297E-2"/>
                  <c:y val="-6.8486001749781283E-2"/>
                </c:manualLayout>
              </c:layout>
              <c:tx>
                <c:rich>
                  <a:bodyPr/>
                  <a:lstStyle/>
                  <a:p>
                    <a:fld id="{F7A4019E-50A0-E143-B429-62573620ECC9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9D-B24C-BE60-D12246D53BE8}"/>
                </c:ext>
              </c:extLst>
            </c:dLbl>
            <c:dLbl>
              <c:idx val="15"/>
              <c:layout>
                <c:manualLayout>
                  <c:x val="-1.4759605117502361E-2"/>
                  <c:y val="-7.6354111986001769E-2"/>
                </c:manualLayout>
              </c:layout>
              <c:tx>
                <c:rich>
                  <a:bodyPr/>
                  <a:lstStyle/>
                  <a:p>
                    <a:fld id="{4E4F1E1A-BC8A-6E4E-9F02-04FBDF5641C5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706-E54E-A5F1-AFC81CAF85D7}"/>
                </c:ext>
              </c:extLst>
            </c:dLbl>
            <c:dLbl>
              <c:idx val="16"/>
              <c:layout>
                <c:manualLayout>
                  <c:x val="-1.6216840795583623E-2"/>
                  <c:y val="-0.12743044619422575"/>
                </c:manualLayout>
              </c:layout>
              <c:tx>
                <c:rich>
                  <a:bodyPr/>
                  <a:lstStyle/>
                  <a:p>
                    <a:fld id="{A341C6D7-5EE1-CE4C-B618-2EA636ECD91A}" type="VALUE">
                      <a:rPr lang="en-US" sz="17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1F-6C44-A9C5-980AB2CF78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Hoja1!$A$2:$A$18</c:f>
              <c:numCache>
                <c:formatCode>General</c:formatCode>
                <c:ptCount val="1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mmm\-yy">
                  <c:v>45139</c:v>
                </c:pt>
                <c:pt idx="4" formatCode="mmm\-yy">
                  <c:v>45170</c:v>
                </c:pt>
                <c:pt idx="5" formatCode="mmm\-yy">
                  <c:v>45200</c:v>
                </c:pt>
                <c:pt idx="6" formatCode="mmm\-yy">
                  <c:v>45231</c:v>
                </c:pt>
                <c:pt idx="7" formatCode="mmm\-yy">
                  <c:v>45261</c:v>
                </c:pt>
                <c:pt idx="8" formatCode="mmm\-yy">
                  <c:v>45292</c:v>
                </c:pt>
                <c:pt idx="9" formatCode="mmm\-yy">
                  <c:v>45352</c:v>
                </c:pt>
                <c:pt idx="10" formatCode="mmm\-yy">
                  <c:v>45383</c:v>
                </c:pt>
                <c:pt idx="11" formatCode="mmm\-yy">
                  <c:v>45413</c:v>
                </c:pt>
                <c:pt idx="12" formatCode="mmm\-yy">
                  <c:v>45444</c:v>
                </c:pt>
                <c:pt idx="13" formatCode="mmm\-yy">
                  <c:v>45474</c:v>
                </c:pt>
                <c:pt idx="14" formatCode="mmm\-yy">
                  <c:v>45505</c:v>
                </c:pt>
                <c:pt idx="15" formatCode="mmm\-yy">
                  <c:v>45536</c:v>
                </c:pt>
                <c:pt idx="16" formatCode="mmm\-yy">
                  <c:v>45566</c:v>
                </c:pt>
              </c:numCache>
            </c:numRef>
          </c:cat>
          <c:val>
            <c:numRef>
              <c:f>Hoja1!$B$2:$B$18</c:f>
              <c:numCache>
                <c:formatCode>General</c:formatCode>
                <c:ptCount val="17"/>
                <c:pt idx="0">
                  <c:v>41.6</c:v>
                </c:pt>
                <c:pt idx="1">
                  <c:v>41.8</c:v>
                </c:pt>
                <c:pt idx="2">
                  <c:v>44.2</c:v>
                </c:pt>
                <c:pt idx="3">
                  <c:v>45.1</c:v>
                </c:pt>
                <c:pt idx="4">
                  <c:v>44.9</c:v>
                </c:pt>
                <c:pt idx="5">
                  <c:v>45.7</c:v>
                </c:pt>
                <c:pt idx="6">
                  <c:v>44.9</c:v>
                </c:pt>
                <c:pt idx="7">
                  <c:v>45.5</c:v>
                </c:pt>
                <c:pt idx="8">
                  <c:v>46.2</c:v>
                </c:pt>
                <c:pt idx="9">
                  <c:v>46.6</c:v>
                </c:pt>
                <c:pt idx="10">
                  <c:v>47.01</c:v>
                </c:pt>
                <c:pt idx="11">
                  <c:v>46.7</c:v>
                </c:pt>
                <c:pt idx="12">
                  <c:v>45.7</c:v>
                </c:pt>
                <c:pt idx="13">
                  <c:v>46.5</c:v>
                </c:pt>
                <c:pt idx="14">
                  <c:v>46.5</c:v>
                </c:pt>
                <c:pt idx="15">
                  <c:v>45.9</c:v>
                </c:pt>
                <c:pt idx="16">
                  <c:v>46.1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2E-5E44-AF1E-8AD065A231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13414847"/>
        <c:axId val="1513425455"/>
      </c:lineChart>
      <c:catAx>
        <c:axId val="151341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25455"/>
        <c:crosses val="autoZero"/>
        <c:auto val="1"/>
        <c:lblAlgn val="ctr"/>
        <c:lblOffset val="100"/>
        <c:noMultiLvlLbl val="0"/>
      </c:catAx>
      <c:valAx>
        <c:axId val="151342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dirty="0"/>
                  <a:t>Millones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1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Sheet1!$A$2:$A$34</c:f>
              <c:numCache>
                <c:formatCode>General</c:formatCode>
                <c:ptCount val="33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</c:numCache>
            </c:numRef>
          </c:cat>
          <c:val>
            <c:numRef>
              <c:f>Sheet1!$B$2:$B$34</c:f>
              <c:numCache>
                <c:formatCode>0.00%</c:formatCode>
                <c:ptCount val="33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0"/>
                  <c:y val="0.1033058061320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200" b="0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dLbl>
              <c:idx val="50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450FEA1E-93E2-EB40-B016-0904B8D234A5}" type="VALUE">
                      <a:rPr lang="en-US" sz="1100" b="0" smtClean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9D-F84E-91CF-464E0F56B51C}"/>
                </c:ext>
              </c:extLst>
            </c:dLbl>
            <c:dLbl>
              <c:idx val="51"/>
              <c:layout>
                <c:manualLayout>
                  <c:x val="-6.7104702445684597E-3"/>
                  <c:y val="0.14979341889141889"/>
                </c:manualLayout>
              </c:layout>
              <c:tx>
                <c:rich>
                  <a:bodyPr/>
                  <a:lstStyle/>
                  <a:p>
                    <a:fld id="{D7E0612C-EA29-284A-A1DB-F2E4C58CA57E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E3-DF4E-B566-49D0BD9AD66D}"/>
                </c:ext>
              </c:extLst>
            </c:dLbl>
            <c:dLbl>
              <c:idx val="52"/>
              <c:layout>
                <c:manualLayout>
                  <c:x val="-1.7894587318849228E-2"/>
                  <c:y val="-0.12396696735841568"/>
                </c:manualLayout>
              </c:layout>
              <c:tx>
                <c:rich>
                  <a:bodyPr/>
                  <a:lstStyle/>
                  <a:p>
                    <a:fld id="{AA08AD61-B9F7-3E45-ADAD-133CAD0CDCB0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26-C445-B73A-2DDD4CDB9804}"/>
                </c:ext>
              </c:extLst>
            </c:dLbl>
            <c:dLbl>
              <c:idx val="53"/>
              <c:layout>
                <c:manualLayout>
                  <c:x val="-2.2368234148561532E-2"/>
                  <c:y val="-0.19886367680412509"/>
                </c:manualLayout>
              </c:layout>
              <c:tx>
                <c:rich>
                  <a:bodyPr/>
                  <a:lstStyle/>
                  <a:p>
                    <a:fld id="{A8D1A0CE-DE79-D74A-8D3E-A65E5A752357}" type="VALUE">
                      <a:rPr lang="en-US" sz="14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2-6048-A48E-1CC4B55AB6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Sheet1!$A$2:$A$55</c:f>
              <c:strCache>
                <c:ptCount val="54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  <c:pt idx="50">
                  <c:v>ago-24</c:v>
                </c:pt>
                <c:pt idx="51">
                  <c:v>sep-24</c:v>
                </c:pt>
                <c:pt idx="52">
                  <c:v>oct-24</c:v>
                </c:pt>
                <c:pt idx="53">
                  <c:v>nov-24</c:v>
                </c:pt>
              </c:strCache>
            </c:strRef>
          </c:cat>
          <c:val>
            <c:numRef>
              <c:f>Sheet1!$B$2:$B$55</c:f>
              <c:numCache>
                <c:formatCode>0.00%</c:formatCode>
                <c:ptCount val="54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  <c:pt idx="50">
                  <c:v>0.54300000000000004</c:v>
                </c:pt>
                <c:pt idx="51">
                  <c:v>0.54200000000000004</c:v>
                </c:pt>
                <c:pt idx="52">
                  <c:v>0.54100000000000004</c:v>
                </c:pt>
                <c:pt idx="53">
                  <c:v>0.54600000000000004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4020883193962155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-5.4597254223156038E-3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8.5164769738145921E-2"/>
                  <c:y val="-3.0555555555555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8.9532859589116179E-2"/>
                  <c:y val="-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9.9360416934803894E-2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9.0625956750184478E-2"/>
                  <c:y val="-0.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6.4420426799674774E-2"/>
                  <c:y val="-0.16666666666666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2.4020883193962117E-2"/>
                  <c:y val="-0.111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2.6204670191849126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-3.2756804968304565E-3"/>
                  <c:y val="5.8333333333333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-5.8962248942948221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4.5858065365903401E-2"/>
                  <c:y val="-9.1666666666666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-5.4600693257798377E-3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7.6431169312187047E-2"/>
                  <c:y val="1.11111111111110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-3.8216358438888057E-2"/>
                  <c:y val="-8.33333333333333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2.0745460624729956E-2"/>
                  <c:y val="-5.000000000000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3.2755773257911944E-2"/>
                  <c:y val="3.888888888888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4.5858151341769536E-2"/>
                  <c:y val="-0.152777777777777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1.3101862228661242E-2"/>
                  <c:y val="3.8888888888888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5.8961475160153612E-2"/>
                  <c:y val="2.77777777777777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4.1490749297727711E-2"/>
                  <c:y val="-5.2777777777777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2.0745288672997918E-2"/>
                  <c:y val="3.3333333333333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4.3674536295614602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965650062232E-3"/>
                  <c:y val="8.05555555555555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4.6799501099244516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7646080519321744E-2"/>
                  <c:y val="-0.147222222222222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1.7084608247957149E-2"/>
                  <c:y val="8.333333333333333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1946593339570022E-2"/>
                  <c:y val="-0.116666666666666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2.9835173087903188E-2"/>
                  <c:y val="-0.147222222222222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5.5416346299095767E-2"/>
                  <c:y val="7.22222222222222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6.6530188576885183E-2"/>
                  <c:y val="-8.33333333333333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5.459467494717412E-2"/>
                  <c:y val="-0.21388888888888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4.0400059460908966E-2"/>
                  <c:y val="-0.1361111111111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5.0227100951400337E-2"/>
                  <c:y val="7.2222222222222215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4.4767633456682908E-2"/>
                  <c:y val="-0.2277777777777778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-2.4021656976756844E-2"/>
                  <c:y val="6.1111111111111109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-4.5859526955626555E-2"/>
                  <c:y val="-0.169444444444444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050" b="0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dLbl>
              <c:idx val="57"/>
              <c:layout>
                <c:manualLayout>
                  <c:x val="-4.913520745245685E-2"/>
                  <c:y val="-0.26944444444444443"/>
                </c:manualLayout>
              </c:layout>
              <c:tx>
                <c:rich>
                  <a:bodyPr/>
                  <a:lstStyle/>
                  <a:p>
                    <a:fld id="{D120EF4E-12FB-DA4C-B622-6F91BCC30FA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FE-9748-8103-794C385571FB}"/>
                </c:ext>
              </c:extLst>
            </c:dLbl>
            <c:dLbl>
              <c:idx val="58"/>
              <c:layout>
                <c:manualLayout>
                  <c:x val="-2.6205443974643652E-2"/>
                  <c:y val="-7.2222222222222271E-2"/>
                </c:manualLayout>
              </c:layout>
              <c:tx>
                <c:rich>
                  <a:bodyPr/>
                  <a:lstStyle/>
                  <a:p>
                    <a:fld id="{224FCBE5-A4A0-874B-B15A-A6D70F677D26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1C1-D14B-9A7D-6CF7183828D1}"/>
                </c:ext>
              </c:extLst>
            </c:dLbl>
            <c:dLbl>
              <c:idx val="59"/>
              <c:layout>
                <c:manualLayout>
                  <c:x val="-1.7470295983095768E-2"/>
                  <c:y val="-0.15555555555555553"/>
                </c:manualLayout>
              </c:layout>
              <c:tx>
                <c:rich>
                  <a:bodyPr/>
                  <a:lstStyle/>
                  <a:p>
                    <a:fld id="{435FAB9F-F9DF-CC4A-8AEF-95430462A243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DE1-BB42-BCC4-76D68A878F53}"/>
                </c:ext>
              </c:extLst>
            </c:dLbl>
            <c:dLbl>
              <c:idx val="60"/>
              <c:layout>
                <c:manualLayout>
                  <c:x val="0"/>
                  <c:y val="-8.8888888888888892E-2"/>
                </c:manualLayout>
              </c:layout>
              <c:tx>
                <c:rich>
                  <a:bodyPr/>
                  <a:lstStyle/>
                  <a:p>
                    <a:fld id="{F63CBF2F-3703-B04A-AC4E-BC79D594224E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971-634F-8271-CC3355F81D8A}"/>
                </c:ext>
              </c:extLst>
            </c:dLbl>
            <c:dLbl>
              <c:idx val="61"/>
              <c:layout>
                <c:manualLayout>
                  <c:x val="-1.3102721987321826E-2"/>
                  <c:y val="-8.3333333333333332E-3"/>
                </c:manualLayout>
              </c:layout>
              <c:tx>
                <c:rich>
                  <a:bodyPr/>
                  <a:lstStyle/>
                  <a:p>
                    <a:fld id="{F7E00F43-5AF7-BE40-AB19-657DCB1EF060}" type="VALUE">
                      <a:rPr lang="en-US" sz="12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B48-6145-9A54-A9AFD82983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Hoja1!$A$2:$A$63</c:f>
              <c:numCache>
                <c:formatCode>mmm\-yy</c:formatCode>
                <c:ptCount val="62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  <c:pt idx="57">
                  <c:v>45505</c:v>
                </c:pt>
                <c:pt idx="58">
                  <c:v>45536</c:v>
                </c:pt>
                <c:pt idx="59">
                  <c:v>45566</c:v>
                </c:pt>
                <c:pt idx="60">
                  <c:v>45597</c:v>
                </c:pt>
                <c:pt idx="61">
                  <c:v>45627</c:v>
                </c:pt>
              </c:numCache>
            </c:numRef>
          </c:cat>
          <c:val>
            <c:numRef>
              <c:f>Hoja1!$B$2:$B$63</c:f>
              <c:numCache>
                <c:formatCode>_-* #,##0.0_-;\-* #,##0.0_-;_-* "-"??_-;_-@_-</c:formatCode>
                <c:ptCount val="62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  <c:pt idx="57">
                  <c:v>365449</c:v>
                </c:pt>
                <c:pt idx="58">
                  <c:v>456417</c:v>
                </c:pt>
                <c:pt idx="59">
                  <c:v>594556</c:v>
                </c:pt>
                <c:pt idx="60" formatCode="#,##0">
                  <c:v>619252</c:v>
                </c:pt>
                <c:pt idx="61">
                  <c:v>213993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Hoja1!$A$2:$A$69</c:f>
              <c:strCache>
                <c:ptCount val="68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  <c:pt idx="66">
                  <c:v>2024/11</c:v>
                </c:pt>
                <c:pt idx="67">
                  <c:v>2024/12</c:v>
                </c:pt>
              </c:strCache>
            </c:strRef>
          </c:cat>
          <c:val>
            <c:numRef>
              <c:f>Hoja1!$B$2:$B$69</c:f>
              <c:numCache>
                <c:formatCode>#,##0</c:formatCode>
                <c:ptCount val="68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  <c:pt idx="66">
                  <c:v>22643638</c:v>
                </c:pt>
                <c:pt idx="67">
                  <c:v>22238379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9.0244123068219731E-3"/>
                  <c:y val="-0.10070370668077386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dLbl>
              <c:idx val="44"/>
              <c:layout>
                <c:manualLayout>
                  <c:x val="-8.2253501782606174E-3"/>
                  <c:y val="-8.5213093486717531E-2"/>
                </c:manualLayout>
              </c:layout>
              <c:tx>
                <c:rich>
                  <a:bodyPr/>
                  <a:lstStyle/>
                  <a:p>
                    <a:fld id="{685E28E6-F791-734E-9D26-578E8E69BBE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93-084B-A1EC-A4342668FABA}"/>
                </c:ext>
              </c:extLst>
            </c:dLbl>
            <c:dLbl>
              <c:idx val="45"/>
              <c:layout>
                <c:manualLayout>
                  <c:x val="-1.3338986370765029E-2"/>
                  <c:y val="-0.12379124895084244"/>
                </c:manualLayout>
              </c:layout>
              <c:tx>
                <c:rich>
                  <a:bodyPr/>
                  <a:lstStyle/>
                  <a:p>
                    <a:fld id="{1184F647-D618-5941-AC32-B5CDF22CAD7C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EC8-A446-A525-896A4D18C5F3}"/>
                </c:ext>
              </c:extLst>
            </c:dLbl>
            <c:dLbl>
              <c:idx val="46"/>
              <c:layout>
                <c:manualLayout>
                  <c:x val="-1.8452321371362896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2BE5D482-2978-CF4A-ADDB-FD9E0EB0CF8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79A-5847-8E42-BEB810ACF409}"/>
                </c:ext>
              </c:extLst>
            </c:dLbl>
            <c:dLbl>
              <c:idx val="47"/>
              <c:layout>
                <c:manualLayout>
                  <c:x val="-3.2490474554956329E-2"/>
                  <c:y val="-0.22468796324163059"/>
                </c:manualLayout>
              </c:layout>
              <c:tx>
                <c:rich>
                  <a:bodyPr/>
                  <a:lstStyle/>
                  <a:p>
                    <a:fld id="{DBFCC1E7-BF88-3845-9F24-00D98BA4C7D8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56-AC4D-9BAA-C319D2FC64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Sheet1!$A$2:$A$49</c:f>
              <c:strCache>
                <c:ptCount val="48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  <c:pt idx="44">
                  <c:v>ago-24</c:v>
                </c:pt>
                <c:pt idx="45">
                  <c:v>sep-24</c:v>
                </c:pt>
                <c:pt idx="46">
                  <c:v>oct-24</c:v>
                </c:pt>
                <c:pt idx="47">
                  <c:v>nov-24</c:v>
                </c:pt>
              </c:strCache>
            </c:strRef>
          </c:cat>
          <c:val>
            <c:numRef>
              <c:f>Sheet1!$B$2:$B$49</c:f>
              <c:numCache>
                <c:formatCode>General</c:formatCode>
                <c:ptCount val="48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5.6</c:v>
                </c:pt>
                <c:pt idx="47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2.2232155300614346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1.4291940166643582E-2"/>
                  <c:y val="9.9366570206301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3.39460231476263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-2.4021656976756844E-2"/>
                  <c:y val="-0.1818467623388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0"/>
                  <c:y val="8.1379528747284643E-2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200" b="0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dLbl>
              <c:idx val="76"/>
              <c:layout>
                <c:manualLayout>
                  <c:x val="-1.4194615486265473E-2"/>
                  <c:y val="-0.44125279683182744"/>
                </c:manualLayout>
              </c:layout>
              <c:tx>
                <c:rich>
                  <a:bodyPr/>
                  <a:lstStyle/>
                  <a:p>
                    <a:fld id="{447963BD-C87D-3E49-9EB4-EC7CF994B344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2FA-7A4D-B4B8-553190DDAC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Sheet1!$A$2:$A$78</c:f>
              <c:strCache>
                <c:ptCount val="77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  <c:pt idx="76">
                  <c:v>T3-2024</c:v>
                </c:pt>
              </c:strCache>
            </c:strRef>
          </c:cat>
          <c:val>
            <c:numRef>
              <c:f>Sheet1!$B$2:$B$78</c:f>
              <c:numCache>
                <c:formatCode>0.0%</c:formatCode>
                <c:ptCount val="77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  <c:pt idx="76">
                  <c:v>0.35099999999999998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0.42952</cdr:x>
      <cdr:y>0.02723</cdr:y>
    </cdr:from>
    <cdr:to>
      <cdr:x>0.45218</cdr:x>
      <cdr:y>0.07263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809691" y="133307"/>
          <a:ext cx="253741" cy="222249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0.90509</cdr:x>
      <cdr:y>0.639</cdr:y>
    </cdr:from>
    <cdr:to>
      <cdr:x>1</cdr:x>
      <cdr:y>0.75995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07" y="2923912"/>
          <a:ext cx="1061996" cy="553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35.1%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3T 2024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1/10/25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1/10/25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 EN: 6 marzo 2024</a:t>
            </a:r>
          </a:p>
          <a:p>
            <a:endParaRPr lang="es-MX" dirty="0"/>
          </a:p>
          <a:p>
            <a:r>
              <a:rPr lang="es-MX" dirty="0"/>
              <a:t>https://mexicocomovamos.mx/semaforo-nacional/pobreza-laboral/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1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16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4.em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emf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4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5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chart" Target="../charts/chart22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81.png"/><Relationship Id="rId4" Type="http://schemas.openxmlformats.org/officeDocument/2006/relationships/image" Target="../media/image48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chart" Target="../charts/chart2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chart" Target="../charts/chart26.xml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chart" Target="../charts/chart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ES" dirty="0"/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s-ES" dirty="0"/>
              <a:t>Datos a Noviembre/ Diciembre 2024</a:t>
            </a:r>
          </a:p>
          <a:p>
            <a:r>
              <a:rPr lang="es-ES" dirty="0"/>
              <a:t>Publicados en Enero 2025</a:t>
            </a:r>
          </a:p>
          <a:p>
            <a:r>
              <a:rPr lang="es-ES" dirty="0"/>
              <a:t>JORGE SALES BOYOLI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Diciembre 2024)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970737382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Enero 2024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(Diciembre)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47672368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9771824" y="3229065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Diciembre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2024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22,238,379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Enero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Millones a Noviembre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Enero,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5688968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just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ES" b="1"/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0014482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(T3 2024)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Noviembre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147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CONEVAL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997742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B6AB97A-1C50-A9FE-3422-05399309F663}"/>
              </a:ext>
            </a:extLst>
          </p:cNvPr>
          <p:cNvSpPr txBox="1"/>
          <p:nvPr/>
        </p:nvSpPr>
        <p:spPr>
          <a:xfrm>
            <a:off x="11118939" y="1527310"/>
            <a:ext cx="790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T1 2024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178887"/>
              </p:ext>
            </p:extLst>
          </p:nvPr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1935-2025</a:t>
            </a:r>
            <a:br>
              <a:rPr lang="es-ES" sz="3200" dirty="0"/>
            </a:br>
            <a:r>
              <a:rPr lang="es-ES" sz="3200" dirty="0"/>
              <a:t>E Inflación Anualizada En Porcentaje (Enero 2025)</a:t>
            </a:r>
            <a:br>
              <a:rPr lang="es-ES" sz="3200" dirty="0"/>
            </a:br>
            <a:r>
              <a:rPr lang="es-ES" sz="3200" dirty="0"/>
              <a:t>Salario Mínimo tiene el mismo poder adquisitivo que en 1973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43771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90049" y="2329699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$278.80</a:t>
            </a:r>
            <a:endParaRPr lang="es-ES" sz="1200" b="1" dirty="0"/>
          </a:p>
          <a:p>
            <a:pPr algn="ctr"/>
            <a:r>
              <a:rPr lang="es-ES" sz="1200" b="1" dirty="0"/>
              <a:t>(2025)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425087" y="4438974"/>
            <a:ext cx="49885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4.2%</a:t>
            </a:r>
          </a:p>
          <a:p>
            <a:pPr algn="ctr"/>
            <a:r>
              <a:rPr lang="en-US" sz="1200" b="1" dirty="0"/>
              <a:t>CSP</a:t>
            </a:r>
          </a:p>
          <a:p>
            <a:pPr algn="ctr"/>
            <a:r>
              <a:rPr lang="en-US" sz="1200" b="1" dirty="0"/>
              <a:t>2025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</p:cNvCxnSpPr>
          <p:nvPr/>
        </p:nvCxnSpPr>
        <p:spPr>
          <a:xfrm>
            <a:off x="11718058" y="5059387"/>
            <a:ext cx="0" cy="316233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Pobreza</a:t>
            </a:r>
            <a:r>
              <a:rPr lang="en-US" dirty="0"/>
              <a:t> Laboral</a:t>
            </a:r>
            <a:r>
              <a:rPr lang="es-ES" dirty="0"/>
              <a:t>. No alcanza ni para…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A9CB7-A292-8148-8210-02C3F8A10A58}"/>
              </a:ext>
            </a:extLst>
          </p:cNvPr>
          <p:cNvSpPr/>
          <p:nvPr/>
        </p:nvSpPr>
        <p:spPr>
          <a:xfrm>
            <a:off x="-2605" y="1199995"/>
            <a:ext cx="12192000" cy="902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EFD1E052-415E-C44B-97B5-A3525C84BA7C}"/>
              </a:ext>
            </a:extLst>
          </p:cNvPr>
          <p:cNvSpPr txBox="1"/>
          <p:nvPr/>
        </p:nvSpPr>
        <p:spPr>
          <a:xfrm>
            <a:off x="277810" y="1364761"/>
            <a:ext cx="11631171" cy="510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b="1" dirty="0">
                <a:ea typeface="Dotum" panose="020B0600000101010101"/>
              </a:rPr>
              <a:t>37% </a:t>
            </a:r>
            <a:r>
              <a:rPr lang="es-ES" sz="2000" dirty="0">
                <a:ea typeface="Dotum" panose="020B0600000101010101"/>
              </a:rPr>
              <a:t>de la población no puede adquirir la canasta alimentaria con el ingreso laboral de su hogar. (Datos al 4to T de 2023)</a:t>
            </a:r>
          </a:p>
          <a:p>
            <a:pPr marL="0" indent="0" algn="just">
              <a:buNone/>
            </a:pPr>
            <a:r>
              <a:rPr lang="es-ES" sz="1800" dirty="0"/>
              <a:t>La canasta alimentaria urbana tiene un valor de </a:t>
            </a:r>
            <a:r>
              <a:rPr lang="es-ES" sz="1800" b="1" dirty="0"/>
              <a:t>$72.56 </a:t>
            </a:r>
            <a:r>
              <a:rPr lang="es-ES" sz="1800" dirty="0"/>
              <a:t>pesos diarios por persona y contiene 37 bienes específicos, entre ellos:</a:t>
            </a:r>
          </a:p>
          <a:p>
            <a:pPr marL="0" indent="0" algn="just">
              <a:buNone/>
            </a:pPr>
            <a:endParaRPr lang="es-ES" sz="2000" dirty="0">
              <a:ea typeface="Dotum" panose="020B060000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739A-D2F5-454D-9498-E84FDD44CBB7}"/>
              </a:ext>
            </a:extLst>
          </p:cNvPr>
          <p:cNvSpPr txBox="1"/>
          <p:nvPr/>
        </p:nvSpPr>
        <p:spPr>
          <a:xfrm>
            <a:off x="1202768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2 </a:t>
            </a:r>
            <a:r>
              <a:rPr lang="en-US" sz="1600"/>
              <a:t>cucharadas de yogurt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25AFF-853E-CD42-B20F-FA0B72730F3C}"/>
              </a:ext>
            </a:extLst>
          </p:cNvPr>
          <p:cNvSpPr txBox="1"/>
          <p:nvPr/>
        </p:nvSpPr>
        <p:spPr>
          <a:xfrm>
            <a:off x="1202768" y="3936533"/>
            <a:ext cx="165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 </a:t>
            </a:r>
            <a:r>
              <a:rPr lang="en-US" sz="1600"/>
              <a:t>rebanada de pan blanco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64AF4-A33C-F643-AC46-EA734340651E}"/>
              </a:ext>
            </a:extLst>
          </p:cNvPr>
          <p:cNvSpPr txBox="1"/>
          <p:nvPr/>
        </p:nvSpPr>
        <p:spPr>
          <a:xfrm>
            <a:off x="1244621" y="5195836"/>
            <a:ext cx="130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5 </a:t>
            </a:r>
            <a:r>
              <a:rPr lang="en-US" sz="1600"/>
              <a:t>tortillas de maíz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D8C21-69A5-E448-8819-A9BA3696EC43}"/>
              </a:ext>
            </a:extLst>
          </p:cNvPr>
          <p:cNvSpPr txBox="1"/>
          <p:nvPr/>
        </p:nvSpPr>
        <p:spPr>
          <a:xfrm>
            <a:off x="4278478" y="2781964"/>
            <a:ext cx="145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huevo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7363E-C9D0-134E-8D9C-A490EE353A74}"/>
              </a:ext>
            </a:extLst>
          </p:cNvPr>
          <p:cNvSpPr txBox="1"/>
          <p:nvPr/>
        </p:nvSpPr>
        <p:spPr>
          <a:xfrm>
            <a:off x="4304486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3/4 </a:t>
            </a:r>
            <a:r>
              <a:rPr lang="en-US" sz="1600"/>
              <a:t>de galleta dulce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200D8-B848-E942-B94E-2BF7240FE760}"/>
              </a:ext>
            </a:extLst>
          </p:cNvPr>
          <p:cNvSpPr txBox="1"/>
          <p:nvPr/>
        </p:nvSpPr>
        <p:spPr>
          <a:xfrm>
            <a:off x="4278478" y="5345055"/>
            <a:ext cx="15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jamón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60702-98A1-594F-B2F5-DEA6B0D05F35}"/>
              </a:ext>
            </a:extLst>
          </p:cNvPr>
          <p:cNvSpPr txBox="1"/>
          <p:nvPr/>
        </p:nvSpPr>
        <p:spPr>
          <a:xfrm>
            <a:off x="7394929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pierna de pollo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92F6F-CBAB-484E-BAFD-D0EEF1765026}"/>
              </a:ext>
            </a:extLst>
          </p:cNvPr>
          <p:cNvSpPr txBox="1"/>
          <p:nvPr/>
        </p:nvSpPr>
        <p:spPr>
          <a:xfrm>
            <a:off x="7420937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1/7 </a:t>
            </a:r>
            <a:r>
              <a:rPr lang="en-US" sz="1600"/>
              <a:t>de naranja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B864D-4BBA-5E4B-9715-04D64BC207F7}"/>
              </a:ext>
            </a:extLst>
          </p:cNvPr>
          <p:cNvSpPr txBox="1"/>
          <p:nvPr/>
        </p:nvSpPr>
        <p:spPr>
          <a:xfrm>
            <a:off x="7394928" y="5345055"/>
            <a:ext cx="17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queso fresco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615454-7D4A-1145-9CBC-FDD6FE90348F}"/>
              </a:ext>
            </a:extLst>
          </p:cNvPr>
          <p:cNvSpPr txBox="1"/>
          <p:nvPr/>
        </p:nvSpPr>
        <p:spPr>
          <a:xfrm>
            <a:off x="10276671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1/4 </a:t>
            </a:r>
            <a:r>
              <a:rPr lang="en-US" sz="1600"/>
              <a:t>de plátano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7EFD19-AC77-A945-B5AF-D8458E6A0ACA}"/>
              </a:ext>
            </a:extLst>
          </p:cNvPr>
          <p:cNvSpPr txBox="1"/>
          <p:nvPr/>
        </p:nvSpPr>
        <p:spPr>
          <a:xfrm>
            <a:off x="10456783" y="4176663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de litro de leche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E5F13-B423-AA4F-AB1B-868A4749CCE1}"/>
              </a:ext>
            </a:extLst>
          </p:cNvPr>
          <p:cNvSpPr txBox="1"/>
          <p:nvPr/>
        </p:nvSpPr>
        <p:spPr>
          <a:xfrm>
            <a:off x="10317713" y="5372763"/>
            <a:ext cx="159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Casi media lata de refresco de cola 355ml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A4C9E66C-D312-F84D-BC54-B551C3A1F248}"/>
              </a:ext>
            </a:extLst>
          </p:cNvPr>
          <p:cNvSpPr txBox="1"/>
          <p:nvPr/>
        </p:nvSpPr>
        <p:spPr>
          <a:xfrm>
            <a:off x="9143169" y="6453679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i="1">
                <a:cs typeface="Calibri" panose="020F0502020204030204" pitchFamily="34" charset="0"/>
              </a:rPr>
              <a:t>Fuente:</a:t>
            </a:r>
            <a:r>
              <a:rPr lang="es-MX" sz="1200" i="1">
                <a:cs typeface="Calibri" panose="020F0502020204030204" pitchFamily="34" charset="0"/>
              </a:rPr>
              <a:t> México, ¿Cómo Vamos?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625753-385E-214E-81D3-05658B5E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029" y="2662072"/>
            <a:ext cx="776950" cy="776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D77DB-DEC6-E642-B1D7-017BC7B7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403" y="3955125"/>
            <a:ext cx="706319" cy="7063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59BAE4-28D5-9348-8DE2-22D377C6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5441" y="5220633"/>
            <a:ext cx="644125" cy="644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E640DD-7B49-3144-B5E1-8F6AB345C7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88669" y="2690599"/>
            <a:ext cx="752234" cy="7522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784CE-6DA9-9F48-A1DA-E4CF871F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92720" y="5329202"/>
            <a:ext cx="865199" cy="678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731556-C439-694A-BA65-E1540F59E5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41818" y="3906538"/>
            <a:ext cx="706319" cy="706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EC8DDD-61E4-6A47-9A1A-B97E286944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5128196" flipH="1">
            <a:off x="6457707" y="2951978"/>
            <a:ext cx="727252" cy="727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A16A9B-842A-DB40-8D6F-1A85E1890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21655" y="2630960"/>
            <a:ext cx="685797" cy="8572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5CA1F-B45E-0249-8ABA-E1B8E3F31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26606" y="5300954"/>
            <a:ext cx="776950" cy="776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85A345-A70C-BF48-8125-7F763E650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79652" y="3819907"/>
            <a:ext cx="915276" cy="91527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914F6C8-0152-F64E-ACD8-8EE6A3A8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6078" y="4141347"/>
            <a:ext cx="776950" cy="776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6DF7F0-32F8-8C4C-8539-741436308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44798" y="5317787"/>
            <a:ext cx="404197" cy="8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961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(Noviembre 2024)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46777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(Noviembre 2024)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191866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E092FAB2-B14D-7987-D437-04A87047B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6608" y="825197"/>
            <a:ext cx="6032804" cy="6032804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093162" y="5079724"/>
            <a:ext cx="6391939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862264" y="2861198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3481514" y="2848226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3115932" y="1060363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969102" y="1060363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434" y="3383982"/>
            <a:ext cx="397535" cy="3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Enero 2025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930816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17814062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$2,359.10 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$4,628.83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26106" y="5909493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$8,364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26A3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($4,628.83 * 3 = $13,886.49)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735477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623304" y="1426675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$278.80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428110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8425770" y="166215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8799404" y="4226353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5.55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31310" y="6469068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93473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2196252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1.7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193509" y="1682445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(Noviembre 2024)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775644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4.49%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B63851-D755-EAC4-1DAE-583CDF0E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978" y="1826860"/>
            <a:ext cx="4990744" cy="43760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Las remesas siguen creciendo (Noviembre 2024)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Diciembre de 2024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Noviembre de 2024 equivale a 14.89 millones USD diarios y 452.91 millones USD mensuales.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7996622" y="3248915"/>
            <a:ext cx="118795" cy="1372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6093173" y="4725896"/>
            <a:ext cx="1903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Noviembre 2024:</a:t>
            </a:r>
          </a:p>
          <a:p>
            <a:pPr algn="ctr"/>
            <a:r>
              <a:rPr lang="es-MX" b="1" dirty="0">
                <a:latin typeface="Calibri" panose="020F0502020204030204" pitchFamily="34" charset="0"/>
              </a:rPr>
              <a:t>5,435</a:t>
            </a:r>
            <a:endParaRPr lang="es-MX" sz="1800" dirty="0">
              <a:effectLst/>
              <a:latin typeface="SymbolMT"/>
            </a:endParaRPr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524572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9400309" cy="9005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Noviembre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102.6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41.0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61.6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60.0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1.6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5.5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35.5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Noviembre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Comparativo Duración de Jornada Laboral Semanal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/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6828381" y="6111104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Diciembre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886230" y="5749225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7556" y="574593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73263" y="5749225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8598" y="5745935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568465" y="5740030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62074" y="5744710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4912" y="573559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92854" y="5736603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67475" y="571761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85558" y="5715275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72986" y="571527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74328" y="572915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64545" y="5739375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577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EA44B32-254B-F703-EE1D-620BF2DB3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4832979-8632-1F50-00FA-18F3FDD6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Mejoría de Ingresos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5C48F1D-575D-9058-E14C-5256269FF03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485801" y="1368848"/>
            <a:ext cx="7215187" cy="5298653"/>
          </a:xfrm>
        </p:spPr>
      </p:pic>
    </p:spTree>
    <p:extLst>
      <p:ext uri="{BB962C8B-B14F-4D97-AF65-F5344CB8AC3E}">
        <p14:creationId xmlns:p14="http://schemas.microsoft.com/office/powerpoint/2010/main" val="183998942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74"/>
            <a:ext cx="11914190" cy="116121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Personas que perciben de 1 a 3 salarios mínimos (Octubre 2024)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65D8D51-E304-7041-2A1E-0E306809B3F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737731502"/>
              </p:ext>
            </p:extLst>
          </p:nvPr>
        </p:nvGraphicFramePr>
        <p:xfrm>
          <a:off x="277813" y="173672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63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ENOE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070FE2-577F-8012-2906-87B89ED311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392"/>
          <a:stretch/>
        </p:blipFill>
        <p:spPr>
          <a:xfrm>
            <a:off x="1498271" y="1612717"/>
            <a:ext cx="8991929" cy="461629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284556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Diciembre 2024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/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/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Noviembre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102.6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41.0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61.6 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60.0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1.6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5.5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35.5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Noviembre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5.3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8.9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(Noviembre 2024)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2A52E6F-43CF-46E0-36FA-BC364EDC1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004" y="2280693"/>
            <a:ext cx="5945445" cy="32142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3A7FCAF-C706-9077-D473-725221828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23" y="2280692"/>
            <a:ext cx="5752474" cy="321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724490" y="388364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(Noviembre 2024)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BCA7EE-F914-9450-0817-1DB2EF709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8563"/>
            <a:ext cx="5924550" cy="42061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D5633A9-41B0-C66D-063C-4008DC43A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995" y="1678563"/>
            <a:ext cx="5508274" cy="420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 (Nov 2024)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7017813" y="643950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Enero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</a:t>
            </a:r>
            <a:r>
              <a:rPr lang="es-ES" b="1" dirty="0"/>
              <a:t>2.6</a:t>
            </a:r>
            <a:r>
              <a:rPr lang="es-MX" b="1" dirty="0"/>
              <a:t>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8042562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Noviembre 2024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618468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Enero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535355"/>
              </p:ext>
            </p:extLst>
          </p:nvPr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2023”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Enero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6332082" y="3133439"/>
              <a:ext cx="1991362" cy="201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54.6%</a:t>
              </a:r>
              <a:endParaRPr lang="es-ES" sz="4000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4780"/>
                </a:lnSpc>
              </a:pPr>
              <a:r>
                <a:rPr lang="en-US" sz="2800" b="1" dirty="0" err="1">
                  <a:solidFill>
                    <a:schemeClr val="bg1"/>
                  </a:solidFill>
                </a:rPr>
                <a:t>Noviembre</a:t>
              </a:r>
              <a:r>
                <a:rPr lang="en-US" sz="2800" b="1" dirty="0">
                  <a:solidFill>
                    <a:schemeClr val="bg1"/>
                  </a:solidFill>
                </a:rPr>
                <a:t> 2024</a:t>
              </a:r>
              <a:endParaRPr lang="es-E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Noviembre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Enero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8321929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54.6%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20dcd6fc-51a7-488c-8aba-04be4a739c02" ContentTypeId="0x0101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customXml/itemProps5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52761</TotalTime>
  <Words>2471</Words>
  <Application>Microsoft Macintosh PowerPoint</Application>
  <PresentationFormat>Panorámica</PresentationFormat>
  <Paragraphs>664</Paragraphs>
  <Slides>44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44</vt:i4>
      </vt:variant>
    </vt:vector>
  </HeadingPairs>
  <TitlesOfParts>
    <vt:vector size="69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SymbolMT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 (Nov 2024)</vt:lpstr>
      <vt:lpstr>Comparativo Mundial de Tasa De Desempleo/Desocupación Noviembre 2024</vt:lpstr>
      <vt:lpstr>Tasa de Desempleo Mundial</vt:lpstr>
      <vt:lpstr>Informalidad Laboral en México</vt:lpstr>
      <vt:lpstr>Informalidad Laboral Noviembre 2024</vt:lpstr>
      <vt:lpstr>Empleos Formales Generados (O Perdidos) Acumulados En El Año  (Nov 2019 a Diciembre 2024)</vt:lpstr>
      <vt:lpstr>Número De Personas Afiliadas En El IMSS (Diciembre)</vt:lpstr>
      <vt:lpstr>Población Subocupada Millones a Noviembre 2024</vt:lpstr>
      <vt:lpstr>Presentación de PowerPoint</vt:lpstr>
      <vt:lpstr>Pobreza Laboral como % de la Población Nacional (T3 2024)</vt:lpstr>
      <vt:lpstr>Tasa mundial de pobreza laboral  (extremadamente pobre)</vt:lpstr>
      <vt:lpstr>Poder Adquisitivo Del Salario Mínimo 1935-2025 E Inflación Anualizada En Porcentaje (Enero 2025) Salario Mínimo tiene el mismo poder adquisitivo que en 1973</vt:lpstr>
      <vt:lpstr>Pobreza Laboral. No alcanza ni para…</vt:lpstr>
      <vt:lpstr>México Valor de la canasta alimentaria (Noviembre 2024) Evolución mensual en zonas urbanas y rurales</vt:lpstr>
      <vt:lpstr>México Valor de la canasta alimentaria y no alimentaria (Noviembre 2024)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($4,628.83 * 3 = $13,886.49)</vt:lpstr>
      <vt:lpstr>Salario Mínimo MXN (diario) VS Pobreza Laboral en México % Población Nacional (2005-2024)</vt:lpstr>
      <vt:lpstr>Salario Mínimo MXN (diario) VS Pobreza Laboral en México % Población Nacional (2005-2024)</vt:lpstr>
      <vt:lpstr>Salario Mínimo MXN (diario) VS Tasa de Informalidad</vt:lpstr>
      <vt:lpstr>Salario Mínimo MXN (diario) VS Tasa de Informalidad</vt:lpstr>
      <vt:lpstr>Alta inflación en alimentos (Noviembre 2024)</vt:lpstr>
      <vt:lpstr>Las remesas siguen creciendo (Noviembre 2024)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internacional entre horas semanales trabajadas y salario</vt:lpstr>
      <vt:lpstr>Mejoría de Ingresos</vt:lpstr>
      <vt:lpstr>Personas que perciben de 1 a 3 salarios mínimos (Octubre 2024)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206</cp:revision>
  <cp:lastPrinted>1900-01-01T00:00:00Z</cp:lastPrinted>
  <dcterms:created xsi:type="dcterms:W3CDTF">1900-01-01T00:00:00Z</dcterms:created>
  <dcterms:modified xsi:type="dcterms:W3CDTF">2025-01-10T13:49:48Z</dcterms:modified>
</cp:coreProperties>
</file>