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6"/>
  </p:notesMasterIdLst>
  <p:handoutMasterIdLst>
    <p:handoutMasterId r:id="rId67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44" r:id="rId54"/>
    <p:sldId id="15345" r:id="rId55"/>
    <p:sldId id="15346" r:id="rId56"/>
    <p:sldId id="15349" r:id="rId57"/>
    <p:sldId id="15353" r:id="rId58"/>
    <p:sldId id="15354" r:id="rId59"/>
    <p:sldId id="15360" r:id="rId60"/>
    <p:sldId id="15359" r:id="rId61"/>
    <p:sldId id="15362" r:id="rId62"/>
    <p:sldId id="15364" r:id="rId63"/>
    <p:sldId id="15365" r:id="rId64"/>
    <p:sldId id="15366" r:id="rId65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334"/>
    <a:srgbClr val="5A9938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0111" autoAdjust="0"/>
  </p:normalViewPr>
  <p:slideViewPr>
    <p:cSldViewPr snapToGrid="0" snapToObjects="1">
      <p:cViewPr>
        <p:scale>
          <a:sx n="36" d="100"/>
          <a:sy n="36" d="100"/>
        </p:scale>
        <p:origin x="1208" y="1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7.6603338791139293E-3"/>
                  <c:y val="-0.10981596350096016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9.8607826320487452E-3"/>
                  <c:y val="-0.42625651772505901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Sheet1!$A$2:$A$73</c:f>
              <c:strCache>
                <c:ptCount val="72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</c:strCache>
            </c:strRef>
          </c:cat>
          <c:val>
            <c:numRef>
              <c:f>Sheet1!$B$2:$B$73</c:f>
              <c:numCache>
                <c:formatCode>General</c:formatCode>
                <c:ptCount val="72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$1,799.72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Sheet1!$A$2:$A$89</c:f>
              <c:strCache>
                <c:ptCount val="88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</c:strCache>
            </c:strRef>
          </c:cat>
          <c:val>
            <c:numRef>
              <c:f>Sheet1!$B$2:$B$89</c:f>
              <c:numCache>
                <c:formatCode>"$"#,##0.00</c:formatCode>
                <c:ptCount val="88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$2,363.67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Sheet1!$A$2:$A$89</c:f>
              <c:strCache>
                <c:ptCount val="88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</c:strCache>
            </c:strRef>
          </c:cat>
          <c:val>
            <c:numRef>
              <c:f>Sheet1!$C$2:$C$89</c:f>
              <c:numCache>
                <c:formatCode>"$"#,##0.00</c:formatCode>
                <c:ptCount val="88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$4,6240.16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Sheet1!$A$2:$A$84</c:f>
              <c:strCache>
                <c:ptCount val="83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</c:strCache>
            </c:strRef>
          </c:cat>
          <c:val>
            <c:numRef>
              <c:f>Sheet1!$B$2:$B$84</c:f>
              <c:numCache>
                <c:formatCode>[$$-409]#,##0.00</c:formatCode>
                <c:ptCount val="83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$2,363.67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Sheet1!$A$2:$A$84</c:f>
              <c:strCache>
                <c:ptCount val="83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</c:strCache>
            </c:strRef>
          </c:cat>
          <c:val>
            <c:numRef>
              <c:f>Sheet1!$C$2:$C$84</c:f>
              <c:numCache>
                <c:formatCode>[$$-409]#,##0.00</c:formatCode>
                <c:ptCount val="83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Sheet1!$A$2:$A$84</c:f>
              <c:numCache>
                <c:formatCode>mmm\-yy</c:formatCode>
                <c:ptCount val="83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</c:numCache>
            </c:numRef>
          </c:cat>
          <c:val>
            <c:numRef>
              <c:f>Sheet1!$C$2:$C$84</c:f>
              <c:numCache>
                <c:formatCode>"$"#,##0.00</c:formatCode>
                <c:ptCount val="83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Sheet1!$A$2:$A$84</c:f>
              <c:numCache>
                <c:formatCode>mmm\-yy</c:formatCode>
                <c:ptCount val="83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</c:numCache>
            </c:numRef>
          </c:cat>
          <c:val>
            <c:numRef>
              <c:f>Sheet1!$B$2:$B$84</c:f>
              <c:numCache>
                <c:formatCode>"$"#,##0.00</c:formatCode>
                <c:ptCount val="83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3.72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dLbl>
              <c:idx val="15"/>
              <c:layout>
                <c:manualLayout>
                  <c:x val="-1.4759605117502361E-2"/>
                  <c:y val="-7.6354111986001769E-2"/>
                </c:manualLayout>
              </c:layout>
              <c:tx>
                <c:rich>
                  <a:bodyPr/>
                  <a:lstStyle/>
                  <a:p>
                    <a:fld id="{4E4F1E1A-BC8A-6E4E-9F02-04FBDF5641C5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06-E54E-A5F1-AFC81CAF85D7}"/>
                </c:ext>
              </c:extLst>
            </c:dLbl>
            <c:dLbl>
              <c:idx val="16"/>
              <c:layout>
                <c:manualLayout>
                  <c:x val="-1.6216840795583623E-2"/>
                  <c:y val="-0.12743044619422575"/>
                </c:manualLayout>
              </c:layout>
              <c:tx>
                <c:rich>
                  <a:bodyPr/>
                  <a:lstStyle/>
                  <a:p>
                    <a:fld id="{A341C6D7-5EE1-CE4C-B618-2EA636ECD91A}" type="VALUE">
                      <a:rPr lang="en-US" sz="17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1F-6C44-A9C5-980AB2CF7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Hoja1!$A$2:$A$18</c:f>
              <c:numCache>
                <c:formatCode>General</c:formatCode>
                <c:ptCount val="1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  <c:pt idx="15" formatCode="mmm\-yy">
                  <c:v>45536</c:v>
                </c:pt>
                <c:pt idx="16" formatCode="mmm\-yy">
                  <c:v>45566</c:v>
                </c:pt>
              </c:numCache>
            </c:numRef>
          </c:cat>
          <c:val>
            <c:numRef>
              <c:f>Hoja1!$B$2:$B$18</c:f>
              <c:numCache>
                <c:formatCode>General</c:formatCode>
                <c:ptCount val="17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  <c:pt idx="15">
                  <c:v>45.9</c:v>
                </c:pt>
                <c:pt idx="16">
                  <c:v>46.1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1.9012999026277302E-2"/>
                  <c:y val="-0.31250006354933946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Sheet1!$A$2:$A$56</c:f>
              <c:strCache>
                <c:ptCount val="55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</c:strCache>
            </c:strRef>
          </c:cat>
          <c:val>
            <c:numRef>
              <c:f>Sheet1!$B$2:$B$56</c:f>
              <c:numCache>
                <c:formatCode>0.00%</c:formatCode>
                <c:ptCount val="55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4020883193962155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5.4597254223156038E-3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965650062232E-3"/>
                  <c:y val="8.0555555555555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149E-2"/>
                  <c:y val="8.333333333333333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0400059460908966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0227100951400337E-2"/>
                  <c:y val="7.2222222222222215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4.4767633456682908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4.5859526955626555E-2"/>
                  <c:y val="-0.16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2.6205443974643652E-2"/>
                  <c:y val="-7.2222222222222271E-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1.7470295983095768E-2"/>
                  <c:y val="-0.15555555555555553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0"/>
                  <c:y val="-8.8888888888888892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1.6014252986487406E-16"/>
                  <c:y val="-0.42499999999999999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Hoja1!$A$2:$A$63</c:f>
              <c:numCache>
                <c:formatCode>mmm\-yy</c:formatCode>
                <c:ptCount val="62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</c:numCache>
            </c:numRef>
          </c:cat>
          <c:val>
            <c:numRef>
              <c:f>Hoja1!$B$2:$B$63</c:f>
              <c:numCache>
                <c:formatCode>_-* #,##0.0_-;\-* #,##0.0_-;_-* "-"??_-;_-@_-</c:formatCode>
                <c:ptCount val="62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Hoja1!$A$2:$A$69</c:f>
              <c:strCache>
                <c:ptCount val="68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</c:strCache>
            </c:strRef>
          </c:cat>
          <c:val>
            <c:numRef>
              <c:f>Hoja1!$B$2:$B$69</c:f>
              <c:numCache>
                <c:formatCode>#,##0</c:formatCode>
                <c:ptCount val="68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2.4852548992126543E-2"/>
                  <c:y val="-0.29590917332924577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Sheet1!$A$2:$A$50</c:f>
              <c:strCache>
                <c:ptCount val="49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</c:strCache>
            </c:strRef>
          </c:cat>
          <c:val>
            <c:numRef>
              <c:f>Sheet1!$B$2:$B$50</c:f>
              <c:numCache>
                <c:formatCode>General</c:formatCode>
                <c:ptCount val="49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8.1379528747284643E-2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-0.4412527968318274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Sheet1!$A$2:$A$78</c:f>
              <c:strCache>
                <c:ptCount val="77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</c:strCache>
            </c:strRef>
          </c:cat>
          <c:val>
            <c:numRef>
              <c:f>Sheet1!$B$2:$B$78</c:f>
              <c:numCache>
                <c:formatCode>0.0%</c:formatCode>
                <c:ptCount val="77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0.69048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45" y="2977527"/>
          <a:ext cx="383177" cy="269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35.1%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1.png"/><Relationship Id="rId4" Type="http://schemas.openxmlformats.org/officeDocument/2006/relationships/image" Target="../media/image4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6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 dirty="0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Diciembre/ Enero 2025</a:t>
            </a:r>
          </a:p>
          <a:p>
            <a:r>
              <a:rPr lang="es-ES" dirty="0"/>
              <a:t>Publicados en Enero 2025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Diciembre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846871161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Enero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(Diciembre)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47672368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771824" y="3229065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Diciembre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2024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22,238,379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Enero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Diciembre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Enero,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312009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(T3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99774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527310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17888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(Enero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628170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425087" y="4438974"/>
            <a:ext cx="49885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3.6%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(Diciembre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415465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(Diciembre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451532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Enero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84470093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$2,363.67 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$4,640.16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($4,628.83 * 3 = $13,886.49)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735477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428110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5.55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96432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53.7%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196252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1.7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(Diciembre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4.49%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F395A0-3BD3-E464-B529-DEAB1CE6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8"/>
          <a:stretch/>
        </p:blipFill>
        <p:spPr>
          <a:xfrm>
            <a:off x="515491" y="1757363"/>
            <a:ext cx="8548690" cy="34271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(Diciembre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Diciembre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Diciembre de 2024 equivale a 13.87 millones USD diarios y 421.95 millones USD mensuales.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8945976" y="3291790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554949" y="3429000"/>
            <a:ext cx="1903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Diciembre 2024: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5,063.45</a:t>
            </a:r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378348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Enero 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41.7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60.8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59.3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1.5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5.4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36.2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Noviembre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/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Diciembre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(Octubre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737731502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Diciembre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A7CD53-30F7-3858-5738-E5B1361F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49" b="4836"/>
          <a:stretch/>
        </p:blipFill>
        <p:spPr>
          <a:xfrm>
            <a:off x="1615484" y="1480158"/>
            <a:ext cx="8961031" cy="47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Enero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41.7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60.8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59.3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1.5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5.4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36.2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Noviembre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4.1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6.9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(Diciembre 2024)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F73917-9E3E-0C6A-E163-2DEE1026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14" y="2154628"/>
            <a:ext cx="5816599" cy="30600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37D85D-DFED-2EC2-AE5F-BDEE57A7D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49297"/>
            <a:ext cx="5816600" cy="30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724490" y="388364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(Diciembre 2024)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DCF4DA-B13D-7499-BD87-BDC92FD6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20869"/>
            <a:ext cx="7772400" cy="41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(Dic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Enero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2.4</a:t>
            </a:r>
            <a:r>
              <a:rPr lang="es-MX" b="1" dirty="0"/>
              <a:t>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25988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Diciembre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586973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Enero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091123" cy="0"/>
          </a:xfrm>
          <a:prstGeom prst="line">
            <a:avLst/>
          </a:prstGeom>
          <a:ln w="25400">
            <a:solidFill>
              <a:srgbClr val="4D9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382754" y="372859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685679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Enero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53.7%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n-US" sz="2800" b="1" dirty="0" err="1">
                  <a:solidFill>
                    <a:schemeClr val="bg1"/>
                  </a:solidFill>
                </a:rPr>
                <a:t>Diciembre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Diciembre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Enero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1855219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53.7%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haredContentType xmlns="Microsoft.SharePoint.Taxonomy.ContentTypeSync" SourceId="20dcd6fc-51a7-488c-8aba-04be4a739c02" ContentTypeId="0x0101" PreviousValue="false"/>
</file>

<file path=customXml/itemProps1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4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53879</TotalTime>
  <Words>2371</Words>
  <Application>Microsoft Macintosh PowerPoint</Application>
  <PresentationFormat>Panorámica</PresentationFormat>
  <Paragraphs>560</Paragraphs>
  <Slides>44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44</vt:i4>
      </vt:variant>
    </vt:vector>
  </HeadingPairs>
  <TitlesOfParts>
    <vt:vector size="68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(Dic 2024)</vt:lpstr>
      <vt:lpstr>Comparativo Mundial de Tasa De Desempleo/Desocupación Diciembre 2024</vt:lpstr>
      <vt:lpstr>Tasa de Desempleo Mundial</vt:lpstr>
      <vt:lpstr>Informalidad Laboral en México</vt:lpstr>
      <vt:lpstr>Informalidad Laboral Diciembre 2024</vt:lpstr>
      <vt:lpstr>Empleos Formales Generados (O Perdidos) Acumulados En El Año  (Nov 2019 a Diciembre 2024)</vt:lpstr>
      <vt:lpstr>Número De Personas Afiliadas En El IMSS (Diciembre)</vt:lpstr>
      <vt:lpstr>Población Subocupada Millones a Diciembre 2024</vt:lpstr>
      <vt:lpstr>Presentación de PowerPoint</vt:lpstr>
      <vt:lpstr>Pobreza Laboral como % de la Población Nacional (T3 2024)</vt:lpstr>
      <vt:lpstr>Tasa mundial de pobreza laboral  (extremadamente pobre)</vt:lpstr>
      <vt:lpstr>Poder Adquisitivo Del Salario Mínimo 1935-2025 E Inflación Anualizada En Porcentaje (Enero 2025) Salario Mínimo tiene el mismo poder adquisitivo que en 1973</vt:lpstr>
      <vt:lpstr>Pobreza Laboral. No alcanza ni para…</vt:lpstr>
      <vt:lpstr>México Valor de la canasta alimentaria (Diciembre 2024) Evolución mensual en zonas urbanas y rurales</vt:lpstr>
      <vt:lpstr>México Valor de la canasta alimentaria y no alimentaria (Diciembre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($4,628.83 * 3 = $13,886.49)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(Diciembre 2024)</vt:lpstr>
      <vt:lpstr>Las remesas siguen creciendo (Diciembre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(Octubre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209</cp:revision>
  <cp:lastPrinted>1900-01-01T00:00:00Z</cp:lastPrinted>
  <dcterms:created xsi:type="dcterms:W3CDTF">1900-01-01T00:00:00Z</dcterms:created>
  <dcterms:modified xsi:type="dcterms:W3CDTF">2025-02-06T13:23:35Z</dcterms:modified>
</cp:coreProperties>
</file>