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8"/>
  </p:notesMasterIdLst>
  <p:handoutMasterIdLst>
    <p:handoutMasterId r:id="rId69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15368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96" r:id="rId53"/>
    <p:sldId id="15344" r:id="rId54"/>
    <p:sldId id="15346" r:id="rId55"/>
    <p:sldId id="15349" r:id="rId56"/>
    <p:sldId id="15353" r:id="rId57"/>
    <p:sldId id="15354" r:id="rId58"/>
    <p:sldId id="15360" r:id="rId59"/>
    <p:sldId id="15359" r:id="rId60"/>
    <p:sldId id="15362" r:id="rId61"/>
    <p:sldId id="15364" r:id="rId62"/>
    <p:sldId id="15365" r:id="rId63"/>
    <p:sldId id="15367" r:id="rId64"/>
    <p:sldId id="15366" r:id="rId65"/>
    <p:sldId id="15369" r:id="rId66"/>
    <p:sldId id="15376" r:id="rId67"/>
  </p:sldIdLst>
  <p:sldSz cx="12192000" cy="6858000"/>
  <p:notesSz cx="6858000" cy="9144000"/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15368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96"/>
            <p14:sldId id="15344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7"/>
            <p14:sldId id="15366"/>
            <p14:sldId id="15369"/>
            <p14:sldId id="15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4D9334"/>
    <a:srgbClr val="80D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0236" autoAdjust="0"/>
  </p:normalViewPr>
  <p:slideViewPr>
    <p:cSldViewPr snapToGrid="0" snapToObjects="1">
      <p:cViewPr>
        <p:scale>
          <a:sx n="64" d="100"/>
          <a:sy n="64" d="100"/>
        </p:scale>
        <p:origin x="88" y="6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microsoft.com/office/2015/10/relationships/revisionInfo" Target="revisionInfo.xml"/><Relationship Id="rId7" Type="http://schemas.openxmlformats.org/officeDocument/2006/relationships/slideMaster" Target="slideMasters/slideMaster2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775233689390199E-5"/>
          <c:y val="4.4805742191022846E-2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7.6603338791139293E-3"/>
                  <c:y val="-0.10981596350096016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0961007008516072E-2"/>
                  <c:y val="-0.12661811682259375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100" b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dLbl>
              <c:idx val="71"/>
              <c:layout>
                <c:manualLayout>
                  <c:x val="-1.05898762031013E-3"/>
                  <c:y val="-9.8614527953204453E-2"/>
                </c:manualLayout>
              </c:layout>
              <c:tx>
                <c:rich>
                  <a:bodyPr/>
                  <a:lstStyle/>
                  <a:p>
                    <a:fld id="{BC21344D-6322-1C43-A413-DC94A4EC6DCF}" type="VALUE">
                      <a:rPr lang="en-US" sz="11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DA-B947-92EB-B70D3A64BEC4}"/>
                </c:ext>
              </c:extLst>
            </c:dLbl>
            <c:dLbl>
              <c:idx val="72"/>
              <c:layout>
                <c:manualLayout>
                  <c:x val="-2.5263923902591159E-2"/>
                  <c:y val="-3.4206273553609126E-2"/>
                </c:manualLayout>
              </c:layout>
              <c:tx>
                <c:rich>
                  <a:bodyPr/>
                  <a:lstStyle/>
                  <a:p>
                    <a:fld id="{14DEAE3B-6566-2948-9DAD-102282425601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87-414F-A4B9-704EEA9A4449}"/>
                </c:ext>
              </c:extLst>
            </c:dLbl>
            <c:dLbl>
              <c:idx val="73"/>
              <c:layout>
                <c:manualLayout>
                  <c:x val="-1.8662577643787197E-2"/>
                  <c:y val="-3.4206273553609175E-2"/>
                </c:manualLayout>
              </c:layout>
              <c:tx>
                <c:rich>
                  <a:bodyPr/>
                  <a:lstStyle/>
                  <a:p>
                    <a:fld id="{6CE90145-D5CC-1742-B327-FC7A33089A3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82-7A4C-8379-A0688A263BDA}"/>
                </c:ext>
              </c:extLst>
            </c:dLbl>
            <c:dLbl>
              <c:idx val="74"/>
              <c:layout>
                <c:manualLayout>
                  <c:x val="-1.8662577643787197E-2"/>
                  <c:y val="-9.8614527953204412E-2"/>
                </c:manualLayout>
              </c:layout>
              <c:tx>
                <c:rich>
                  <a:bodyPr/>
                  <a:lstStyle/>
                  <a:p>
                    <a:fld id="{2D9FB431-A908-5746-8C82-2FDCCFBA0B89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9D-F745-8A5A-44232CA603B0}"/>
                </c:ext>
              </c:extLst>
            </c:dLbl>
            <c:dLbl>
              <c:idx val="75"/>
              <c:layout>
                <c:manualLayout>
                  <c:x val="-1.9762802020254523E-2"/>
                  <c:y val="-0.31984288002137973"/>
                </c:manualLayout>
              </c:layout>
              <c:tx>
                <c:rich>
                  <a:bodyPr/>
                  <a:lstStyle/>
                  <a:p>
                    <a:fld id="{2124FE01-FC0A-B743-BC8D-A871D442974B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8FB-964F-B4EB-5C32104F6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Sheet1!$A$2:$A$77</c:f>
              <c:strCache>
                <c:ptCount val="76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nov-24</c:v>
                </c:pt>
                <c:pt idx="71">
                  <c:v>dic-24</c:v>
                </c:pt>
                <c:pt idx="72">
                  <c:v>ene-25</c:v>
                </c:pt>
                <c:pt idx="73">
                  <c:v>feb-25</c:v>
                </c:pt>
                <c:pt idx="74">
                  <c:v>mar-25</c:v>
                </c:pt>
                <c:pt idx="75">
                  <c:v>abr-25</c:v>
                </c:pt>
              </c:strCache>
            </c:strRef>
          </c:cat>
          <c:val>
            <c:numRef>
              <c:f>Sheet1!$B$2:$B$77</c:f>
              <c:numCache>
                <c:formatCode>General</c:formatCode>
                <c:ptCount val="76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  <c:pt idx="71">
                  <c:v>2.4</c:v>
                </c:pt>
                <c:pt idx="72">
                  <c:v>2.5</c:v>
                </c:pt>
                <c:pt idx="73">
                  <c:v>2.5</c:v>
                </c:pt>
                <c:pt idx="74">
                  <c:v>2.2000000000000002</c:v>
                </c:pt>
                <c:pt idx="75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2.6088919945959615E-2"/>
                  <c:y val="-5.76123975409181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A2B942-9F14-2042-B88A-E57E32DBAB77}" type="VALUE">
                      <a:rPr lang="en-US" sz="1200" b="0"/>
                      <a:pPr>
                        <a:defRPr sz="16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dLbl>
              <c:idx val="34"/>
              <c:layout>
                <c:manualLayout>
                  <c:x val="-2.0366782021661988E-2"/>
                  <c:y val="-0.31454530857669649"/>
                </c:manualLayout>
              </c:layout>
              <c:tx>
                <c:rich>
                  <a:bodyPr/>
                  <a:lstStyle/>
                  <a:p>
                    <a:fld id="{3A5D2BA6-4FA8-E849-A9F7-CF2AA6D1D0E5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11-3848-A277-04A716EDAD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  <c:pt idx="34" formatCode="0%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4.22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$1,797.48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Sheet1!$A$2:$A$92</c:f>
              <c:strCache>
                <c:ptCount val="91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</c:strCache>
            </c:strRef>
          </c:cat>
          <c:val>
            <c:numRef>
              <c:f>Sheet1!$B$2:$B$92</c:f>
              <c:numCache>
                <c:formatCode>"$"#,##0.00</c:formatCode>
                <c:ptCount val="91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  <c:pt idx="87">
                  <c:v>1799.71</c:v>
                </c:pt>
                <c:pt idx="88">
                  <c:v>1795.77</c:v>
                </c:pt>
                <c:pt idx="89">
                  <c:v>1787.36</c:v>
                </c:pt>
                <c:pt idx="90">
                  <c:v>1797.48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$2,379.47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Sheet1!$A$2:$A$92</c:f>
              <c:strCache>
                <c:ptCount val="91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</c:strCache>
            </c:strRef>
          </c:cat>
          <c:val>
            <c:numRef>
              <c:f>Sheet1!$C$2:$C$92</c:f>
              <c:numCache>
                <c:formatCode>"$"#,##0.00</c:formatCode>
                <c:ptCount val="91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  <c:pt idx="87">
                  <c:v>2363.67</c:v>
                </c:pt>
                <c:pt idx="88">
                  <c:v>2366.33</c:v>
                </c:pt>
                <c:pt idx="89">
                  <c:v>2364.0100000000002</c:v>
                </c:pt>
                <c:pt idx="90">
                  <c:v>2379.4699999999998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346297132325201"/>
                  <c:y val="-0.14670530997328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$4,680.15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</c:strCache>
            </c:strRef>
          </c:cat>
          <c:val>
            <c:numRef>
              <c:f>Sheet1!$B$2:$B$87</c:f>
              <c:numCache>
                <c:formatCode>[$$-409]#,##0.00</c:formatCode>
                <c:ptCount val="86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$2,379.47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</c:strCache>
            </c:strRef>
          </c:cat>
          <c:val>
            <c:numRef>
              <c:f>Sheet1!$C$2:$C$87</c:f>
              <c:numCache>
                <c:formatCode>[$$-409]#,##0.00</c:formatCode>
                <c:ptCount val="86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  <c:pt idx="82">
                  <c:v>2363.67</c:v>
                </c:pt>
                <c:pt idx="83">
                  <c:v>2366.33</c:v>
                </c:pt>
                <c:pt idx="84">
                  <c:v>2364.0100000000002</c:v>
                </c:pt>
                <c:pt idx="85">
                  <c:v>2379.4699999999998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Sheet1!$A$2:$A$87</c:f>
              <c:numCache>
                <c:formatCode>mmm\-yy</c:formatCode>
                <c:ptCount val="86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</c:numCache>
            </c:numRef>
          </c:cat>
          <c:val>
            <c:numRef>
              <c:f>Sheet1!$C$2:$C$87</c:f>
              <c:numCache>
                <c:formatCode>"$"#,##0.00</c:formatCode>
                <c:ptCount val="86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  <c:pt idx="82" formatCode="&quot;$&quot;#,##0.00_);[Red]\(&quot;$&quot;#,##0.00\)">
                  <c:v>2363.67</c:v>
                </c:pt>
                <c:pt idx="83" formatCode="&quot;$&quot;#,##0.00_);[Red]\(&quot;$&quot;#,##0.00\)">
                  <c:v>2366.33</c:v>
                </c:pt>
                <c:pt idx="84" formatCode="&quot;$&quot;#,##0.00_);[Red]\(&quot;$&quot;#,##0.00\)">
                  <c:v>2364.0100000000002</c:v>
                </c:pt>
                <c:pt idx="85" formatCode="&quot;$&quot;#,##0.00_);[Red]\(&quot;$&quot;#,##0.00\)">
                  <c:v>2379.4699999999998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/>
            </c:spPr>
          </c:marker>
          <c:cat>
            <c:numRef>
              <c:f>Sheet1!$A$2:$A$87</c:f>
              <c:numCache>
                <c:formatCode>mmm\-yy</c:formatCode>
                <c:ptCount val="86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</c:numCache>
            </c:numRef>
          </c:cat>
          <c:val>
            <c:numRef>
              <c:f>Sheet1!$B$2:$B$87</c:f>
              <c:numCache>
                <c:formatCode>"$"#,##0.00</c:formatCode>
                <c:ptCount val="86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2.5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4.22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3.0782061850068588E-2"/>
                  <c:y val="-6.076377952755905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dLbl>
              <c:idx val="14"/>
              <c:layout>
                <c:manualLayout>
                  <c:x val="-2.325644975090297E-2"/>
                  <c:y val="-6.8486001749781283E-2"/>
                </c:manualLayout>
              </c:layout>
              <c:tx>
                <c:rich>
                  <a:bodyPr/>
                  <a:lstStyle/>
                  <a:p>
                    <a:fld id="{F7A4019E-50A0-E143-B429-62573620ECC9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9D-B24C-BE60-D12246D53BE8}"/>
                </c:ext>
              </c:extLst>
            </c:dLbl>
            <c:dLbl>
              <c:idx val="15"/>
              <c:layout>
                <c:manualLayout>
                  <c:x val="-1.4759605117502361E-2"/>
                  <c:y val="-7.6354111986001769E-2"/>
                </c:manualLayout>
              </c:layout>
              <c:tx>
                <c:rich>
                  <a:bodyPr/>
                  <a:lstStyle/>
                  <a:p>
                    <a:fld id="{4E4F1E1A-BC8A-6E4E-9F02-04FBDF5641C5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706-E54E-A5F1-AFC81CAF85D7}"/>
                </c:ext>
              </c:extLst>
            </c:dLbl>
            <c:dLbl>
              <c:idx val="16"/>
              <c:layout>
                <c:manualLayout>
                  <c:x val="-1.6216840795583623E-2"/>
                  <c:y val="-0.12743044619422575"/>
                </c:manualLayout>
              </c:layout>
              <c:tx>
                <c:rich>
                  <a:bodyPr/>
                  <a:lstStyle/>
                  <a:p>
                    <a:fld id="{A341C6D7-5EE1-CE4C-B618-2EA636ECD91A}" type="VALUE">
                      <a:rPr lang="en-US" sz="17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1F-6C44-A9C5-980AB2CF7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Hoja1!$A$2:$A$18</c:f>
              <c:numCache>
                <c:formatCode>General</c:formatCode>
                <c:ptCount val="1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  <c:pt idx="14" formatCode="mmm\-yy">
                  <c:v>45505</c:v>
                </c:pt>
                <c:pt idx="15" formatCode="mmm\-yy">
                  <c:v>45536</c:v>
                </c:pt>
                <c:pt idx="16" formatCode="mmm\-yy">
                  <c:v>45566</c:v>
                </c:pt>
              </c:numCache>
            </c:numRef>
          </c:cat>
          <c:val>
            <c:numRef>
              <c:f>Hoja1!$B$2:$B$18</c:f>
              <c:numCache>
                <c:formatCode>General</c:formatCode>
                <c:ptCount val="17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  <c:pt idx="14">
                  <c:v>46.5</c:v>
                </c:pt>
                <c:pt idx="15">
                  <c:v>45.9</c:v>
                </c:pt>
                <c:pt idx="16">
                  <c:v>46.1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  <c:pt idx="33" formatCode="0%">
                  <c:v>0.05</c:v>
                </c:pt>
                <c:pt idx="34" formatCode="0%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3.8025998052554605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1.9012999026277302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dLbl>
              <c:idx val="54"/>
              <c:layout>
                <c:manualLayout>
                  <c:x val="-2.6841880978273839E-2"/>
                  <c:y val="-0.10330580613201307"/>
                </c:manualLayout>
              </c:layout>
              <c:tx>
                <c:rich>
                  <a:bodyPr/>
                  <a:lstStyle/>
                  <a:p>
                    <a:fld id="{21D112C4-FEE0-4641-B9F5-9DB890420BD9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AF-3645-BD11-AE9D7186F3FB}"/>
                </c:ext>
              </c:extLst>
            </c:dLbl>
            <c:dLbl>
              <c:idx val="55"/>
              <c:layout>
                <c:manualLayout>
                  <c:x val="0"/>
                  <c:y val="9.0392580365511399E-2"/>
                </c:manualLayout>
              </c:layout>
              <c:tx>
                <c:rich>
                  <a:bodyPr/>
                  <a:lstStyle/>
                  <a:p>
                    <a:fld id="{08E4AE7A-88FE-5A42-A0E6-E49B71907A3D}" type="VALUE">
                      <a:rPr lang="en-US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1E-5249-8F1C-647C8754E42E}"/>
                </c:ext>
              </c:extLst>
            </c:dLbl>
            <c:dLbl>
              <c:idx val="56"/>
              <c:layout>
                <c:manualLayout>
                  <c:x val="-5.7038997078831907E-2"/>
                  <c:y val="-0.1911157413442241"/>
                </c:manualLayout>
              </c:layout>
              <c:tx>
                <c:rich>
                  <a:bodyPr/>
                  <a:lstStyle/>
                  <a:p>
                    <a:fld id="{821E3119-9A02-7946-844E-D1D35BB5575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3F-1E4E-BC1B-770366A27BF5}"/>
                </c:ext>
              </c:extLst>
            </c:dLbl>
            <c:dLbl>
              <c:idx val="57"/>
              <c:layout>
                <c:manualLayout>
                  <c:x val="-4.473646829712471E-3"/>
                  <c:y val="-9.2975225518811724E-2"/>
                </c:manualLayout>
              </c:layout>
              <c:tx>
                <c:rich>
                  <a:bodyPr/>
                  <a:lstStyle/>
                  <a:p>
                    <a:fld id="{B9906266-2715-344F-8BC0-F3DA2D97350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A8-554B-AE17-F4F1D9EBFEB5}"/>
                </c:ext>
              </c:extLst>
            </c:dLbl>
            <c:dLbl>
              <c:idx val="58"/>
              <c:layout>
                <c:manualLayout>
                  <c:x val="0"/>
                  <c:y val="-0.28925625716963654"/>
                </c:manualLayout>
              </c:layout>
              <c:tx>
                <c:rich>
                  <a:bodyPr/>
                  <a:lstStyle/>
                  <a:p>
                    <a:fld id="{D047CE3A-8529-9E4F-A027-F58025C6AE7D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B9-F840-943B-520F1CD6B6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Sheet1!$A$2:$A$60</c:f>
              <c:strCache>
                <c:ptCount val="59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  <c:pt idx="54">
                  <c:v>dic-24</c:v>
                </c:pt>
                <c:pt idx="55">
                  <c:v>ene-25</c:v>
                </c:pt>
                <c:pt idx="56">
                  <c:v>feb-25</c:v>
                </c:pt>
                <c:pt idx="57">
                  <c:v>mar-25</c:v>
                </c:pt>
                <c:pt idx="58">
                  <c:v>abr-25</c:v>
                </c:pt>
              </c:strCache>
            </c:strRef>
          </c:cat>
          <c:val>
            <c:numRef>
              <c:f>Sheet1!$B$2:$B$60</c:f>
              <c:numCache>
                <c:formatCode>0.00%</c:formatCode>
                <c:ptCount val="59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  <c:pt idx="54">
                  <c:v>0.53700000000000003</c:v>
                </c:pt>
                <c:pt idx="55">
                  <c:v>0.54200000000000004</c:v>
                </c:pt>
                <c:pt idx="56">
                  <c:v>0.54500000000000004</c:v>
                </c:pt>
                <c:pt idx="57">
                  <c:v>0.54400000000000004</c:v>
                </c:pt>
                <c:pt idx="58">
                  <c:v>0.54700000000000004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4020883193962155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5.4597254223156038E-3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965650062232E-3"/>
                  <c:y val="8.0555555555555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149E-2"/>
                  <c:y val="8.333333333333333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0400059460908966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0227100951400337E-2"/>
                  <c:y val="7.2222222222222215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4.4767633456682908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4.5859526955626555E-2"/>
                  <c:y val="-0.1694444444444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3.3848698467248216E-2"/>
                  <c:y val="-7.2222222222222271E-2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2.183786997886971E-2"/>
                  <c:y val="-0.15277777777777779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-7.6432544926045591E-3"/>
                  <c:y val="-7.2222222222222215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5.7870355444004734E-2"/>
                  <c:y val="0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dLbl>
              <c:idx val="62"/>
              <c:layout>
                <c:manualLayout>
                  <c:x val="-1.5286508985208797E-2"/>
                  <c:y val="-5.5555555555555558E-3"/>
                </c:manualLayout>
              </c:layout>
              <c:tx>
                <c:rich>
                  <a:bodyPr/>
                  <a:lstStyle/>
                  <a:p>
                    <a:fld id="{E63EB5BF-B79A-3B49-9F92-3DBC97B944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65-704D-A2D0-B90F2CF83550}"/>
                </c:ext>
              </c:extLst>
            </c:dLbl>
            <c:dLbl>
              <c:idx val="63"/>
              <c:layout>
                <c:manualLayout>
                  <c:x val="-6.5513609936609131E-3"/>
                  <c:y val="-4.7222222222222221E-2"/>
                </c:manualLayout>
              </c:layout>
              <c:tx>
                <c:rich>
                  <a:bodyPr/>
                  <a:lstStyle/>
                  <a:p>
                    <a:fld id="{39BBB25B-5F6E-0B42-BBB0-2DD6F0BEFD48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C3-2342-B4E9-E6D6F48A88D1}"/>
                </c:ext>
              </c:extLst>
            </c:dLbl>
            <c:dLbl>
              <c:idx val="64"/>
              <c:layout>
                <c:manualLayout>
                  <c:x val="0"/>
                  <c:y val="-0.10555555555555561"/>
                </c:manualLayout>
              </c:layout>
              <c:tx>
                <c:rich>
                  <a:bodyPr/>
                  <a:lstStyle/>
                  <a:p>
                    <a:fld id="{FE7887A4-4E1C-374F-AD5E-0C3B48CE3C15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2B-F840-A767-0E251D9BE374}"/>
                </c:ext>
              </c:extLst>
            </c:dLbl>
            <c:dLbl>
              <c:idx val="65"/>
              <c:layout>
                <c:manualLayout>
                  <c:x val="0"/>
                  <c:y val="-0.3527777777777778"/>
                </c:manualLayout>
              </c:layout>
              <c:tx>
                <c:rich>
                  <a:bodyPr/>
                  <a:lstStyle/>
                  <a:p>
                    <a:fld id="{BF35582A-AE48-B64C-A7A0-558EF92C8A5B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0-9A4C-B4A5-7F3EA524BB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Hoja1!$A$2:$A$67</c:f>
              <c:numCache>
                <c:formatCode>mmm\-yy</c:formatCode>
                <c:ptCount val="66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  <c:pt idx="62">
                  <c:v>45658</c:v>
                </c:pt>
                <c:pt idx="63">
                  <c:v>45689</c:v>
                </c:pt>
                <c:pt idx="64">
                  <c:v>45717</c:v>
                </c:pt>
                <c:pt idx="65">
                  <c:v>45748</c:v>
                </c:pt>
              </c:numCache>
            </c:numRef>
          </c:cat>
          <c:val>
            <c:numRef>
              <c:f>Hoja1!$B$2:$B$67</c:f>
              <c:numCache>
                <c:formatCode>_-* #,##0.0_-;\-* #,##0.0_-;_-* "-"??_-;_-@_-</c:formatCode>
                <c:ptCount val="66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  <c:pt idx="62">
                  <c:v>73167</c:v>
                </c:pt>
                <c:pt idx="63">
                  <c:v>192552</c:v>
                </c:pt>
                <c:pt idx="64">
                  <c:v>226731</c:v>
                </c:pt>
                <c:pt idx="65">
                  <c:v>179289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Hoja1!$A$2:$A$73</c:f>
              <c:strCache>
                <c:ptCount val="72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  <c:pt idx="70">
                  <c:v>2025/3</c:v>
                </c:pt>
                <c:pt idx="71">
                  <c:v>2025/4</c:v>
                </c:pt>
              </c:strCache>
            </c:strRef>
          </c:cat>
          <c:val>
            <c:numRef>
              <c:f>Hoja1!$B$2:$B$73</c:f>
              <c:numCache>
                <c:formatCode>#,##0</c:formatCode>
                <c:ptCount val="72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  <c:pt idx="70">
                  <c:v>22465110</c:v>
                </c:pt>
                <c:pt idx="71">
                  <c:v>22417668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1.9740017169946628E-2"/>
                  <c:y val="-8.8180643907034797E-2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dLbl>
              <c:idx val="48"/>
              <c:layout>
                <c:manualLayout>
                  <c:x val="-1.9752366038122474E-2"/>
                  <c:y val="-0.12972634979147701"/>
                </c:manualLayout>
              </c:layout>
              <c:tx>
                <c:rich>
                  <a:bodyPr/>
                  <a:lstStyle/>
                  <a:p>
                    <a:fld id="{0D3905CA-DC00-0744-83EB-21C6C368C1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03-9445-AB45-2A63F532A23C}"/>
                </c:ext>
              </c:extLst>
            </c:dLbl>
            <c:dLbl>
              <c:idx val="49"/>
              <c:layout>
                <c:manualLayout>
                  <c:x val="-1.848936797589118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6641D60B-A58F-9B45-B9DA-A4D79B6236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52D-4E4B-A68B-E062A50131F4}"/>
                </c:ext>
              </c:extLst>
            </c:dLbl>
            <c:dLbl>
              <c:idx val="50"/>
              <c:layout>
                <c:manualLayout>
                  <c:x val="-1.7226068721752592E-2"/>
                  <c:y val="-6.444024054449643E-2"/>
                </c:manualLayout>
              </c:layout>
              <c:tx>
                <c:rich>
                  <a:bodyPr/>
                  <a:lstStyle/>
                  <a:p>
                    <a:fld id="{715696D5-785D-A747-8166-8C0924800E54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DD-1D40-A6B8-E7EB0BE4AD62}"/>
                </c:ext>
              </c:extLst>
            </c:dLbl>
            <c:dLbl>
              <c:idx val="51"/>
              <c:layout>
                <c:manualLayout>
                  <c:x val="-1.9787505093908309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8173E1AA-E645-D646-9DEE-52DBABE8D0E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586-C747-8B76-B3B77ACB80A3}"/>
                </c:ext>
              </c:extLst>
            </c:dLbl>
            <c:dLbl>
              <c:idx val="52"/>
              <c:layout>
                <c:manualLayout>
                  <c:x val="-1.8523603455956442E-2"/>
                  <c:y val="-0.33448732879337062"/>
                </c:manualLayout>
              </c:layout>
              <c:tx>
                <c:rich>
                  <a:bodyPr/>
                  <a:lstStyle/>
                  <a:p>
                    <a:fld id="{3D3AF949-AB35-B242-A4DA-0C9CD800EB00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71-AC41-A02F-252640D97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Sheet1!$A$2:$A$54</c:f>
              <c:strCache>
                <c:ptCount val="53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  <c:pt idx="48">
                  <c:v>dic-24</c:v>
                </c:pt>
                <c:pt idx="49">
                  <c:v>ene-25</c:v>
                </c:pt>
                <c:pt idx="50">
                  <c:v>feb-25</c:v>
                </c:pt>
                <c:pt idx="51">
                  <c:v>mar-25</c:v>
                </c:pt>
                <c:pt idx="52">
                  <c:v>abr-25</c:v>
                </c:pt>
              </c:strCache>
            </c:str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  <c:pt idx="48">
                  <c:v>4.0999999999999996</c:v>
                </c:pt>
                <c:pt idx="49">
                  <c:v>4.0999999999999996</c:v>
                </c:pt>
                <c:pt idx="50">
                  <c:v>3.7</c:v>
                </c:pt>
                <c:pt idx="51">
                  <c:v>3.9</c:v>
                </c:pt>
                <c:pt idx="52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3.7518664285822984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2.4118981657134952E-2"/>
                  <c:y val="8.8754746336675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-3.6032485465135024E-2"/>
                  <c:y val="0.11321500035616457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0.1211738682583845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dLbl>
              <c:idx val="77"/>
              <c:layout>
                <c:manualLayout>
                  <c:x val="-9.8270414904913696E-3"/>
                  <c:y val="-6.7186005427488343E-2"/>
                </c:manualLayout>
              </c:layout>
              <c:tx>
                <c:rich>
                  <a:bodyPr/>
                  <a:lstStyle/>
                  <a:p>
                    <a:fld id="{B05EFBB4-6343-D046-AD52-F80FEF639BF3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FC-7E4C-AE06-00EB517368C4}"/>
                </c:ext>
              </c:extLst>
            </c:dLbl>
            <c:dLbl>
              <c:idx val="78"/>
              <c:layout>
                <c:manualLayout>
                  <c:x val="-6.5513609936609131E-3"/>
                  <c:y val="-0.49961782811477395"/>
                </c:manualLayout>
              </c:layout>
              <c:tx>
                <c:rich>
                  <a:bodyPr/>
                  <a:lstStyle/>
                  <a:p>
                    <a:fld id="{04421E45-E17D-1447-A35A-DAC21C54F526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066-2B40-9686-87A87D81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Sheet1!$A$2:$A$80</c:f>
              <c:strCache>
                <c:ptCount val="79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  <c:pt idx="77">
                  <c:v>T4-2024</c:v>
                </c:pt>
                <c:pt idx="78">
                  <c:v>T1-2025</c:v>
                </c:pt>
              </c:strCache>
            </c:strRef>
          </c:cat>
          <c:val>
            <c:numRef>
              <c:f>Sheet1!$B$2:$B$80</c:f>
              <c:numCache>
                <c:formatCode>0.0%</c:formatCode>
                <c:ptCount val="79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  <c:pt idx="77">
                  <c:v>0.35399999999999998</c:v>
                </c:pt>
                <c:pt idx="78">
                  <c:v>0.33900000000000002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0.92995</cdr:x>
      <cdr:y>0.63308</cdr:y>
    </cdr:from>
    <cdr:to>
      <cdr:x>0.96892</cdr:x>
      <cdr:y>0.71441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7B83ADA-CBD2-DE76-8339-1CFEC4A0BE5E}"/>
            </a:ext>
          </a:extLst>
        </cdr:cNvPr>
        <cdr:cNvSpPr txBox="1"/>
      </cdr:nvSpPr>
      <cdr:spPr>
        <a:xfrm xmlns:a="http://schemas.openxmlformats.org/drawingml/2006/main">
          <a:off x="9141880" y="2977523"/>
          <a:ext cx="383095" cy="38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kern="12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35.4%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3T 2024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0.87443</cdr:x>
      <cdr:y>0.04286</cdr:y>
    </cdr:from>
    <cdr:to>
      <cdr:x>0.96573</cdr:x>
      <cdr:y>0.15507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7686E94-BB2C-394F-7EA2-B4F74792046C}"/>
            </a:ext>
          </a:extLst>
        </cdr:cNvPr>
        <cdr:cNvSpPr txBox="1"/>
      </cdr:nvSpPr>
      <cdr:spPr>
        <a:xfrm xmlns:a="http://schemas.openxmlformats.org/drawingml/2006/main">
          <a:off x="10170629" y="211382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$278.80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491342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  <p:sldLayoutId id="2147483874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emf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emf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emf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chart" Target="../charts/chart14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63.png"/><Relationship Id="rId10" Type="http://schemas.openxmlformats.org/officeDocument/2006/relationships/image" Target="../media/image85.png"/><Relationship Id="rId4" Type="http://schemas.openxmlformats.org/officeDocument/2006/relationships/image" Target="../media/image62.jpe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chart" Target="../charts/chart15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63.png"/><Relationship Id="rId10" Type="http://schemas.openxmlformats.org/officeDocument/2006/relationships/image" Target="../media/image85.png"/><Relationship Id="rId4" Type="http://schemas.openxmlformats.org/officeDocument/2006/relationships/image" Target="../media/image62.jpe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chart" Target="../charts/chart22.xm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88.png"/><Relationship Id="rId4" Type="http://schemas.openxmlformats.org/officeDocument/2006/relationships/image" Target="../media/image53.pn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chart" Target="../charts/chart25.xml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chart" Target="../charts/chart2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0CC6A1E-183E-D704-F970-59B2DBD3DDCB}"/>
              </a:ext>
            </a:extLst>
          </p:cNvPr>
          <p:cNvSpPr/>
          <p:nvPr/>
        </p:nvSpPr>
        <p:spPr>
          <a:xfrm>
            <a:off x="6654800" y="1193800"/>
            <a:ext cx="5232400" cy="3632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-346907"/>
            <a:ext cx="6285808" cy="3240269"/>
          </a:xfrm>
        </p:spPr>
        <p:txBody>
          <a:bodyPr>
            <a:normAutofit/>
          </a:bodyPr>
          <a:lstStyle/>
          <a:p>
            <a:pPr algn="ctr"/>
            <a:r>
              <a:rPr lang="es-ES" sz="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8810" y="3095757"/>
            <a:ext cx="4383482" cy="153806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dirty="0"/>
              <a:t>Datos a Marzo/ Abril/ Mayo 2025</a:t>
            </a:r>
          </a:p>
          <a:p>
            <a:pPr algn="ctr"/>
            <a:r>
              <a:rPr lang="es-ES" dirty="0"/>
              <a:t>Publicados en Abril 2025</a:t>
            </a:r>
          </a:p>
          <a:p>
            <a:pPr algn="ctr"/>
            <a:r>
              <a:rPr lang="es-ES" dirty="0"/>
              <a:t>JORGE SALES BOYOLI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829F0F-E3AC-FECA-DE4B-7B7C0AB2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1" y="-10139"/>
            <a:ext cx="5787995" cy="32402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5DF3DF-2A0C-B5DF-9CF2-2BC32B94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71" y="3230130"/>
            <a:ext cx="3600227" cy="2011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6B0891-8B38-22B7-CC83-0AF45B19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77" y="5149423"/>
            <a:ext cx="3575556" cy="17545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6FB8BD-3CF5-EB3A-971B-08CBF5DD6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792" y="3186343"/>
            <a:ext cx="2746532" cy="20550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49B4ED-5CB4-EAAA-31C0-02B4F3527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671" y="5149424"/>
            <a:ext cx="2135859" cy="17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Abril 2025)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4630904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Mayo 2025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(Abril)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331720050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9771824" y="3229065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Abril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22,417,668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</a:t>
            </a:r>
            <a:r>
              <a:rPr lang="es-MX"/>
              <a:t>: Mayo </a:t>
            </a:r>
            <a:r>
              <a:rPr lang="es-MX" dirty="0"/>
              <a:t>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Abril 2025 (Millones)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Mayo,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549451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AB3F-D967-E9CC-93FB-15736C28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C1E81-DF4C-746D-723E-6C97408D35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7462" y="-1257894"/>
            <a:ext cx="4105275" cy="5467150"/>
          </a:xfrm>
        </p:spPr>
        <p:txBody>
          <a:bodyPr/>
          <a:lstStyle/>
          <a:p>
            <a:pPr algn="l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D07E395-CB4C-6AB5-E7EE-4153C3DD99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096" r="15096"/>
          <a:stretch>
            <a:fillRect/>
          </a:stretch>
        </p:blipFill>
        <p:spPr>
          <a:xfrm>
            <a:off x="609600" y="208726"/>
            <a:ext cx="6096000" cy="58159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9F86CC-9822-7D9D-99C3-2AB936A92A3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637462" y="2741756"/>
            <a:ext cx="4105275" cy="15382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>
                <a:solidFill>
                  <a:schemeClr val="bg1"/>
                </a:solidFill>
              </a:rPr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0D9D8E-D02D-2489-FA04-140151AC2DBD}"/>
              </a:ext>
            </a:extLst>
          </p:cNvPr>
          <p:cNvSpPr txBox="1"/>
          <p:nvPr/>
        </p:nvSpPr>
        <p:spPr>
          <a:xfrm>
            <a:off x="7637462" y="6534835"/>
            <a:ext cx="1501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bg1"/>
                </a:solidFill>
              </a:rPr>
              <a:t>Foto: La Jornada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140CA0-5E63-5C1B-4314-75CAB6AD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6128676"/>
            <a:ext cx="1501052" cy="7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144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(T1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Abril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250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México, ¿Cómo vamos?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34129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/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(Mayo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059657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4.22%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$78.80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(Marzo 2025)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839525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(Marzo 2025)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534932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2864348" y="2736056"/>
            <a:ext cx="3126575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000" i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2945763" y="422741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8970920" y="495664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5592758" y="419141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464383" y="373840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8058" y="982420"/>
            <a:ext cx="397535" cy="3975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2CF825-B40D-E516-2729-59F739F61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302" b="21282"/>
          <a:stretch/>
        </p:blipFill>
        <p:spPr>
          <a:xfrm>
            <a:off x="4339022" y="793670"/>
            <a:ext cx="4988630" cy="602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Abril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82931657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$2,379.47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$4,680.15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($4,680.15 * 3 = $14,040.45)</a:t>
            </a:r>
            <a:endParaRPr lang="en-US" sz="3200" b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58F5C9-4540-5B5E-5E58-547B9E6C67D7}"/>
              </a:ext>
            </a:extLst>
          </p:cNvPr>
          <p:cNvSpPr/>
          <p:nvPr/>
        </p:nvSpPr>
        <p:spPr>
          <a:xfrm>
            <a:off x="8702675" y="1915886"/>
            <a:ext cx="1516884" cy="5578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588182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428110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5.55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96432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E5A76E9-A16E-5447-3665-E82F13A8E262}"/>
              </a:ext>
            </a:extLst>
          </p:cNvPr>
          <p:cNvSpPr txBox="1"/>
          <p:nvPr/>
        </p:nvSpPr>
        <p:spPr>
          <a:xfrm>
            <a:off x="10682284" y="4511168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54.7%</a:t>
            </a:r>
          </a:p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196252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1.7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(Abril 2025)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675262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2.5%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(Marzo 2025)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Abril de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Marzo de 2025 equivale a 14.56 millones USD diarios y 442.91 millones USD mensuales.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8945976" y="3291790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02253A-1AB6-B697-384F-A4D3D348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81" y="1538356"/>
            <a:ext cx="7306529" cy="41531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481823" y="3307175"/>
            <a:ext cx="1903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Marzo 2025: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5,315.96 millones</a:t>
            </a:r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986231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Abril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103.5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42.1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61.5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59.9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_tradnl" dirty="0"/>
              <a:t>4.9 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37.1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Abril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6"/>
            <a:ext cx="10133842" cy="3394964"/>
          </a:xfrm>
          <a:prstGeom prst="rect">
            <a:avLst/>
          </a:prstGeom>
        </p:spPr>
      </p:pic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257171" y="6376493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Septiembre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4" y="5685600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70" y="5667734"/>
            <a:ext cx="421168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9" y="5667734"/>
            <a:ext cx="421168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8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4" y="5676307"/>
            <a:ext cx="456762" cy="267532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9" y="567067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8" y="568152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1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80" y="5678699"/>
            <a:ext cx="441116" cy="256568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5"/>
            <a:ext cx="432740" cy="25169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1" y="5667735"/>
            <a:ext cx="385772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4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2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4" y="5207161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6" y="5207161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4" y="520716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2" y="5206978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1" y="5206978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6" y="5222096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8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8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4" y="5208381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9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6" y="307528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4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9" y="263615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2" y="238334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CFDB3-74B1-2698-3613-E8E3F83934C8}"/>
              </a:ext>
            </a:extLst>
          </p:cNvPr>
          <p:cNvSpPr/>
          <p:nvPr/>
        </p:nvSpPr>
        <p:spPr>
          <a:xfrm>
            <a:off x="10461028" y="2682557"/>
            <a:ext cx="200466" cy="4200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2687CC-F181-5BCD-0764-008429D37BCC}"/>
              </a:ext>
            </a:extLst>
          </p:cNvPr>
          <p:cNvSpPr txBox="1"/>
          <p:nvPr/>
        </p:nvSpPr>
        <p:spPr>
          <a:xfrm>
            <a:off x="1037545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FCEFE-0C12-781B-09AA-73BC38FD9271}"/>
              </a:ext>
            </a:extLst>
          </p:cNvPr>
          <p:cNvSpPr txBox="1"/>
          <p:nvPr/>
        </p:nvSpPr>
        <p:spPr>
          <a:xfrm>
            <a:off x="5084290" y="281613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F37B57-DD42-7B84-3363-BAD671930D83}"/>
              </a:ext>
            </a:extLst>
          </p:cNvPr>
          <p:cNvSpPr txBox="1"/>
          <p:nvPr/>
        </p:nvSpPr>
        <p:spPr>
          <a:xfrm>
            <a:off x="5742070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48C7217-186B-8ED1-74F6-94BC36F04057}"/>
              </a:ext>
            </a:extLst>
          </p:cNvPr>
          <p:cNvSpPr/>
          <p:nvPr/>
        </p:nvSpPr>
        <p:spPr>
          <a:xfrm>
            <a:off x="11006759" y="6193619"/>
            <a:ext cx="982631" cy="553998"/>
          </a:xfrm>
          <a:custGeom>
            <a:avLst/>
            <a:gdLst/>
            <a:ahLst/>
            <a:cxnLst/>
            <a:rect l="l" t="t" r="r" b="b"/>
            <a:pathLst>
              <a:path w="1739375" h="1060595">
                <a:moveTo>
                  <a:pt x="0" y="0"/>
                </a:moveTo>
                <a:lnTo>
                  <a:pt x="1739375" y="0"/>
                </a:lnTo>
                <a:lnTo>
                  <a:pt x="1739375" y="1060594"/>
                </a:lnTo>
                <a:lnTo>
                  <a:pt x="0" y="1060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576">
              <a:defRPr/>
            </a:pPr>
            <a:endParaRPr lang="es-MX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4" y="256213"/>
            <a:ext cx="11631172" cy="1161212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Comparativo Duración de Jornada Laboral Semanal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(Octubre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737731502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Enero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E17687-69B1-5552-9714-CC5B1CC12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" y="1557178"/>
            <a:ext cx="10960000" cy="453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Abril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103.5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42.1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61.5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59.9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4.9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37.1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Abril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4.3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7.1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(Abril 2025)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3E91A2-0137-D7E7-DFD3-BE3AD7157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80" y="1490870"/>
            <a:ext cx="9017593" cy="50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44504-4DF1-9D99-98E4-A1438117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EFDDABC-4F1F-69D9-5026-01AB2848E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EEDC87-01EE-0580-FC89-7F540CE46433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(Abril 2025)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69B661-0047-79DE-90B8-1AAB0D9CC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7" y="1460260"/>
            <a:ext cx="9042979" cy="50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257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(Abril 2025)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FAD623-F735-9EF3-3F86-A8EFE6F2A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34" y="1463199"/>
            <a:ext cx="9015266" cy="50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FEACD-AF52-B323-34B6-AFCB2239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5BD5499-5849-1BE2-5937-369C46ACE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45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48F64F-B9E4-BFA3-F9D8-77FEF8A1A8B9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Salario base de cotización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8336DA-291F-D4A5-30B3-08168A659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06"/>
          <a:stretch/>
        </p:blipFill>
        <p:spPr>
          <a:xfrm>
            <a:off x="1071744" y="1429407"/>
            <a:ext cx="10329074" cy="512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4270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8983" y="461119"/>
            <a:ext cx="5563989" cy="366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75"/>
              </a:lnSpc>
              <a:buNone/>
            </a:pPr>
            <a:r>
              <a:rPr lang="en-US" sz="3000" b="1" dirty="0">
                <a:solidFill>
                  <a:srgbClr val="3257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ESTADO ACTUAL DEL MLRR (MAY/12/25</a:t>
            </a:r>
            <a:r>
              <a:rPr lang="en-US" sz="3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)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04627" y="145464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General Motors, Silao,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04627" y="168304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Tridonex, Matamoros,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04627" y="191145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Panasonic, Reynosa,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04627" y="213985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Teksid, Frontera,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04627" y="236825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Manufacturas VU,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04627" y="259665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Saint Gobain, Cuautla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4627" y="282505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Unique Fabricating, Santiago de Querétaro,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04627" y="305345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8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Goodyear,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504627" y="328185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9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Draxton, Irapuato,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504627" y="351026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Industrias del Interior, Rincón de Romos,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504627" y="373866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1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Mina San Martín, Sombrerete,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504627" y="396706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Yazaki, León,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504627" y="419546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MasAir, Ciudad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504627" y="442386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Teklas,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504627" y="465226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Asiaway,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504627" y="488067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Tecnología Modificada, Nuevo Laredo,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04627" y="510907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Autoliv,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</a:t>
            </a:r>
            <a:r>
              <a:rPr lang="en-US" sz="917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917" dirty="0"/>
          </a:p>
        </p:txBody>
      </p:sp>
      <p:sp>
        <p:nvSpPr>
          <p:cNvPr id="22" name="Text 20"/>
          <p:cNvSpPr/>
          <p:nvPr/>
        </p:nvSpPr>
        <p:spPr>
          <a:xfrm>
            <a:off x="6213872" y="125433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18. Fujikura,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6210016" y="144085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Atento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Pachuca, Hidalgo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 /Panel)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6213872" y="167987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20. RV Fresh Food, Michoacán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6213872" y="191008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21.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Servicios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Industriales González, Nuevo León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6213872" y="214382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22. Minera Tizapa, Estado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6213872" y="236738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23. Volkswagen de México, Puebla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213872" y="259456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24. Industrias Tecnos, S.A. de C.V. Cuernavaca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6213872" y="282829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25. Pirelli Neumáticos,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6213872" y="304528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26. Impro Industries México S. de R.L. de C.V.,San Luis Potosi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6213872" y="327748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27. Minera Camino Rojo, S.A. de C.V.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6213872" y="350969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28. Bader de Mexico,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213872" y="373852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Odisa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Concrete Equipment,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6213872" y="396570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30. Vidrio Decorativo Occidental S.A. de C.V.,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6213872" y="419432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31. Axwell Juárez Mexico S.A. de C.V., Chihuahua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6213872" y="442295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32.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Compañía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Hulera Tornel, Edo. Méx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6213872" y="464656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33.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Aludyne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Automotive, CDMX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8" name="Text 36"/>
          <p:cNvSpPr/>
          <p:nvPr/>
        </p:nvSpPr>
        <p:spPr>
          <a:xfrm>
            <a:off x="6213872" y="48749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34. Modern Metal Alloys, Qro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pic>
        <p:nvPicPr>
          <p:cNvPr id="3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8" y="5547023"/>
            <a:ext cx="1413569" cy="702866"/>
          </a:xfrm>
          <a:prstGeom prst="rect">
            <a:avLst/>
          </a:prstGeom>
        </p:spPr>
      </p:pic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856" y="5547023"/>
            <a:ext cx="1732458" cy="702866"/>
          </a:xfrm>
          <a:prstGeom prst="rect">
            <a:avLst/>
          </a:prstGeom>
        </p:spPr>
      </p:pic>
      <p:pic>
        <p:nvPicPr>
          <p:cNvPr id="4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723" y="5547023"/>
            <a:ext cx="2432149" cy="702866"/>
          </a:xfrm>
          <a:prstGeom prst="rect">
            <a:avLst/>
          </a:prstGeom>
        </p:spPr>
      </p:pic>
      <p:pic>
        <p:nvPicPr>
          <p:cNvPr id="4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281" y="5547023"/>
            <a:ext cx="1766888" cy="702866"/>
          </a:xfrm>
          <a:prstGeom prst="rect">
            <a:avLst/>
          </a:prstGeom>
        </p:spPr>
      </p:pic>
      <p:pic>
        <p:nvPicPr>
          <p:cNvPr id="4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577" y="5547023"/>
            <a:ext cx="2099568" cy="702866"/>
          </a:xfrm>
          <a:prstGeom prst="rect">
            <a:avLst/>
          </a:prstGeom>
        </p:spPr>
      </p:pic>
      <p:pic>
        <p:nvPicPr>
          <p:cNvPr id="4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7554" y="5547023"/>
            <a:ext cx="1413569" cy="702866"/>
          </a:xfrm>
          <a:prstGeom prst="rect">
            <a:avLst/>
          </a:prstGeom>
        </p:spPr>
      </p:pic>
      <p:sp>
        <p:nvSpPr>
          <p:cNvPr id="21" name="Text 36">
            <a:extLst>
              <a:ext uri="{FF2B5EF4-FFF2-40B4-BE49-F238E27FC236}">
                <a16:creationId xmlns:a16="http://schemas.microsoft.com/office/drawing/2014/main" id="{11393824-33C3-1FB3-BFF4-C00FEB52D152}"/>
              </a:ext>
            </a:extLst>
          </p:cNvPr>
          <p:cNvSpPr/>
          <p:nvPr/>
        </p:nvSpPr>
        <p:spPr>
          <a:xfrm>
            <a:off x="6213872" y="510716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35. Amphenol Optimize S.A de C.V, Sonora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013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(Abril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Mayo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2.5%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90431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Abril 2025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85792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Mayo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DDBB2F4-0916-F213-5CFD-B5794649E34B}"/>
              </a:ext>
            </a:extLst>
          </p:cNvPr>
          <p:cNvCxnSpPr>
            <a:cxnSpLocks/>
          </p:cNvCxnSpPr>
          <p:nvPr/>
        </p:nvCxnSpPr>
        <p:spPr>
          <a:xfrm>
            <a:off x="1542800" y="3975987"/>
            <a:ext cx="9244232" cy="0"/>
          </a:xfrm>
          <a:prstGeom prst="line">
            <a:avLst/>
          </a:prstGeom>
          <a:ln w="25400">
            <a:solidFill>
              <a:srgbClr val="4D9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CE8693-8222-7A3F-3BEF-6AE6B004D916}"/>
              </a:ext>
            </a:extLst>
          </p:cNvPr>
          <p:cNvSpPr txBox="1"/>
          <p:nvPr/>
        </p:nvSpPr>
        <p:spPr>
          <a:xfrm>
            <a:off x="10382754" y="372859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/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2025”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Mayo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8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54.7%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Abril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Abril 2025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Mayo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702929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54.7%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20dcd6fc-51a7-488c-8aba-04be4a739c02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Props1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5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54233</TotalTime>
  <Words>3014</Words>
  <Application>Microsoft Macintosh PowerPoint</Application>
  <PresentationFormat>Panorámica</PresentationFormat>
  <Paragraphs>761</Paragraphs>
  <Slides>46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46</vt:i4>
      </vt:variant>
    </vt:vector>
  </HeadingPairs>
  <TitlesOfParts>
    <vt:vector size="72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Roboto</vt:lpstr>
      <vt:lpstr>Roboto Slab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(Abril 2025)</vt:lpstr>
      <vt:lpstr>Comparativo Mundial de Tasa De Desempleo/Desocupación Abril 2025</vt:lpstr>
      <vt:lpstr>Tasa de Desempleo Mundial</vt:lpstr>
      <vt:lpstr>Informalidad Laboral en México</vt:lpstr>
      <vt:lpstr>Informalidad Laboral Abril 2025</vt:lpstr>
      <vt:lpstr>Empleos Formales Generados (O Perdidos) Acumulados En El Año  (Nov 2019 a Abril 2025)</vt:lpstr>
      <vt:lpstr>Número De Personas Afiliadas En El IMSS (Abril)</vt:lpstr>
      <vt:lpstr>Población Subocupada Abril 2025 (Millones)</vt:lpstr>
      <vt:lpstr>Presentación de PowerPoint</vt:lpstr>
      <vt:lpstr>Pobreza Laboral como % de la Población Nacional (T1 2025)</vt:lpstr>
      <vt:lpstr>Tasa mundial de pobreza laboral  (extremadamente pobre)</vt:lpstr>
      <vt:lpstr>Poder Adquisitivo Del Salario Mínimo 1935-2025 E Inflación Anualizada En Porcentaje (Mayo 2025) Salario Mínimo tiene el mismo poder adquisitivo que en 1973</vt:lpstr>
      <vt:lpstr>Pobreza Laboral. No alcanza ni para…</vt:lpstr>
      <vt:lpstr>México Valor de la canasta alimentaria (Marzo 2025) Evolución mensual en zonas urbanas y rurales</vt:lpstr>
      <vt:lpstr>México Valor de la canasta alimentaria y no alimentaria (Marzo 2025)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($4,680.15 * 3 = $14,040.45)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(Abril 2025)</vt:lpstr>
      <vt:lpstr>Las remesas siguen creciendo (Marzo 2025)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Personas que perciben de 1 a 3 salarios mínimos (Octubre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220</cp:revision>
  <cp:lastPrinted>1900-01-01T00:00:00Z</cp:lastPrinted>
  <dcterms:created xsi:type="dcterms:W3CDTF">1900-01-01T00:00:00Z</dcterms:created>
  <dcterms:modified xsi:type="dcterms:W3CDTF">2025-05-30T18:10:09Z</dcterms:modified>
</cp:coreProperties>
</file>