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1537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2"/>
  </p:normalViewPr>
  <p:slideViewPr>
    <p:cSldViewPr snapToGrid="0">
      <p:cViewPr>
        <p:scale>
          <a:sx n="96" d="100"/>
          <a:sy n="96" d="100"/>
        </p:scale>
        <p:origin x="106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90409-7780-4A4A-8F4F-95190D6FB7F6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42C3F-1D33-F74D-9921-CBBD1D305D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3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7882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94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51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4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50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65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4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9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36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28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71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24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913EE4E-EA52-7A47-A139-25CEEABDB8C0}" type="datetimeFigureOut">
              <a:rPr lang="es-MX" smtClean="0"/>
              <a:t>22/08/25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DA0E5B1-A358-464F-8642-DFF66C8491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48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E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853086" y="377869"/>
            <a:ext cx="5563989" cy="36611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75"/>
              </a:lnSpc>
              <a:buNone/>
            </a:pPr>
            <a:r>
              <a:rPr lang="en-US" sz="3333" b="1" dirty="0">
                <a:solidFill>
                  <a:srgbClr val="3257B8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ESTADO ACTUAL DEL MLRR </a:t>
            </a:r>
            <a:r>
              <a:rPr lang="en-US" sz="2500" b="1" dirty="0">
                <a:solidFill>
                  <a:srgbClr val="3257B8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(22/AGO/25</a:t>
            </a:r>
            <a:r>
              <a:rPr lang="en-US" sz="2500" b="1" dirty="0">
                <a:solidFill>
                  <a:srgbClr val="3257B8"/>
                </a:solidFill>
                <a:latin typeface="Roboto Slab" pitchFamily="34" charset="0"/>
                <a:ea typeface="Roboto Slab" pitchFamily="34" charset="-122"/>
                <a:cs typeface="Roboto Slab" pitchFamily="34" charset="-120"/>
              </a:rPr>
              <a:t>)</a:t>
            </a:r>
            <a:endParaRPr lang="en-US" sz="2500" b="1" dirty="0"/>
          </a:p>
        </p:txBody>
      </p:sp>
      <p:sp>
        <p:nvSpPr>
          <p:cNvPr id="4" name="Text 2"/>
          <p:cNvSpPr/>
          <p:nvPr/>
        </p:nvSpPr>
        <p:spPr>
          <a:xfrm>
            <a:off x="504627" y="116062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General Motors, Silao, Guanajuato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5" name="Text 3"/>
          <p:cNvSpPr/>
          <p:nvPr/>
        </p:nvSpPr>
        <p:spPr>
          <a:xfrm>
            <a:off x="504627" y="1389029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2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Tridonex, Matamoros, Tamaulipas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6" name="Text 4"/>
          <p:cNvSpPr/>
          <p:nvPr/>
        </p:nvSpPr>
        <p:spPr>
          <a:xfrm>
            <a:off x="504627" y="161743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3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Panasonic, Reynosa, Tamaulipas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504627" y="184583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4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Teksid, Frontera, Coahuila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8" name="Text 6"/>
          <p:cNvSpPr/>
          <p:nvPr/>
        </p:nvSpPr>
        <p:spPr>
          <a:xfrm>
            <a:off x="504627" y="2074234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5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Manufacturas VU, Piedras Negras, Coahuila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504627" y="230263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6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Saint Gobain, Cuautla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0" name="Text 8"/>
          <p:cNvSpPr/>
          <p:nvPr/>
        </p:nvSpPr>
        <p:spPr>
          <a:xfrm>
            <a:off x="504627" y="253103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7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Unique Fabricating, Santiago de Querétaro, Querétaro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504627" y="2759437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8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Goodyear, San Luis Potosí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2" name="Text 10"/>
          <p:cNvSpPr/>
          <p:nvPr/>
        </p:nvSpPr>
        <p:spPr>
          <a:xfrm>
            <a:off x="504627" y="298784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9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Draxton, Irapuato, Guanajuato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3" name="Text 11"/>
          <p:cNvSpPr/>
          <p:nvPr/>
        </p:nvSpPr>
        <p:spPr>
          <a:xfrm>
            <a:off x="504627" y="321624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Industrias del Interior, Rincón de Romos, Aguascalientes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4" name="Text 12"/>
          <p:cNvSpPr/>
          <p:nvPr/>
        </p:nvSpPr>
        <p:spPr>
          <a:xfrm>
            <a:off x="504627" y="3444642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1"/>
            </a:pPr>
            <a:r>
              <a:rPr lang="en-US" sz="1300" b="1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Mina San Martín, Sombrerete, Zacatecas</a:t>
            </a:r>
            <a:r>
              <a:rPr lang="en-US" sz="1300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u="sng" dirty="0"/>
          </a:p>
        </p:txBody>
      </p:sp>
      <p:sp>
        <p:nvSpPr>
          <p:cNvPr id="15" name="Text 13"/>
          <p:cNvSpPr/>
          <p:nvPr/>
        </p:nvSpPr>
        <p:spPr>
          <a:xfrm>
            <a:off x="504627" y="3673045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2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Yazaki, León, Guanajuato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504627" y="390144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3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MasAir, Ciudad de México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504627" y="4129847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4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Teklas, Aguascalientes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504627" y="435825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5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Asiaway, San Luis Potosí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19" name="Text 17"/>
          <p:cNvSpPr/>
          <p:nvPr/>
        </p:nvSpPr>
        <p:spPr>
          <a:xfrm>
            <a:off x="504627" y="458665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6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Tecnología Modificada, Nuevo Laredo, Tamaulipas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504627" y="481505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28" indent="-285728" algn="l">
              <a:lnSpc>
                <a:spcPts val="1458"/>
              </a:lnSpc>
              <a:buSzPct val="100000"/>
              <a:buFont typeface="+mj-lt"/>
              <a:buAutoNum type="arabicPeriod" startAt="17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Autoliv, Querétaro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</a:t>
            </a:r>
            <a:r>
              <a:rPr lang="en-US" sz="917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)</a:t>
            </a:r>
            <a:endParaRPr lang="en-US" sz="917" dirty="0"/>
          </a:p>
        </p:txBody>
      </p:sp>
      <p:sp>
        <p:nvSpPr>
          <p:cNvPr id="22" name="Text 20"/>
          <p:cNvSpPr/>
          <p:nvPr/>
        </p:nvSpPr>
        <p:spPr>
          <a:xfrm>
            <a:off x="504627" y="505314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18. Fujikura, Piedras Negras, Coahuila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3" name="Text 21"/>
          <p:cNvSpPr/>
          <p:nvPr/>
        </p:nvSpPr>
        <p:spPr>
          <a:xfrm>
            <a:off x="500771" y="5239664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19.</a:t>
            </a:r>
            <a:r>
              <a:rPr lang="en-US" sz="1300" b="1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Atento, Pachuca, Hidalgo</a:t>
            </a:r>
            <a:r>
              <a:rPr lang="en-US" sz="1300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</a:t>
            </a:r>
            <a:r>
              <a:rPr lang="en-US" sz="1300" u="sng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abierto</a:t>
            </a:r>
            <a:r>
              <a:rPr lang="en-US" sz="1300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/</a:t>
            </a:r>
            <a:r>
              <a:rPr lang="en-US" sz="1300" u="sng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Laudo</a:t>
            </a:r>
            <a:r>
              <a:rPr lang="en-US" sz="1300" u="sng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Arbitral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)</a:t>
            </a:r>
            <a:endParaRPr lang="en-US" sz="1300" dirty="0"/>
          </a:p>
        </p:txBody>
      </p:sp>
      <p:sp>
        <p:nvSpPr>
          <p:cNvPr id="24" name="Text 22"/>
          <p:cNvSpPr/>
          <p:nvPr/>
        </p:nvSpPr>
        <p:spPr>
          <a:xfrm>
            <a:off x="6213872" y="1159295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20. RV Fresh Food, Michoacán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5" name="Text 23"/>
          <p:cNvSpPr/>
          <p:nvPr/>
        </p:nvSpPr>
        <p:spPr>
          <a:xfrm>
            <a:off x="6213872" y="1389505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21. </a:t>
            </a:r>
            <a:r>
              <a:rPr lang="en-US" sz="1300" b="1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Servicios</a:t>
            </a: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Industriales González, Nuevo León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6" name="Text 24"/>
          <p:cNvSpPr/>
          <p:nvPr/>
        </p:nvSpPr>
        <p:spPr>
          <a:xfrm>
            <a:off x="6213872" y="1623239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22. Minera Tizapa, Estado de México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7" name="Text 25"/>
          <p:cNvSpPr/>
          <p:nvPr/>
        </p:nvSpPr>
        <p:spPr>
          <a:xfrm>
            <a:off x="6213872" y="1846804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23. Volkswagen de México, Puebla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28" name="Text 26"/>
          <p:cNvSpPr/>
          <p:nvPr/>
        </p:nvSpPr>
        <p:spPr>
          <a:xfrm>
            <a:off x="6213872" y="2073982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24. Industrias Tecnos, S.A. de C.V. Cuernavaca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Abierto/Panel)</a:t>
            </a:r>
            <a:endParaRPr lang="en-US" sz="1300" dirty="0"/>
          </a:p>
        </p:txBody>
      </p:sp>
      <p:sp>
        <p:nvSpPr>
          <p:cNvPr id="29" name="Text 27"/>
          <p:cNvSpPr/>
          <p:nvPr/>
        </p:nvSpPr>
        <p:spPr>
          <a:xfrm>
            <a:off x="6213872" y="230771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25. Pirelli Neumáticos, S.A. de C.V.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Abierto/Panel)</a:t>
            </a:r>
            <a:endParaRPr lang="en-US" sz="1300" dirty="0"/>
          </a:p>
        </p:txBody>
      </p:sp>
      <p:sp>
        <p:nvSpPr>
          <p:cNvPr id="30" name="Text 28"/>
          <p:cNvSpPr/>
          <p:nvPr/>
        </p:nvSpPr>
        <p:spPr>
          <a:xfrm>
            <a:off x="6213872" y="252470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26. Impro Industries México S. de R.L. de C.V.,San Luis Potosi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cerrado)</a:t>
            </a:r>
            <a:endParaRPr lang="en-US" sz="1300" dirty="0"/>
          </a:p>
        </p:txBody>
      </p:sp>
      <p:sp>
        <p:nvSpPr>
          <p:cNvPr id="31" name="Text 29"/>
          <p:cNvSpPr/>
          <p:nvPr/>
        </p:nvSpPr>
        <p:spPr>
          <a:xfrm>
            <a:off x="6213872" y="2756905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27. Minera Camino Rojo, S.A. de C.V. Zacatecas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Abierto)</a:t>
            </a:r>
            <a:endParaRPr lang="en-US" sz="1300" dirty="0"/>
          </a:p>
        </p:txBody>
      </p:sp>
      <p:sp>
        <p:nvSpPr>
          <p:cNvPr id="32" name="Text 30"/>
          <p:cNvSpPr/>
          <p:nvPr/>
        </p:nvSpPr>
        <p:spPr>
          <a:xfrm>
            <a:off x="6213872" y="298911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28. Bader de Mexico, S.A. de C.V.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Abierto/Panel)</a:t>
            </a:r>
            <a:endParaRPr lang="en-US" sz="1300" dirty="0"/>
          </a:p>
        </p:txBody>
      </p:sp>
      <p:sp>
        <p:nvSpPr>
          <p:cNvPr id="33" name="Text 31"/>
          <p:cNvSpPr/>
          <p:nvPr/>
        </p:nvSpPr>
        <p:spPr>
          <a:xfrm>
            <a:off x="6213872" y="321794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29. </a:t>
            </a:r>
            <a:r>
              <a:rPr lang="en-US" sz="1300" b="1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Odisa</a:t>
            </a: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Concrete Equipment, S.A. de C.V.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Abierto/Panel)</a:t>
            </a:r>
            <a:endParaRPr lang="en-US" sz="1300" dirty="0"/>
          </a:p>
        </p:txBody>
      </p:sp>
      <p:sp>
        <p:nvSpPr>
          <p:cNvPr id="34" name="Text 32"/>
          <p:cNvSpPr/>
          <p:nvPr/>
        </p:nvSpPr>
        <p:spPr>
          <a:xfrm>
            <a:off x="6213872" y="344512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30. Vidrio Decorativo Occidental S.A. de C.V., Tamaulipas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Abierto)</a:t>
            </a:r>
            <a:endParaRPr lang="en-US" sz="1300" dirty="0"/>
          </a:p>
        </p:txBody>
      </p:sp>
      <p:sp>
        <p:nvSpPr>
          <p:cNvPr id="35" name="Text 33"/>
          <p:cNvSpPr/>
          <p:nvPr/>
        </p:nvSpPr>
        <p:spPr>
          <a:xfrm>
            <a:off x="6213872" y="3673745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31. Axwell Juárez Mexico S.A. de C.V., Chihuahua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Abierto)</a:t>
            </a:r>
            <a:endParaRPr lang="en-US" sz="1300" dirty="0"/>
          </a:p>
        </p:txBody>
      </p:sp>
      <p:sp>
        <p:nvSpPr>
          <p:cNvPr id="36" name="Text 34"/>
          <p:cNvSpPr/>
          <p:nvPr/>
        </p:nvSpPr>
        <p:spPr>
          <a:xfrm>
            <a:off x="6213872" y="390237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32. </a:t>
            </a:r>
            <a:r>
              <a:rPr lang="en-US" sz="1300" b="1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Compañía</a:t>
            </a: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Hulera Tornel, Edo. Méx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Abierto)</a:t>
            </a:r>
            <a:endParaRPr lang="en-US" sz="1300" dirty="0"/>
          </a:p>
        </p:txBody>
      </p:sp>
      <p:sp>
        <p:nvSpPr>
          <p:cNvPr id="37" name="Text 35"/>
          <p:cNvSpPr/>
          <p:nvPr/>
        </p:nvSpPr>
        <p:spPr>
          <a:xfrm>
            <a:off x="6213872" y="412598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33. </a:t>
            </a:r>
            <a:r>
              <a:rPr lang="en-US" sz="1300" b="1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Aludyne</a:t>
            </a: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Automotive, CDMX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Abierto)</a:t>
            </a:r>
            <a:endParaRPr lang="en-US" sz="1300" dirty="0"/>
          </a:p>
        </p:txBody>
      </p:sp>
      <p:sp>
        <p:nvSpPr>
          <p:cNvPr id="38" name="Text 36"/>
          <p:cNvSpPr/>
          <p:nvPr/>
        </p:nvSpPr>
        <p:spPr>
          <a:xfrm>
            <a:off x="6213872" y="4354381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34. Modern Metal Alloys, Qro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(Caso </a:t>
            </a:r>
            <a:r>
              <a:rPr lang="en-US" sz="1300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cerrado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)</a:t>
            </a:r>
            <a:endParaRPr lang="en-US" sz="1300" dirty="0"/>
          </a:p>
        </p:txBody>
      </p:sp>
      <p:pic>
        <p:nvPicPr>
          <p:cNvPr id="39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71" y="6030237"/>
            <a:ext cx="1413569" cy="702866"/>
          </a:xfrm>
          <a:prstGeom prst="rect">
            <a:avLst/>
          </a:prstGeom>
        </p:spPr>
      </p:pic>
      <p:pic>
        <p:nvPicPr>
          <p:cNvPr id="40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6748" y="6030237"/>
            <a:ext cx="1732458" cy="702866"/>
          </a:xfrm>
          <a:prstGeom prst="rect">
            <a:avLst/>
          </a:prstGeom>
        </p:spPr>
      </p:pic>
      <p:pic>
        <p:nvPicPr>
          <p:cNvPr id="41" name="Image 2" descr="preencoded.png"/>
          <p:cNvPicPr>
            <a:picLocks noChangeAspect="1"/>
          </p:cNvPicPr>
          <p:nvPr/>
        </p:nvPicPr>
        <p:blipFill>
          <a:blip r:embed="rId5"/>
          <a:srcRect b="4697"/>
          <a:stretch>
            <a:fillRect/>
          </a:stretch>
        </p:blipFill>
        <p:spPr>
          <a:xfrm>
            <a:off x="3771614" y="6030237"/>
            <a:ext cx="2432149" cy="669857"/>
          </a:xfrm>
          <a:prstGeom prst="rect">
            <a:avLst/>
          </a:prstGeom>
        </p:spPr>
      </p:pic>
      <p:pic>
        <p:nvPicPr>
          <p:cNvPr id="42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6171" y="6058472"/>
            <a:ext cx="1766888" cy="702866"/>
          </a:xfrm>
          <a:prstGeom prst="rect">
            <a:avLst/>
          </a:prstGeom>
        </p:spPr>
      </p:pic>
      <p:pic>
        <p:nvPicPr>
          <p:cNvPr id="43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5684" y="6058472"/>
            <a:ext cx="2099568" cy="702866"/>
          </a:xfrm>
          <a:prstGeom prst="rect">
            <a:avLst/>
          </a:prstGeom>
        </p:spPr>
      </p:pic>
      <p:pic>
        <p:nvPicPr>
          <p:cNvPr id="44" name="Image 5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77660" y="6058472"/>
            <a:ext cx="1413569" cy="641622"/>
          </a:xfrm>
          <a:prstGeom prst="rect">
            <a:avLst/>
          </a:prstGeom>
        </p:spPr>
      </p:pic>
      <p:sp>
        <p:nvSpPr>
          <p:cNvPr id="21" name="Text 36">
            <a:extLst>
              <a:ext uri="{FF2B5EF4-FFF2-40B4-BE49-F238E27FC236}">
                <a16:creationId xmlns:a16="http://schemas.microsoft.com/office/drawing/2014/main" id="{11393824-33C3-1FB3-BFF4-C00FEB52D152}"/>
              </a:ext>
            </a:extLst>
          </p:cNvPr>
          <p:cNvSpPr/>
          <p:nvPr/>
        </p:nvSpPr>
        <p:spPr>
          <a:xfrm>
            <a:off x="6213872" y="4586586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35. Amphenol Optimize S.A de C.V, Sonora 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(Caso Abierto)</a:t>
            </a:r>
            <a:endParaRPr lang="en-US" sz="1300" dirty="0"/>
          </a:p>
        </p:txBody>
      </p:sp>
      <p:sp>
        <p:nvSpPr>
          <p:cNvPr id="3" name="Text 36">
            <a:extLst>
              <a:ext uri="{FF2B5EF4-FFF2-40B4-BE49-F238E27FC236}">
                <a16:creationId xmlns:a16="http://schemas.microsoft.com/office/drawing/2014/main" id="{93C1F3BD-2B5D-D081-D0B3-31CAD54195CD}"/>
              </a:ext>
            </a:extLst>
          </p:cNvPr>
          <p:cNvSpPr/>
          <p:nvPr/>
        </p:nvSpPr>
        <p:spPr>
          <a:xfrm>
            <a:off x="6213872" y="4801740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36. Superior Industries de México S de R.L, Chihuahua 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(Caso Abierto)</a:t>
            </a:r>
            <a:endParaRPr lang="en-US" sz="1300" dirty="0"/>
          </a:p>
        </p:txBody>
      </p:sp>
      <p:sp>
        <p:nvSpPr>
          <p:cNvPr id="45" name="Text 36">
            <a:extLst>
              <a:ext uri="{FF2B5EF4-FFF2-40B4-BE49-F238E27FC236}">
                <a16:creationId xmlns:a16="http://schemas.microsoft.com/office/drawing/2014/main" id="{5B815216-4CAF-E7ED-6411-8055A23FD658}"/>
              </a:ext>
            </a:extLst>
          </p:cNvPr>
          <p:cNvSpPr/>
          <p:nvPr/>
        </p:nvSpPr>
        <p:spPr>
          <a:xfrm>
            <a:off x="6213872" y="5007927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37. </a:t>
            </a:r>
            <a:r>
              <a:rPr lang="en-US" sz="1300" b="1" dirty="0" err="1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Tubos</a:t>
            </a: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de Acero de México S.A. (TAMSA), Veracruz 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(Caso Abierto)</a:t>
            </a:r>
            <a:endParaRPr lang="en-US" sz="1300" dirty="0"/>
          </a:p>
        </p:txBody>
      </p:sp>
      <p:sp>
        <p:nvSpPr>
          <p:cNvPr id="46" name="Text 36">
            <a:extLst>
              <a:ext uri="{FF2B5EF4-FFF2-40B4-BE49-F238E27FC236}">
                <a16:creationId xmlns:a16="http://schemas.microsoft.com/office/drawing/2014/main" id="{9C9590C3-A9C3-90A0-339E-05D71A1F07D8}"/>
              </a:ext>
            </a:extLst>
          </p:cNvPr>
          <p:cNvSpPr/>
          <p:nvPr/>
        </p:nvSpPr>
        <p:spPr>
          <a:xfrm>
            <a:off x="6213872" y="5236328"/>
            <a:ext cx="5448498" cy="18742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MX"/>
            </a:defPPr>
            <a:lvl1pPr marL="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algn="l" defTabSz="761970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58"/>
              </a:lnSpc>
              <a:buSzPct val="100000"/>
            </a:pPr>
            <a:r>
              <a:rPr lang="en-US" sz="1300" b="1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38. Liber Gennesys Group, S. de R.L de C.V, Tijuana </a:t>
            </a:r>
            <a:r>
              <a:rPr lang="en-US" sz="1300" dirty="0">
                <a:solidFill>
                  <a:srgbClr val="15213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(Caso Abierto)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0133225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</TotalTime>
  <Words>521</Words>
  <Application>Microsoft Macintosh PowerPoint</Application>
  <PresentationFormat>Panorámica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Gill Sans MT</vt:lpstr>
      <vt:lpstr>Roboto</vt:lpstr>
      <vt:lpstr>Roboto Slab</vt:lpstr>
      <vt:lpstr>Paquete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Sales Boyoli</dc:creator>
  <cp:lastModifiedBy>Renata Córdova Olano</cp:lastModifiedBy>
  <cp:revision>5</cp:revision>
  <dcterms:created xsi:type="dcterms:W3CDTF">2025-07-15T13:20:44Z</dcterms:created>
  <dcterms:modified xsi:type="dcterms:W3CDTF">2025-08-22T13:13:58Z</dcterms:modified>
</cp:coreProperties>
</file>