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8"/>
  </p:notesMasterIdLst>
  <p:handoutMasterIdLst>
    <p:handoutMasterId r:id="rId69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15368" r:id="rId34"/>
    <p:sldId id="272" r:id="rId35"/>
    <p:sldId id="263" r:id="rId36"/>
    <p:sldId id="555" r:id="rId37"/>
    <p:sldId id="15317" r:id="rId38"/>
    <p:sldId id="15332" r:id="rId39"/>
    <p:sldId id="15318" r:id="rId40"/>
    <p:sldId id="15320" r:id="rId41"/>
    <p:sldId id="15319" r:id="rId42"/>
    <p:sldId id="15324" r:id="rId43"/>
    <p:sldId id="15325" r:id="rId44"/>
    <p:sldId id="15326" r:id="rId45"/>
    <p:sldId id="15327" r:id="rId46"/>
    <p:sldId id="15328" r:id="rId47"/>
    <p:sldId id="15363" r:id="rId48"/>
    <p:sldId id="15338" r:id="rId49"/>
    <p:sldId id="15339" r:id="rId50"/>
    <p:sldId id="15341" r:id="rId51"/>
    <p:sldId id="15396" r:id="rId52"/>
    <p:sldId id="15344" r:id="rId53"/>
    <p:sldId id="15346" r:id="rId54"/>
    <p:sldId id="15349" r:id="rId55"/>
    <p:sldId id="15353" r:id="rId56"/>
    <p:sldId id="15354" r:id="rId57"/>
    <p:sldId id="15360" r:id="rId58"/>
    <p:sldId id="15359" r:id="rId59"/>
    <p:sldId id="15362" r:id="rId60"/>
    <p:sldId id="15364" r:id="rId61"/>
    <p:sldId id="260" r:id="rId62"/>
    <p:sldId id="15365" r:id="rId63"/>
    <p:sldId id="15367" r:id="rId64"/>
    <p:sldId id="15366" r:id="rId65"/>
    <p:sldId id="15397" r:id="rId66"/>
    <p:sldId id="15376" r:id="rId67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15368"/>
            <p14:sldId id="272"/>
            <p14:sldId id="263"/>
            <p14:sldId id="555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96"/>
            <p14:sldId id="15344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260"/>
            <p14:sldId id="15365"/>
            <p14:sldId id="15367"/>
            <p14:sldId id="15366"/>
            <p14:sldId id="15397"/>
            <p14:sldId id="15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4D9334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0205" autoAdjust="0"/>
  </p:normalViewPr>
  <p:slideViewPr>
    <p:cSldViewPr snapToGrid="0" snapToObjects="1">
      <p:cViewPr>
        <p:scale>
          <a:sx n="52" d="100"/>
          <a:sy n="52" d="100"/>
        </p:scale>
        <p:origin x="568" y="9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2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84924327087179E-4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1.756235326731987E-2"/>
                  <c:y val="-0.11541668127483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49-CF45-8203-032EDB620ECC}"/>
                </c:ext>
              </c:extLst>
            </c:dLbl>
            <c:dLbl>
              <c:idx val="2"/>
              <c:layout>
                <c:manualLayout>
                  <c:x val="-1.5361904514385218E-2"/>
                  <c:y val="-0.126618116822593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49-CF45-8203-032EDB620ECC}"/>
                </c:ext>
              </c:extLst>
            </c:dLbl>
            <c:dLbl>
              <c:idx val="3"/>
              <c:layout>
                <c:manualLayout>
                  <c:x val="-1.976280202025452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49-CF45-8203-032EDB620ECC}"/>
                </c:ext>
              </c:extLst>
            </c:dLbl>
            <c:dLbl>
              <c:idx val="4"/>
              <c:layout>
                <c:manualLayout>
                  <c:x val="-1.9762802020254523E-2"/>
                  <c:y val="-7.9012015744632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49-CF45-8203-032EDB620ECC}"/>
                </c:ext>
              </c:extLst>
            </c:dLbl>
            <c:dLbl>
              <c:idx val="6"/>
              <c:layout>
                <c:manualLayout>
                  <c:x val="-2.1963250773189186E-2"/>
                  <c:y val="-7.9012015744631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49-CF45-8203-032EDB620ECC}"/>
                </c:ext>
              </c:extLst>
            </c:dLbl>
            <c:dLbl>
              <c:idx val="7"/>
              <c:layout>
                <c:manualLayout>
                  <c:x val="-2.086302639672186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49-CF45-8203-032EDB620ECC}"/>
                </c:ext>
              </c:extLst>
            </c:dLbl>
            <c:dLbl>
              <c:idx val="8"/>
              <c:layout>
                <c:manualLayout>
                  <c:x val="-2.086302639672185E-2"/>
                  <c:y val="-9.3013810179326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49-CF45-8203-032EDB620ECC}"/>
                </c:ext>
              </c:extLst>
            </c:dLbl>
            <c:dLbl>
              <c:idx val="9"/>
              <c:layout>
                <c:manualLayout>
                  <c:x val="-1.756235326731987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49-CF45-8203-032EDB620ECC}"/>
                </c:ext>
              </c:extLst>
            </c:dLbl>
            <c:dLbl>
              <c:idx val="10"/>
              <c:layout>
                <c:manualLayout>
                  <c:x val="-1.756235326731987E-2"/>
                  <c:y val="-0.101414886840143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49-CF45-8203-032EDB620ECC}"/>
                </c:ext>
              </c:extLst>
            </c:dLbl>
            <c:dLbl>
              <c:idx val="11"/>
              <c:layout>
                <c:manualLayout>
                  <c:x val="-1.7562353267319891E-2"/>
                  <c:y val="-5.380878576218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49-CF45-8203-032EDB620ECC}"/>
                </c:ext>
              </c:extLst>
            </c:dLbl>
            <c:dLbl>
              <c:idx val="12"/>
              <c:layout>
                <c:manualLayout>
                  <c:x val="-2.3063475149656506E-2"/>
                  <c:y val="-6.2209862422998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49-CF45-8203-032EDB620ECC}"/>
                </c:ext>
              </c:extLst>
            </c:dLbl>
            <c:dLbl>
              <c:idx val="13"/>
              <c:layout>
                <c:manualLayout>
                  <c:x val="-2.1963250773189179E-2"/>
                  <c:y val="-0.104215245727082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49-CF45-8203-032EDB620ECC}"/>
                </c:ext>
              </c:extLst>
            </c:dLbl>
            <c:dLbl>
              <c:idx val="14"/>
              <c:layout>
                <c:manualLayout>
                  <c:x val="-2.101116684426196E-2"/>
                  <c:y val="-0.11076367550852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5"/>
              <c:layout>
                <c:manualLayout>
                  <c:x val="-2.8564597031993159E-2"/>
                  <c:y val="-6.7810580196876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49-CF45-8203-032EDB620ECC}"/>
                </c:ext>
              </c:extLst>
            </c:dLbl>
            <c:dLbl>
              <c:idx val="16"/>
              <c:layout>
                <c:manualLayout>
                  <c:x val="-2.3069539378503215E-2"/>
                  <c:y val="-0.105006181737117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17"/>
              <c:layout>
                <c:manualLayout>
                  <c:x val="-2.6364148279058527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49-CF45-8203-032EDB620ECC}"/>
                </c:ext>
              </c:extLst>
            </c:dLbl>
            <c:dLbl>
              <c:idx val="18"/>
              <c:layout>
                <c:manualLayout>
                  <c:x val="-1.096100700851595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49-CF45-8203-032EDB620ECC}"/>
                </c:ext>
              </c:extLst>
            </c:dLbl>
            <c:dLbl>
              <c:idx val="19"/>
              <c:layout>
                <c:manualLayout>
                  <c:x val="-1.2061231384983277E-2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49-CF45-8203-032EDB620ECC}"/>
                </c:ext>
              </c:extLst>
            </c:dLbl>
            <c:dLbl>
              <c:idx val="20"/>
              <c:layout>
                <c:manualLayout>
                  <c:x val="2.2416855090919715E-3"/>
                  <c:y val="-4.5407709101364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49-CF45-8203-032EDB620ECC}"/>
                </c:ext>
              </c:extLst>
            </c:dLbl>
            <c:dLbl>
              <c:idx val="21"/>
              <c:layout>
                <c:manualLayout>
                  <c:x val="-7.6603338791139701E-3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49-CF45-8203-032EDB620ECC}"/>
                </c:ext>
              </c:extLst>
            </c:dLbl>
            <c:dLbl>
              <c:idx val="22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449-CF45-8203-032EDB620ECC}"/>
                </c:ext>
              </c:extLst>
            </c:dLbl>
            <c:dLbl>
              <c:idx val="23"/>
              <c:layout>
                <c:manualLayout>
                  <c:x val="-1.9626790030407817E-2"/>
                  <c:y val="-6.8523017957797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4"/>
              <c:layout>
                <c:manualLayout>
                  <c:x val="-1.7562353267319912E-2"/>
                  <c:y val="-5.3808785762181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449-CF45-8203-032EDB620ECC}"/>
                </c:ext>
              </c:extLst>
            </c:dLbl>
            <c:dLbl>
              <c:idx val="25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449-CF45-8203-032EDB620ECC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27"/>
              <c:layout>
                <c:manualLayout>
                  <c:x val="-1.756235326731982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449-CF45-8203-032EDB620ECC}"/>
                </c:ext>
              </c:extLst>
            </c:dLbl>
            <c:dLbl>
              <c:idx val="28"/>
              <c:layout>
                <c:manualLayout>
                  <c:x val="-1.2061231384983277E-2"/>
                  <c:y val="-8.1812374631570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449-CF45-8203-032EDB620ECC}"/>
                </c:ext>
              </c:extLst>
            </c:dLbl>
            <c:dLbl>
              <c:idx val="29"/>
              <c:layout>
                <c:manualLayout>
                  <c:x val="-1.186873543502186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449-CF45-8203-032EDB620ECC}"/>
                </c:ext>
              </c:extLst>
            </c:dLbl>
            <c:dLbl>
              <c:idx val="30"/>
              <c:layout>
                <c:manualLayout>
                  <c:x val="-1.756235326731987E-2"/>
                  <c:y val="-8.7413092405448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449-CF45-8203-032EDB620ECC}"/>
                </c:ext>
              </c:extLst>
            </c:dLbl>
            <c:dLbl>
              <c:idx val="31"/>
              <c:layout>
                <c:manualLayout>
                  <c:x val="-1.756235326731995E-2"/>
                  <c:y val="-3.140591466667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449-CF45-8203-032EDB620ECC}"/>
                </c:ext>
              </c:extLst>
            </c:dLbl>
            <c:dLbl>
              <c:idx val="32"/>
              <c:layout>
                <c:manualLayout>
                  <c:x val="-7.6603338791139293E-3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449-CF45-8203-032EDB620ECC}"/>
                </c:ext>
              </c:extLst>
            </c:dLbl>
            <c:dLbl>
              <c:idx val="33"/>
              <c:layout>
                <c:manualLayout>
                  <c:x val="-8.7605582555812557E-3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449-CF45-8203-032EDB620ECC}"/>
                </c:ext>
              </c:extLst>
            </c:dLbl>
            <c:dLbl>
              <c:idx val="36"/>
              <c:layout>
                <c:manualLayout>
                  <c:x val="-1.6462128890852544E-2"/>
                  <c:y val="-6.5010221309937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449-CF45-8203-032EDB620ECC}"/>
                </c:ext>
              </c:extLst>
            </c:dLbl>
            <c:dLbl>
              <c:idx val="37"/>
              <c:layout>
                <c:manualLayout>
                  <c:x val="-1.115610191369744E-2"/>
                  <c:y val="-6.2959123800779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38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449-CF45-8203-032EDB620ECC}"/>
                </c:ext>
              </c:extLst>
            </c:dLbl>
            <c:dLbl>
              <c:idx val="40"/>
              <c:layout>
                <c:manualLayout>
                  <c:x val="-1.6462128890852544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449-CF45-8203-032EDB620ECC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1.8775718827697931E-2"/>
                  <c:y val="-7.3551315915101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3"/>
              <c:layout>
                <c:manualLayout>
                  <c:x val="-1.6462128890852544E-2"/>
                  <c:y val="-0.104215245727082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449-CF45-8203-032EDB620ECC}"/>
                </c:ext>
              </c:extLst>
            </c:dLbl>
            <c:dLbl>
              <c:idx val="44"/>
              <c:layout>
                <c:manualLayout>
                  <c:x val="-1.4302916894075248E-2"/>
                  <c:y val="-8.9121311326481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5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449-CF45-8203-032EDB620ECC}"/>
                </c:ext>
              </c:extLst>
            </c:dLbl>
            <c:dLbl>
              <c:idx val="46"/>
              <c:layout>
                <c:manualLayout>
                  <c:x val="-1.4509447202224706E-2"/>
                  <c:y val="-5.9549521480406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48"/>
              <c:layout>
                <c:manualLayout>
                  <c:x val="-1.4261680137917971E-2"/>
                  <c:y val="-5.940950353605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449-CF45-8203-032EDB620ECC}"/>
                </c:ext>
              </c:extLst>
            </c:dLbl>
            <c:dLbl>
              <c:idx val="49"/>
              <c:layout>
                <c:manualLayout>
                  <c:x val="-1.756235326731987E-2"/>
                  <c:y val="-3.980699132748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449-CF45-8203-032EDB620ECC}"/>
                </c:ext>
              </c:extLst>
            </c:dLbl>
            <c:dLbl>
              <c:idx val="50"/>
              <c:layout>
                <c:manualLayout>
                  <c:x val="-1.6995867661200117E-2"/>
                  <c:y val="-6.2349880367345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519990297233845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2551740866838199E-2"/>
                  <c:y val="-0.17484029685568206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9.8607826320485838E-3"/>
                  <c:y val="-9.021345129238767E-2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1.8662577643787197E-2"/>
                  <c:y val="-8.18123746315709E-2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1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dLbl>
              <c:idx val="72"/>
              <c:layout>
                <c:manualLayout>
                  <c:x val="-1.4261680137917891E-2"/>
                  <c:y val="-0.10141488684014338"/>
                </c:manualLayout>
              </c:layout>
              <c:tx>
                <c:rich>
                  <a:bodyPr/>
                  <a:lstStyle/>
                  <a:p>
                    <a:fld id="{14DEAE3B-6566-2948-9DAD-102282425601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7-414F-A4B9-704EEA9A4449}"/>
                </c:ext>
              </c:extLst>
            </c:dLbl>
            <c:dLbl>
              <c:idx val="73"/>
              <c:layout>
                <c:manualLayout>
                  <c:x val="-1.8662577643787197E-2"/>
                  <c:y val="-3.4206273553609175E-2"/>
                </c:manualLayout>
              </c:layout>
              <c:tx>
                <c:rich>
                  <a:bodyPr/>
                  <a:lstStyle/>
                  <a:p>
                    <a:fld id="{6CE90145-D5CC-1742-B327-FC7A33089A3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82-7A4C-8379-A0688A263BDA}"/>
                </c:ext>
              </c:extLst>
            </c:dLbl>
            <c:dLbl>
              <c:idx val="74"/>
              <c:layout>
                <c:manualLayout>
                  <c:x val="-1.8662577643787197E-2"/>
                  <c:y val="-9.8614527953204412E-2"/>
                </c:manualLayout>
              </c:layout>
              <c:tx>
                <c:rich>
                  <a:bodyPr/>
                  <a:lstStyle/>
                  <a:p>
                    <a:fld id="{2D9FB431-A908-5746-8C82-2FDCCFBA0B89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9D-F745-8A5A-44232CA603B0}"/>
                </c:ext>
              </c:extLst>
            </c:dLbl>
            <c:dLbl>
              <c:idx val="75"/>
              <c:layout>
                <c:manualLayout>
                  <c:x val="-1.866257764378736E-2"/>
                  <c:y val="-0.10701560461402129"/>
                </c:manualLayout>
              </c:layout>
              <c:tx>
                <c:rich>
                  <a:bodyPr/>
                  <a:lstStyle/>
                  <a:p>
                    <a:fld id="{2124FE01-FC0A-B743-BC8D-A871D442974B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8FB-964F-B4EB-5C32104F6AB0}"/>
                </c:ext>
              </c:extLst>
            </c:dLbl>
            <c:dLbl>
              <c:idx val="76"/>
              <c:layout>
                <c:manualLayout>
                  <c:x val="-1.8208800062374925E-2"/>
                  <c:y val="-5.333272475140205E-2"/>
                </c:manualLayout>
              </c:layout>
              <c:tx>
                <c:rich>
                  <a:bodyPr/>
                  <a:lstStyle/>
                  <a:p>
                    <a:fld id="{7FB58E9A-0D3D-A242-9746-E1AEA5446405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C76-9A4B-B1A3-6760A3770BCD}"/>
                </c:ext>
              </c:extLst>
            </c:dLbl>
            <c:dLbl>
              <c:idx val="77"/>
              <c:layout>
                <c:manualLayout>
                  <c:x val="-2.9664821408460464E-2"/>
                  <c:y val="-0.34504611000383012"/>
                </c:manualLayout>
              </c:layout>
              <c:tx>
                <c:rich>
                  <a:bodyPr/>
                  <a:lstStyle/>
                  <a:p>
                    <a:fld id="{D4E09BB1-5CA6-E941-94EC-50045F995282}" type="VALUE">
                      <a:rPr lang="en-US" sz="15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87-864D-9EC9-7F32F7A132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Sheet1!$A$2:$A$79</c:f>
              <c:strCache>
                <c:ptCount val="78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  <c:pt idx="72">
                  <c:v>ene-25</c:v>
                </c:pt>
                <c:pt idx="73">
                  <c:v>feb-25</c:v>
                </c:pt>
                <c:pt idx="74">
                  <c:v>mar-25</c:v>
                </c:pt>
                <c:pt idx="75">
                  <c:v>abr-25</c:v>
                </c:pt>
                <c:pt idx="76">
                  <c:v>may-25</c:v>
                </c:pt>
                <c:pt idx="77">
                  <c:v>jun-25</c:v>
                </c:pt>
              </c:strCache>
            </c:strRef>
          </c:cat>
          <c:val>
            <c:numRef>
              <c:f>Sheet1!$B$2:$B$79</c:f>
              <c:numCache>
                <c:formatCode>General</c:formatCode>
                <c:ptCount val="78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  <c:pt idx="72">
                  <c:v>2.5</c:v>
                </c:pt>
                <c:pt idx="73">
                  <c:v>2.5</c:v>
                </c:pt>
                <c:pt idx="74">
                  <c:v>2.2000000000000002</c:v>
                </c:pt>
                <c:pt idx="75">
                  <c:v>2.5</c:v>
                </c:pt>
                <c:pt idx="76">
                  <c:v>2.7</c:v>
                </c:pt>
                <c:pt idx="77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2.6088919945959615E-2"/>
                  <c:y val="-5.76123975409181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A2B942-9F14-2042-B88A-E57E32DBAB77}" type="VALUE">
                      <a:rPr lang="en-US" sz="1200" b="0"/>
                      <a:pPr>
                        <a:defRPr sz="16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dLbl>
              <c:idx val="34"/>
              <c:layout>
                <c:manualLayout>
                  <c:x val="-2.0366782021661988E-2"/>
                  <c:y val="-0.31454530857669649"/>
                </c:manualLayout>
              </c:layout>
              <c:tx>
                <c:rich>
                  <a:bodyPr/>
                  <a:lstStyle/>
                  <a:p>
                    <a:fld id="{3A5D2BA6-4FA8-E849-A9F7-CF2AA6D1D0E5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11-3848-A277-04A716EDA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  <c:pt idx="34" formatCode="0%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3.55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8003241917544913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$1,797.48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Sheet1!$A$2:$A$92</c:f>
              <c:strCache>
                <c:ptCount val="91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</c:strCache>
            </c:strRef>
          </c:cat>
          <c:val>
            <c:numRef>
              <c:f>Sheet1!$B$2:$B$92</c:f>
              <c:numCache>
                <c:formatCode>"$"#,##0.00</c:formatCode>
                <c:ptCount val="91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  <c:pt idx="88">
                  <c:v>1795.77</c:v>
                </c:pt>
                <c:pt idx="89">
                  <c:v>1787.36</c:v>
                </c:pt>
                <c:pt idx="90">
                  <c:v>1797.48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$2,379.47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Sheet1!$A$2:$A$92</c:f>
              <c:strCache>
                <c:ptCount val="91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</c:strCache>
            </c:strRef>
          </c:cat>
          <c:val>
            <c:numRef>
              <c:f>Sheet1!$C$2:$C$92</c:f>
              <c:numCache>
                <c:formatCode>"$"#,##0.00</c:formatCode>
                <c:ptCount val="91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  <c:pt idx="88">
                  <c:v>2366.33</c:v>
                </c:pt>
                <c:pt idx="89">
                  <c:v>2364.0100000000002</c:v>
                </c:pt>
                <c:pt idx="90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346297132325201"/>
                  <c:y val="-0.14670530997328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$4,680.15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</c:strCache>
            </c:strRef>
          </c:cat>
          <c:val>
            <c:numRef>
              <c:f>Sheet1!$B$2:$B$87</c:f>
              <c:numCache>
                <c:formatCode>[$$-409]#,##0.00</c:formatCode>
                <c:ptCount val="86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4288487673979197"/>
                  <c:y val="-0.107026516280021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$2,379.47</a:t>
                    </a:r>
                    <a:endParaRPr lang="en-US" b="1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Sheet1!$A$2:$A$87</c:f>
              <c:strCache>
                <c:ptCount val="86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</c:strCache>
            </c:strRef>
          </c:cat>
          <c:val>
            <c:numRef>
              <c:f>Sheet1!$C$2:$C$87</c:f>
              <c:numCache>
                <c:formatCode>[$$-409]#,##0.00</c:formatCode>
                <c:ptCount val="86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  <c:pt idx="83">
                  <c:v>2366.33</c:v>
                </c:pt>
                <c:pt idx="84">
                  <c:v>2364.0100000000002</c:v>
                </c:pt>
                <c:pt idx="85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Sheet1!$A$2:$A$87</c:f>
              <c:numCache>
                <c:formatCode>mmm\-yy</c:formatCode>
                <c:ptCount val="86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</c:numCache>
            </c:numRef>
          </c:cat>
          <c:val>
            <c:numRef>
              <c:f>Sheet1!$C$2:$C$87</c:f>
              <c:numCache>
                <c:formatCode>"$"#,##0.00</c:formatCode>
                <c:ptCount val="86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  <c:pt idx="83" formatCode="&quot;$&quot;#,##0.00_);[Red]\(&quot;$&quot;#,##0.00\)">
                  <c:v>2366.33</c:v>
                </c:pt>
                <c:pt idx="84" formatCode="&quot;$&quot;#,##0.00_);[Red]\(&quot;$&quot;#,##0.00\)">
                  <c:v>2364.0100000000002</c:v>
                </c:pt>
                <c:pt idx="85" formatCode="&quot;$&quot;#,##0.00_);[Red]\(&quot;$&quot;#,##0.00\)">
                  <c:v>2379.4699999999998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/>
            </c:spPr>
          </c:marker>
          <c:cat>
            <c:numRef>
              <c:f>Sheet1!$A$2:$A$87</c:f>
              <c:numCache>
                <c:formatCode>mmm\-yy</c:formatCode>
                <c:ptCount val="86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</c:numCache>
            </c:numRef>
          </c:cat>
          <c:val>
            <c:numRef>
              <c:f>Sheet1!$B$2:$B$87</c:f>
              <c:numCache>
                <c:formatCode>"$"#,##0.00</c:formatCode>
                <c:ptCount val="86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2.5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65689525699963E-2"/>
          <c:y val="3.4478756846153709E-2"/>
          <c:w val="0.97123431047430009"/>
          <c:h val="0.810932753693790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% del PIB</a:t>
            </a:r>
            <a:r>
              <a:rPr lang="es-ES" dirty="0"/>
              <a:t> QUE CAPTA LA CLASE TRABAJADORA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del PIB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1-DC70-F44C-BD02-A4A3C15B0333}"/>
              </c:ext>
            </c:extLst>
          </c:dPt>
          <c:dPt>
            <c:idx val="1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3-DC70-F44C-BD02-A4A3C15B0333}"/>
              </c:ext>
            </c:extLst>
          </c:dPt>
          <c:dPt>
            <c:idx val="2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5-DC70-F44C-BD02-A4A3C15B0333}"/>
              </c:ext>
            </c:extLst>
          </c:dPt>
          <c:dPt>
            <c:idx val="3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7-DC70-F44C-BD02-A4A3C15B0333}"/>
              </c:ext>
            </c:extLst>
          </c:dPt>
          <c:dPt>
            <c:idx val="4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9-DC70-F44C-BD02-A4A3C15B0333}"/>
              </c:ext>
            </c:extLst>
          </c:dPt>
          <c:dPt>
            <c:idx val="5"/>
            <c:invertIfNegative val="1"/>
            <c:bubble3D val="0"/>
            <c:spPr>
              <a:solidFill>
                <a:srgbClr val="800040"/>
              </a:solidFill>
            </c:spPr>
            <c:extLst>
              <c:ext xmlns:c16="http://schemas.microsoft.com/office/drawing/2014/chart" uri="{C3380CC4-5D6E-409C-BE32-E72D297353CC}">
                <c16:uniqueId val="{0000000B-DC70-F44C-BD02-A4A3C15B033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1994</c:v>
                </c:pt>
                <c:pt idx="1">
                  <c:v>2000</c:v>
                </c:pt>
                <c:pt idx="2">
                  <c:v>2006</c:v>
                </c:pt>
                <c:pt idx="3">
                  <c:v>2012</c:v>
                </c:pt>
                <c:pt idx="4">
                  <c:v>2018</c:v>
                </c:pt>
                <c:pt idx="5">
                  <c:v>2024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40.6</c:v>
                </c:pt>
                <c:pt idx="2">
                  <c:v>25.8</c:v>
                </c:pt>
                <c:pt idx="3">
                  <c:v>25.4</c:v>
                </c:pt>
                <c:pt idx="4">
                  <c:v>24.7</c:v>
                </c:pt>
                <c:pt idx="5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E-FE48-B60D-B4BF32735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ÚLTIMO AÑO DEL SEXENIO</a:t>
                </a:r>
                <a:endParaRPr lang="es-MX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r>
                  <a:rPr lang="es-MX"/>
                  <a:t>% del PIB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80273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  <c:pt idx="34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2.6841880978273839E-2"/>
                  <c:y val="-0.10330580613201307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dLbl>
              <c:idx val="55"/>
              <c:layout>
                <c:manualLayout>
                  <c:x val="0"/>
                  <c:y val="9.0392580365511399E-2"/>
                </c:manualLayout>
              </c:layout>
              <c:tx>
                <c:rich>
                  <a:bodyPr/>
                  <a:lstStyle/>
                  <a:p>
                    <a:fld id="{08E4AE7A-88FE-5A42-A0E6-E49B71907A3D}" type="VALU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1E-5249-8F1C-647C8754E42E}"/>
                </c:ext>
              </c:extLst>
            </c:dLbl>
            <c:dLbl>
              <c:idx val="56"/>
              <c:layout>
                <c:manualLayout>
                  <c:x val="-5.7038997078831907E-2"/>
                  <c:y val="-0.1911157413442241"/>
                </c:manualLayout>
              </c:layout>
              <c:tx>
                <c:rich>
                  <a:bodyPr/>
                  <a:lstStyle/>
                  <a:p>
                    <a:fld id="{821E3119-9A02-7946-844E-D1D35BB5575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F-1E4E-BC1B-770366A27BF5}"/>
                </c:ext>
              </c:extLst>
            </c:dLbl>
            <c:dLbl>
              <c:idx val="57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B9906266-2715-344F-8BC0-F3DA2D97350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A8-554B-AE17-F4F1D9EBFEB5}"/>
                </c:ext>
              </c:extLst>
            </c:dLbl>
            <c:dLbl>
              <c:idx val="58"/>
              <c:layout>
                <c:manualLayout>
                  <c:x val="-6.7104702445684597E-3"/>
                  <c:y val="8.2644644905610423E-2"/>
                </c:manualLayout>
              </c:layout>
              <c:tx>
                <c:rich>
                  <a:bodyPr/>
                  <a:lstStyle/>
                  <a:p>
                    <a:fld id="{D047CE3A-8529-9E4F-A027-F58025C6AE7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B9-F840-943B-520F1CD6B660}"/>
                </c:ext>
              </c:extLst>
            </c:dLbl>
            <c:dLbl>
              <c:idx val="59"/>
              <c:layout>
                <c:manualLayout>
                  <c:x val="-1.7894587318849391E-2"/>
                  <c:y val="-6.4566128832508146E-2"/>
                </c:manualLayout>
              </c:layout>
              <c:tx>
                <c:rich>
                  <a:bodyPr/>
                  <a:lstStyle/>
                  <a:p>
                    <a:fld id="{98708047-776E-9E4C-8DE0-00F10F259067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51-674D-9768-79C4DE171D8B}"/>
                </c:ext>
              </c:extLst>
            </c:dLbl>
            <c:dLbl>
              <c:idx val="60"/>
              <c:layout>
                <c:manualLayout>
                  <c:x val="-7.8288819519967013E-3"/>
                  <c:y val="-0.24276864441023061"/>
                </c:manualLayout>
              </c:layout>
              <c:tx>
                <c:rich>
                  <a:bodyPr/>
                  <a:lstStyle/>
                  <a:p>
                    <a:fld id="{12C7AA2E-6C64-A642-96C3-F71629EFC6B6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08-1542-9CDF-368211559B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Sheet1!$A$2:$A$62</c:f>
              <c:strCache>
                <c:ptCount val="61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  <c:pt idx="55">
                  <c:v>ene-25</c:v>
                </c:pt>
                <c:pt idx="56">
                  <c:v>feb-25</c:v>
                </c:pt>
                <c:pt idx="57">
                  <c:v>mar-25</c:v>
                </c:pt>
                <c:pt idx="58">
                  <c:v>abr-25</c:v>
                </c:pt>
                <c:pt idx="59">
                  <c:v>may-25</c:v>
                </c:pt>
                <c:pt idx="60">
                  <c:v>jun-25</c:v>
                </c:pt>
              </c:strCache>
            </c:strRef>
          </c:cat>
          <c:val>
            <c:numRef>
              <c:f>Sheet1!$B$2:$B$62</c:f>
              <c:numCache>
                <c:formatCode>0.00%</c:formatCode>
                <c:ptCount val="61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  <c:pt idx="55">
                  <c:v>0.54200000000000004</c:v>
                </c:pt>
                <c:pt idx="56">
                  <c:v>0.54500000000000004</c:v>
                </c:pt>
                <c:pt idx="57">
                  <c:v>0.54400000000000004</c:v>
                </c:pt>
                <c:pt idx="58">
                  <c:v>0.54700000000000004</c:v>
                </c:pt>
                <c:pt idx="59">
                  <c:v>0.54900000000000004</c:v>
                </c:pt>
                <c:pt idx="60">
                  <c:v>0.54800000000000004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4020883193962155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5.4597254223156038E-3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965650062232E-3"/>
                  <c:y val="8.0555555555555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149E-2"/>
                  <c:y val="8.333333333333333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5.459467494717412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4.0400059460908966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0227100951400337E-2"/>
                  <c:y val="7.2222222222222215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4.4767633456682908E-2"/>
                  <c:y val="-0.2277777777777778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4.5859526955626555E-2"/>
                  <c:y val="-0.16944444444444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3.3848698467248216E-2"/>
                  <c:y val="-7.2222222222222271E-2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2.183786997886971E-2"/>
                  <c:y val="-0.15277777777777779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7.6432544926045591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7.2064970930270048E-2"/>
                  <c:y val="0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dLbl>
              <c:idx val="62"/>
              <c:layout>
                <c:manualLayout>
                  <c:x val="-4.6951420454569882E-2"/>
                  <c:y val="1.3888888888888888E-2"/>
                </c:manualLayout>
              </c:layout>
              <c:tx>
                <c:rich>
                  <a:bodyPr/>
                  <a:lstStyle/>
                  <a:p>
                    <a:fld id="{E63EB5BF-B79A-3B49-9F92-3DBC97B944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65-704D-A2D0-B90F2CF83550}"/>
                </c:ext>
              </c:extLst>
            </c:dLbl>
            <c:dLbl>
              <c:idx val="63"/>
              <c:layout>
                <c:manualLayout>
                  <c:x val="0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39BBB25B-5F6E-0B42-BBB0-2DD6F0BEFD48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C3-2342-B4E9-E6D6F48A88D1}"/>
                </c:ext>
              </c:extLst>
            </c:dLbl>
            <c:dLbl>
              <c:idx val="64"/>
              <c:layout>
                <c:manualLayout>
                  <c:x val="-4.913520745245685E-2"/>
                  <c:y val="-8.3333333333333287E-2"/>
                </c:manualLayout>
              </c:layout>
              <c:tx>
                <c:rich>
                  <a:bodyPr/>
                  <a:lstStyle/>
                  <a:p>
                    <a:fld id="{FE7887A4-4E1C-374F-AD5E-0C3B48CE3C15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2B-F840-A767-0E251D9BE374}"/>
                </c:ext>
              </c:extLst>
            </c:dLbl>
            <c:dLbl>
              <c:idx val="65"/>
              <c:layout>
                <c:manualLayout>
                  <c:x val="-1.0918934989434855E-2"/>
                  <c:y val="-0.22500000000000006"/>
                </c:manualLayout>
              </c:layout>
              <c:tx>
                <c:rich>
                  <a:bodyPr/>
                  <a:lstStyle/>
                  <a:p>
                    <a:fld id="{BF35582A-AE48-B64C-A7A0-558EF92C8A5B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0-9A4C-B4A5-7F3EA524BBE4}"/>
                </c:ext>
              </c:extLst>
            </c:dLbl>
            <c:dLbl>
              <c:idx val="66"/>
              <c:layout>
                <c:manualLayout>
                  <c:x val="-3.7124378964078511E-2"/>
                  <c:y val="-0.15"/>
                </c:manualLayout>
              </c:layout>
              <c:tx>
                <c:rich>
                  <a:bodyPr/>
                  <a:lstStyle/>
                  <a:p>
                    <a:fld id="{B5E735D2-9C0D-674C-B24B-4E3C6A631F4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F7-AB4C-9E02-2506754BA0E0}"/>
                </c:ext>
              </c:extLst>
            </c:dLbl>
            <c:dLbl>
              <c:idx val="67"/>
              <c:layout>
                <c:manualLayout>
                  <c:x val="0"/>
                  <c:y val="-0.42777777777777776"/>
                </c:manualLayout>
              </c:layout>
              <c:tx>
                <c:rich>
                  <a:bodyPr/>
                  <a:lstStyle/>
                  <a:p>
                    <a:fld id="{E872D678-42C1-2A48-B84B-8FD3C2B31F1F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111-A34A-9EDF-DD2DEB4493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Hoja1!$A$2:$A$69</c:f>
              <c:numCache>
                <c:formatCode>mmm\-yy</c:formatCode>
                <c:ptCount val="68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  <c:pt idx="62">
                  <c:v>45658</c:v>
                </c:pt>
                <c:pt idx="63">
                  <c:v>45689</c:v>
                </c:pt>
                <c:pt idx="64">
                  <c:v>45717</c:v>
                </c:pt>
                <c:pt idx="65">
                  <c:v>45748</c:v>
                </c:pt>
                <c:pt idx="66">
                  <c:v>45778</c:v>
                </c:pt>
                <c:pt idx="67">
                  <c:v>45809</c:v>
                </c:pt>
              </c:numCache>
            </c:numRef>
          </c:cat>
          <c:val>
            <c:numRef>
              <c:f>Hoja1!$B$2:$B$69</c:f>
              <c:numCache>
                <c:formatCode>_-* #,##0.0_-;\-* #,##0.0_-;_-* "-"??_-;_-@_-</c:formatCode>
                <c:ptCount val="68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  <c:pt idx="62">
                  <c:v>73167</c:v>
                </c:pt>
                <c:pt idx="63">
                  <c:v>192552</c:v>
                </c:pt>
                <c:pt idx="64">
                  <c:v>226731</c:v>
                </c:pt>
                <c:pt idx="65">
                  <c:v>179289</c:v>
                </c:pt>
                <c:pt idx="66">
                  <c:v>133665</c:v>
                </c:pt>
                <c:pt idx="67">
                  <c:v>87287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Hoja1!$A$2:$A$76</c:f>
              <c:strCache>
                <c:ptCount val="75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  <c:pt idx="72">
                  <c:v>2025/5</c:v>
                </c:pt>
                <c:pt idx="73">
                  <c:v>2025/6</c:v>
                </c:pt>
                <c:pt idx="74">
                  <c:v>2025/7</c:v>
                </c:pt>
              </c:strCache>
            </c:strRef>
          </c:cat>
          <c:val>
            <c:numRef>
              <c:f>Hoja1!$B$2:$B$76</c:f>
              <c:numCache>
                <c:formatCode>#,##0</c:formatCode>
                <c:ptCount val="75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  <c:pt idx="72">
                  <c:v>22372044</c:v>
                </c:pt>
                <c:pt idx="73">
                  <c:v>22325666</c:v>
                </c:pt>
                <c:pt idx="74">
                  <c:v>23591691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1.9752366038122474E-2"/>
                  <c:y val="-0.12972634979147701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dLbl>
              <c:idx val="49"/>
              <c:layout>
                <c:manualLayout>
                  <c:x val="-1.848936797589118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6641D60B-A58F-9B45-B9DA-A4D79B6236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52D-4E4B-A68B-E062A50131F4}"/>
                </c:ext>
              </c:extLst>
            </c:dLbl>
            <c:dLbl>
              <c:idx val="50"/>
              <c:layout>
                <c:manualLayout>
                  <c:x val="-1.7226068721752592E-2"/>
                  <c:y val="-6.444024054449643E-2"/>
                </c:manualLayout>
              </c:layout>
              <c:tx>
                <c:rich>
                  <a:bodyPr/>
                  <a:lstStyle/>
                  <a:p>
                    <a:fld id="{715696D5-785D-A747-8166-8C0924800E54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DD-1D40-A6B8-E7EB0BE4AD62}"/>
                </c:ext>
              </c:extLst>
            </c:dLbl>
            <c:dLbl>
              <c:idx val="51"/>
              <c:layout>
                <c:manualLayout>
                  <c:x val="-1.9787505093908309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8173E1AA-E645-D646-9DEE-52DBABE8D0E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586-C747-8B76-B3B77ACB80A3}"/>
                </c:ext>
              </c:extLst>
            </c:dLbl>
            <c:dLbl>
              <c:idx val="52"/>
              <c:layout>
                <c:manualLayout>
                  <c:x val="-2.1073694932958194E-2"/>
                  <c:y val="-4.9602488442909994E-2"/>
                </c:manualLayout>
              </c:layout>
              <c:tx>
                <c:rich>
                  <a:bodyPr/>
                  <a:lstStyle/>
                  <a:p>
                    <a:fld id="{3D3AF949-AB35-B242-A4DA-0C9CD800EB00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71-AC41-A02F-252640D97122}"/>
                </c:ext>
              </c:extLst>
            </c:dLbl>
            <c:dLbl>
              <c:idx val="53"/>
              <c:layout>
                <c:manualLayout>
                  <c:x val="-1.9809492103099596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AACDA2BD-D830-5B49-B603-743A2BC307B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8BA-6C43-A747-C0052252D61D}"/>
                </c:ext>
              </c:extLst>
            </c:dLbl>
            <c:dLbl>
              <c:idx val="54"/>
              <c:layout>
                <c:manualLayout>
                  <c:x val="-2.3645271432640575E-2"/>
                  <c:y val="-0.29590917332924577"/>
                </c:manualLayout>
              </c:layout>
              <c:tx>
                <c:rich>
                  <a:bodyPr/>
                  <a:lstStyle/>
                  <a:p>
                    <a:fld id="{ECAF8102-1609-364C-90E1-8F87EB2497E7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665-4747-A504-CE6CD23B0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Sheet1!$A$2:$A$56</c:f>
              <c:strCache>
                <c:ptCount val="55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  <c:pt idx="49">
                  <c:v>ene-25</c:v>
                </c:pt>
                <c:pt idx="50">
                  <c:v>feb-25</c:v>
                </c:pt>
                <c:pt idx="51">
                  <c:v>mar-25</c:v>
                </c:pt>
                <c:pt idx="52">
                  <c:v>abr-25</c:v>
                </c:pt>
                <c:pt idx="53">
                  <c:v>may-25</c:v>
                </c:pt>
                <c:pt idx="54">
                  <c:v>jun-25</c:v>
                </c:pt>
              </c:strCache>
            </c:str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3.7</c:v>
                </c:pt>
                <c:pt idx="51">
                  <c:v>3.9</c:v>
                </c:pt>
                <c:pt idx="52">
                  <c:v>4.3</c:v>
                </c:pt>
                <c:pt idx="53">
                  <c:v>4.3</c:v>
                </c:pt>
                <c:pt idx="54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3.7518664285822984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2.4118981657134952E-2"/>
                  <c:y val="8.8754746336675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3.6032485465135024E-2"/>
                  <c:y val="0.11321500035616457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0.1211738682583845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dLbl>
              <c:idx val="77"/>
              <c:layout>
                <c:manualLayout>
                  <c:x val="-9.8270414904913696E-3"/>
                  <c:y val="-6.7186005427488343E-2"/>
                </c:manualLayout>
              </c:layout>
              <c:tx>
                <c:rich>
                  <a:bodyPr/>
                  <a:lstStyle/>
                  <a:p>
                    <a:fld id="{B05EFBB4-6343-D046-AD52-F80FEF639BF3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FC-7E4C-AE06-00EB517368C4}"/>
                </c:ext>
              </c:extLst>
            </c:dLbl>
            <c:dLbl>
              <c:idx val="78"/>
              <c:layout>
                <c:manualLayout>
                  <c:x val="-6.5513609936609131E-3"/>
                  <c:y val="-0.49961782811477395"/>
                </c:manualLayout>
              </c:layout>
              <c:tx>
                <c:rich>
                  <a:bodyPr/>
                  <a:lstStyle/>
                  <a:p>
                    <a:fld id="{04421E45-E17D-1447-A35A-DAC21C54F526}" type="VALUE">
                      <a:rPr lang="en-US" sz="14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066-2B40-9686-87A87D81E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Sheet1!$A$2:$A$80</c:f>
              <c:strCache>
                <c:ptCount val="79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  <c:pt idx="77">
                  <c:v>T4-2024</c:v>
                </c:pt>
                <c:pt idx="78">
                  <c:v>T1-2025</c:v>
                </c:pt>
              </c:strCache>
            </c:strRef>
          </c:cat>
          <c:val>
            <c:numRef>
              <c:f>Sheet1!$B$2:$B$80</c:f>
              <c:numCache>
                <c:formatCode>0.0%</c:formatCode>
                <c:ptCount val="79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  <c:pt idx="77">
                  <c:v>0.35399999999999998</c:v>
                </c:pt>
                <c:pt idx="78">
                  <c:v>0.33900000000000002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0.71441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80" y="2977523"/>
          <a:ext cx="383095" cy="38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33.9%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1T 2025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BA60-AE21-6DED-BBE6-E022FD70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AF548E-EEBD-AE5E-EF17-B9105B498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690E81-3BF8-CD9C-BB62-6DAE19892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1929E3-B6D0-9DF1-CD78-84FA1FFA8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8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491342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A690-1FFC-10B5-9FC2-9864CABB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6AD79-3CAA-D766-DB72-53521E3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BE39-510C-EB4E-BF9D-ED4CB414E2CD}" type="datetimeFigureOut">
              <a:rPr lang="es-MX" smtClean="0"/>
              <a:t>11/08/25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237A2B-13B9-76DE-01A1-5037A1F7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031E49-10DC-B01C-8592-7564C1E0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8381-A6EE-F04F-A860-E50BAC1BF3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9723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  <p:sldLayoutId id="2147483874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  <p:sldLayoutId id="2147483875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4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5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hart" Target="../charts/chart22.xm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chart" Target="../charts/chart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chart" Target="../charts/chart2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0CC6A1E-183E-D704-F970-59B2DBD3DDCB}"/>
              </a:ext>
            </a:extLst>
          </p:cNvPr>
          <p:cNvSpPr/>
          <p:nvPr/>
        </p:nvSpPr>
        <p:spPr>
          <a:xfrm>
            <a:off x="6654800" y="1193800"/>
            <a:ext cx="5232400" cy="363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-346907"/>
            <a:ext cx="6285808" cy="3240269"/>
          </a:xfrm>
        </p:spPr>
        <p:txBody>
          <a:bodyPr>
            <a:normAutofit/>
          </a:bodyPr>
          <a:lstStyle/>
          <a:p>
            <a:pPr algn="ctr"/>
            <a:r>
              <a:rPr lang="es-ES" sz="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8810" y="3095757"/>
            <a:ext cx="4383482" cy="1538065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Datos a Junio/Julio 2025</a:t>
            </a:r>
          </a:p>
          <a:p>
            <a:pPr algn="ctr"/>
            <a:r>
              <a:rPr lang="es-ES" dirty="0"/>
              <a:t>Publicados en Julio 2025</a:t>
            </a:r>
          </a:p>
          <a:p>
            <a:pPr algn="ctr"/>
            <a:r>
              <a:rPr lang="es-ES" dirty="0"/>
              <a:t>JORGE SALES BOYOLI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829F0F-E3AC-FECA-DE4B-7B7C0AB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1" y="-10139"/>
            <a:ext cx="5787995" cy="32402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5DF3DF-2A0C-B5DF-9CF2-2BC32B94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1" y="3230130"/>
            <a:ext cx="3600227" cy="201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6B0891-8B38-22B7-CC83-0AF45B19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77" y="5149423"/>
            <a:ext cx="3575556" cy="1754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6FB8BD-3CF5-EB3A-971B-08CBF5DD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792" y="3186343"/>
            <a:ext cx="2746532" cy="20550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9B4ED-5CB4-EAAA-31C0-02B4F3527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71" y="5149424"/>
            <a:ext cx="2135859" cy="17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Junio 2025)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99106790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Julio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(Julio)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02462694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9694035" y="3057754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Mayo 2025</a:t>
            </a:r>
          </a:p>
          <a:p>
            <a:pPr algn="ctr"/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Agosto 2025</a:t>
            </a:r>
            <a:endParaRPr lang="es-E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2B37A4E-8705-8A96-7CC6-AC9D2149778B}"/>
              </a:ext>
            </a:extLst>
          </p:cNvPr>
          <p:cNvSpPr/>
          <p:nvPr/>
        </p:nvSpPr>
        <p:spPr>
          <a:xfrm>
            <a:off x="10490200" y="2217428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Julio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22,591,691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Junio 2025 (Millones)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Julio,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685767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B3F-D967-E9CC-93FB-15736C28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C1E81-DF4C-746D-723E-6C97408D35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7462" y="-1257894"/>
            <a:ext cx="4105275" cy="5467150"/>
          </a:xfrm>
        </p:spPr>
        <p:txBody>
          <a:bodyPr/>
          <a:lstStyle/>
          <a:p>
            <a:pPr algn="l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D07E395-CB4C-6AB5-E7EE-4153C3DD99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096" r="15096"/>
          <a:stretch>
            <a:fillRect/>
          </a:stretch>
        </p:blipFill>
        <p:spPr>
          <a:xfrm>
            <a:off x="609600" y="208726"/>
            <a:ext cx="6096000" cy="58159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9F86CC-9822-7D9D-99C3-2AB936A92A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637462" y="2741756"/>
            <a:ext cx="4105275" cy="1538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</a:rPr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0D9D8E-D02D-2489-FA04-140151AC2DBD}"/>
              </a:ext>
            </a:extLst>
          </p:cNvPr>
          <p:cNvSpPr txBox="1"/>
          <p:nvPr/>
        </p:nvSpPr>
        <p:spPr>
          <a:xfrm>
            <a:off x="7637462" y="6534835"/>
            <a:ext cx="1501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bg1"/>
                </a:solidFill>
              </a:rPr>
              <a:t>Foto: La Jornada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140CA0-5E63-5C1B-4314-75CAB6AD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6128676"/>
            <a:ext cx="1501052" cy="7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144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(T1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Julio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250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México, ¿Cómo vamos?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34129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/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(Julio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405255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3.55%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(Marzo 2025)*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Coneval*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39525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(Marzo 2025)*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Coneval*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534932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Junio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748640" y="2941010"/>
            <a:ext cx="3126575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000" i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2945763" y="422741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8970920" y="495664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5592758" y="419141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464383" y="373840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058" y="982420"/>
            <a:ext cx="397535" cy="3975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2CF825-B40D-E516-2729-59F739F61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302" b="21282"/>
          <a:stretch/>
        </p:blipFill>
        <p:spPr>
          <a:xfrm>
            <a:off x="3311928" y="812876"/>
            <a:ext cx="4988630" cy="60292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078A17-15DC-D68E-CCFA-F74412E7C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9875" y="3288087"/>
            <a:ext cx="1131277" cy="39231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EBE30511-A5F8-0D3F-01A7-8252E142A2D4}"/>
              </a:ext>
            </a:extLst>
          </p:cNvPr>
          <p:cNvSpPr txBox="1">
            <a:spLocks/>
          </p:cNvSpPr>
          <p:nvPr/>
        </p:nvSpPr>
        <p:spPr>
          <a:xfrm>
            <a:off x="8115272" y="2917166"/>
            <a:ext cx="2824062" cy="33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000" b="1" dirty="0">
                <a:solidFill>
                  <a:schemeClr val="bg1"/>
                </a:solidFill>
              </a:rPr>
              <a:t>Sitios web:</a:t>
            </a: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radarlaboral.news</a:t>
            </a: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salesboyoli.com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2089655-84A8-EE13-2727-3B14E0DAD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9875" y="3997603"/>
            <a:ext cx="1025559" cy="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82931657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$2,379.47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$4,680.15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($4,680.15 * 3 = $14,040.45)*</a:t>
            </a:r>
            <a:endParaRPr lang="en-US" sz="3200" b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58F5C9-4540-5B5E-5E58-547B9E6C67D7}"/>
              </a:ext>
            </a:extLst>
          </p:cNvPr>
          <p:cNvSpPr/>
          <p:nvPr/>
        </p:nvSpPr>
        <p:spPr>
          <a:xfrm>
            <a:off x="8702675" y="1915886"/>
            <a:ext cx="1516884" cy="5578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12434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734942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1.7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98255" y="6378741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605273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54.8%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037398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0.9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(Junio 2025)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75262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2.5%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06EC9F9-36B2-7AF5-8C44-3BED38B3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6" y="1627778"/>
            <a:ext cx="8647935" cy="44310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Remesas (Junio 2025)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Julio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Junio de 2025 equivale a 13.55 millones USD diarios y 412.36 millones USD mensuales.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953237" y="3239620"/>
            <a:ext cx="17781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Junio 2025: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4,948.32 millones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9064181" y="2999058"/>
            <a:ext cx="199889" cy="2316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12403"/>
              </p:ext>
            </p:extLst>
          </p:nvPr>
        </p:nvGraphicFramePr>
        <p:xfrm>
          <a:off x="711200" y="1682175"/>
          <a:ext cx="10966773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10136909" cy="4502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1419B295-8771-0E57-4C39-45513E856E61}"/>
              </a:ext>
            </a:extLst>
          </p:cNvPr>
          <p:cNvSpPr/>
          <p:nvPr/>
        </p:nvSpPr>
        <p:spPr>
          <a:xfrm rot="16200000">
            <a:off x="11255229" y="5538133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903D94F-3B58-1A86-E76C-6BBB55ED1499}"/>
              </a:ext>
            </a:extLst>
          </p:cNvPr>
          <p:cNvSpPr txBox="1"/>
          <p:nvPr/>
        </p:nvSpPr>
        <p:spPr>
          <a:xfrm>
            <a:off x="11518847" y="556630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Junio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41.6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61.8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60.2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1.7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_tradnl" dirty="0"/>
              <a:t>5.0 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36.5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Junio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6"/>
            <a:ext cx="10133842" cy="3394964"/>
          </a:xfrm>
          <a:prstGeom prst="rect">
            <a:avLst/>
          </a:prstGeom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257171" y="6376493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Julio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4" y="5685600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70" y="5667734"/>
            <a:ext cx="421168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9" y="5667734"/>
            <a:ext cx="421168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8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4" y="5676307"/>
            <a:ext cx="456762" cy="267532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9" y="567067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8" y="568152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1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80" y="5678699"/>
            <a:ext cx="441116" cy="256568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5"/>
            <a:ext cx="432740" cy="25169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1" y="5667735"/>
            <a:ext cx="385772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4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2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4" y="5207161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6" y="5207161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4" y="520716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2" y="5206978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1" y="520697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6" y="5222096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8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4" y="520838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9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6" y="307528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4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9" y="263615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2" y="23833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8" y="2682557"/>
            <a:ext cx="200466" cy="4200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48C7217-186B-8ED1-74F6-94BC36F04057}"/>
              </a:ext>
            </a:extLst>
          </p:cNvPr>
          <p:cNvSpPr/>
          <p:nvPr/>
        </p:nvSpPr>
        <p:spPr>
          <a:xfrm>
            <a:off x="11006759" y="6193619"/>
            <a:ext cx="982631" cy="553998"/>
          </a:xfrm>
          <a:custGeom>
            <a:avLst/>
            <a:gdLst/>
            <a:ahLst/>
            <a:cxnLst/>
            <a:rect l="l" t="t" r="r" b="b"/>
            <a:pathLst>
              <a:path w="1739375" h="1060595">
                <a:moveTo>
                  <a:pt x="0" y="0"/>
                </a:moveTo>
                <a:lnTo>
                  <a:pt x="1739375" y="0"/>
                </a:lnTo>
                <a:lnTo>
                  <a:pt x="1739375" y="1060594"/>
                </a:lnTo>
                <a:lnTo>
                  <a:pt x="0" y="1060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576">
              <a:defRPr/>
            </a:pPr>
            <a:endParaRPr lang="es-MX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4" y="256213"/>
            <a:ext cx="11631172" cy="1161212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Comparativo Duración de Jornada Laboral Semanal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/>
          </a:bodyPr>
          <a:lstStyle/>
          <a:p>
            <a:r>
              <a:rPr lang="es-ES_tradnl" dirty="0"/>
              <a:t>Salarios mínimos (estimación)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908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CONASAMI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6E313E-86D6-6F7F-D6AA-68F1520D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76" y="1473186"/>
            <a:ext cx="8626366" cy="48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Junio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B2169E5-24A7-1126-EA7E-84DF3B4D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91"/>
          <a:stretch>
            <a:fillRect/>
          </a:stretch>
        </p:blipFill>
        <p:spPr>
          <a:xfrm>
            <a:off x="1338879" y="1413795"/>
            <a:ext cx="9509032" cy="48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Junio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103.4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41.6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61.8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60.2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1.7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5.0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36.5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Junio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4.4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7.4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0BE230-F7AF-404E-706F-0CBD6383D107}"/>
              </a:ext>
            </a:extLst>
          </p:cNvPr>
          <p:cNvSpPr/>
          <p:nvPr/>
        </p:nvSpPr>
        <p:spPr>
          <a:xfrm>
            <a:off x="0" y="0"/>
            <a:ext cx="12192000" cy="155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423333" y="1555750"/>
          <a:ext cx="1139825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D7C7E5C-719C-361E-1B42-5E973ABB6103}"/>
              </a:ext>
            </a:extLst>
          </p:cNvPr>
          <p:cNvSpPr txBox="1"/>
          <p:nvPr/>
        </p:nvSpPr>
        <p:spPr>
          <a:xfrm>
            <a:off x="635000" y="232834"/>
            <a:ext cx="10974917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333" b="1" dirty="0">
                <a:solidFill>
                  <a:schemeClr val="bg1"/>
                </a:solidFill>
              </a:rPr>
              <a:t>Los trabajadores ganan más con la 4T (AMLO) pero menos que con el PRI (EZP)</a:t>
            </a:r>
            <a:endParaRPr lang="es-MX" sz="3333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6451E5-42E4-44E7-9730-E43323642D6A}"/>
              </a:ext>
            </a:extLst>
          </p:cNvPr>
          <p:cNvSpPr txBox="1"/>
          <p:nvPr/>
        </p:nvSpPr>
        <p:spPr>
          <a:xfrm>
            <a:off x="10266218" y="6451929"/>
            <a:ext cx="5254625" cy="33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562" b="1" dirty="0"/>
              <a:t>Elaboración propia.</a:t>
            </a:r>
            <a:endParaRPr lang="es-MX" sz="1562" b="1" dirty="0"/>
          </a:p>
        </p:txBody>
      </p:sp>
    </p:spTree>
    <p:extLst>
      <p:ext uri="{BB962C8B-B14F-4D97-AF65-F5344CB8AC3E}">
        <p14:creationId xmlns:p14="http://schemas.microsoft.com/office/powerpoint/2010/main" val="1707280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(Junio 2025)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87B7DC-5B4B-3395-0705-3C14005A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30" y="1462888"/>
            <a:ext cx="8862866" cy="4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44504-4DF1-9D99-98E4-A1438117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EFDDABC-4F1F-69D9-5026-01AB2848E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EEDC87-01EE-0580-FC89-7F540CE46433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(Junio 2025)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7B5309-132F-F1A2-8B72-CDD04BB1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37" y="1482001"/>
            <a:ext cx="8838925" cy="49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257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(Junio 2025)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01A7E3-0616-646E-7C4C-F364B8FC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81" y="1450641"/>
            <a:ext cx="9043150" cy="51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B1D3-7857-996D-80E4-2C75D2E5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26F40F-7BF4-2826-EBDF-982C8CF37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45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B5C70-72E8-4310-1B60-0EF00C1409E5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Salario base de cotización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8D98D9E-73CB-5643-36AD-A437C87A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696" y="1387775"/>
            <a:ext cx="8055595" cy="505780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B8BCC19-2488-01DB-4E82-D63C7B929841}"/>
              </a:ext>
            </a:extLst>
          </p:cNvPr>
          <p:cNvSpPr/>
          <p:nvPr/>
        </p:nvSpPr>
        <p:spPr>
          <a:xfrm>
            <a:off x="9406713" y="2468949"/>
            <a:ext cx="461986" cy="176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8BE88F-2B18-E739-4EA6-19CACD06CEE8}"/>
              </a:ext>
            </a:extLst>
          </p:cNvPr>
          <p:cNvSpPr txBox="1"/>
          <p:nvPr/>
        </p:nvSpPr>
        <p:spPr>
          <a:xfrm>
            <a:off x="9328166" y="241884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$621.9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2A22DB-A737-0812-9C37-43749447F198}"/>
              </a:ext>
            </a:extLst>
          </p:cNvPr>
          <p:cNvSpPr txBox="1"/>
          <p:nvPr/>
        </p:nvSpPr>
        <p:spPr>
          <a:xfrm>
            <a:off x="9625802" y="208433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$628.8</a:t>
            </a:r>
          </a:p>
        </p:txBody>
      </p:sp>
    </p:spTree>
    <p:extLst>
      <p:ext uri="{BB962C8B-B14F-4D97-AF65-F5344CB8AC3E}">
        <p14:creationId xmlns:p14="http://schemas.microsoft.com/office/powerpoint/2010/main" val="1749702992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8983" y="461119"/>
            <a:ext cx="5563989" cy="366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75"/>
              </a:lnSpc>
              <a:buNone/>
            </a:pPr>
            <a:r>
              <a:rPr lang="en-US" sz="3000" b="1" dirty="0">
                <a:solidFill>
                  <a:srgbClr val="3257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ESTADO ACTUAL DEL MLRR (AGO/10/25</a:t>
            </a:r>
            <a:r>
              <a:rPr lang="en-US" sz="3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)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04627" y="104180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 Motors, Silao,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04627" y="12702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Tridonex, Matamoros,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04627" y="146779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Panasonic, Reynosa,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4627" y="16831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Teksid, Frontera,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04627" y="191008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Manufacturas VU,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04627" y="21111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Saint Gobain, Cuautla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4627" y="232375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Unique Fabricating, Santiago de Querétaro,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04627" y="253920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8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Goodyear,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504627" y="276497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9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Draxton, Irapuato,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78931" y="299094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Industrias del Interior, Rincón de Romos,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78931" y="322421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1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Mina San Martín, Sombrerete,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78931" y="343703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Yazaki, León,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78931" y="366484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MasAir, Ciudad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04627" y="38913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Teklas,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12921" y="412062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Asiaway,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504627" y="43505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Tecnología Modificada, Nuevo Laredo,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04627" y="45796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Autoliv,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</a:t>
            </a:r>
            <a:r>
              <a:rPr lang="en-US" sz="917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917" dirty="0"/>
          </a:p>
        </p:txBody>
      </p:sp>
      <p:sp>
        <p:nvSpPr>
          <p:cNvPr id="22" name="Text 20"/>
          <p:cNvSpPr/>
          <p:nvPr/>
        </p:nvSpPr>
        <p:spPr>
          <a:xfrm>
            <a:off x="504627" y="481880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18. Fujikura,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504627" y="505663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Atento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Pachuca, Hidalgo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 /Panel)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512921" y="529689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20. RV Fresh Food, Michoacán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6213872" y="103144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21.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Servicios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Industriales González, Nuevo León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213872" y="12702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22. Minera Tizapa, Estado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6213872" y="151296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23. Volkswagen de México, Puebla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213872" y="175956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24. Industrias Tecnos, S.A. de C.V. Cuernavaca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213872" y="201199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 Pirelli Neumáticos,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213872" y="22704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26. Impro Industries México S. de R.L. de C.V.,San Luis Potosi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6213872" y="250640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 Minera Camino Rojo, S.A. de C.V.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6213872" y="275566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28. Bader de Mexico,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213872" y="300492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Odisa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Concrete Equipment,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6213872" y="32496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30. Vidrio Decorativo Occidental S.A. de C.V.,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6213872" y="349606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31. Axwell Juárez Mexico S.A. de C.V., Chihuahua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6213872" y="37289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32.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Compañía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Hulera Tornel, Edo. Méx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213872" y="397331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33.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Aludyne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Automotive, CDMX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6213872" y="42185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34. Modern Metal Alloys, Qro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pic>
        <p:nvPicPr>
          <p:cNvPr id="3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8" y="5547023"/>
            <a:ext cx="1413569" cy="702866"/>
          </a:xfrm>
          <a:prstGeom prst="rect">
            <a:avLst/>
          </a:prstGeom>
        </p:spPr>
      </p:pic>
      <p:sp>
        <p:nvSpPr>
          <p:cNvPr id="21" name="Text 36">
            <a:extLst>
              <a:ext uri="{FF2B5EF4-FFF2-40B4-BE49-F238E27FC236}">
                <a16:creationId xmlns:a16="http://schemas.microsoft.com/office/drawing/2014/main" id="{11393824-33C3-1FB3-BFF4-C00FEB52D152}"/>
              </a:ext>
            </a:extLst>
          </p:cNvPr>
          <p:cNvSpPr/>
          <p:nvPr/>
        </p:nvSpPr>
        <p:spPr>
          <a:xfrm>
            <a:off x="6213872" y="445202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35. Amphenol Optimize S.A de C.V,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3" name="Text 36">
            <a:extLst>
              <a:ext uri="{FF2B5EF4-FFF2-40B4-BE49-F238E27FC236}">
                <a16:creationId xmlns:a16="http://schemas.microsoft.com/office/drawing/2014/main" id="{52F177EC-4168-2F00-DE89-C11D4501D23B}"/>
              </a:ext>
            </a:extLst>
          </p:cNvPr>
          <p:cNvSpPr/>
          <p:nvPr/>
        </p:nvSpPr>
        <p:spPr>
          <a:xfrm>
            <a:off x="6232625" y="468554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36. Superior Industries de México S de R.L, Chihuahua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sp>
        <p:nvSpPr>
          <p:cNvPr id="45" name="Text 36">
            <a:extLst>
              <a:ext uri="{FF2B5EF4-FFF2-40B4-BE49-F238E27FC236}">
                <a16:creationId xmlns:a16="http://schemas.microsoft.com/office/drawing/2014/main" id="{8D43D764-4826-942E-F652-FF680FFAF66F}"/>
              </a:ext>
            </a:extLst>
          </p:cNvPr>
          <p:cNvSpPr/>
          <p:nvPr/>
        </p:nvSpPr>
        <p:spPr>
          <a:xfrm>
            <a:off x="6232625" y="491845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37.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Tubos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Acero de México S.A. (TAMSA), Veracruz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46" name="Text 36">
            <a:extLst>
              <a:ext uri="{FF2B5EF4-FFF2-40B4-BE49-F238E27FC236}">
                <a16:creationId xmlns:a16="http://schemas.microsoft.com/office/drawing/2014/main" id="{CED7CFF1-91ED-8193-AF1B-1E48FD05E87B}"/>
              </a:ext>
            </a:extLst>
          </p:cNvPr>
          <p:cNvSpPr/>
          <p:nvPr/>
        </p:nvSpPr>
        <p:spPr>
          <a:xfrm>
            <a:off x="6213872" y="517079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38. Liber Gennesys Group, S. de R.L de C.V, Tijuana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A8CA830-D7EC-0300-E6D5-FC03EC747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67" y="5534735"/>
            <a:ext cx="2119363" cy="73089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6FAE6D5-CEFC-0966-012E-3B3DFA7D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50" y="5554732"/>
            <a:ext cx="2275346" cy="72356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639BE74-21BD-6B1E-4254-64C38558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060" b="30927"/>
          <a:stretch>
            <a:fillRect/>
          </a:stretch>
        </p:blipFill>
        <p:spPr>
          <a:xfrm>
            <a:off x="6626116" y="5547024"/>
            <a:ext cx="1701800" cy="70286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419724D4-A92D-9CFF-FB0F-E85337BDA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236" y="5531486"/>
            <a:ext cx="1734997" cy="746806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BE7D315-F8AD-6663-73D2-10FB12C12B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253" b="21438"/>
          <a:stretch>
            <a:fillRect/>
          </a:stretch>
        </p:blipFill>
        <p:spPr>
          <a:xfrm>
            <a:off x="10234356" y="5484323"/>
            <a:ext cx="1837317" cy="9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(Junio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Julio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2.7%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84204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Junio 2025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711102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Julio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2943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432822" y="366144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/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2025”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Julio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8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54.8%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Junio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Junio 2025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Junio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5515482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54.8%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0dcd6fc-51a7-488c-8aba-04be4a739c02" ContentTypeId="0x0101" PreviousValue="false"/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Props1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55110</TotalTime>
  <Words>2835</Words>
  <Application>Microsoft Macintosh PowerPoint</Application>
  <PresentationFormat>Panorámica</PresentationFormat>
  <Paragraphs>622</Paragraphs>
  <Slides>46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46</vt:i4>
      </vt:variant>
    </vt:vector>
  </HeadingPairs>
  <TitlesOfParts>
    <vt:vector size="72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Roboto</vt:lpstr>
      <vt:lpstr>Roboto Slab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(Junio 2025)</vt:lpstr>
      <vt:lpstr>Comparativo Mundial de Tasa De Desempleo/Desocupación Junio 2025</vt:lpstr>
      <vt:lpstr>Tasa de Desempleo Mundial</vt:lpstr>
      <vt:lpstr>Informalidad Laboral en México</vt:lpstr>
      <vt:lpstr>Informalidad Laboral Junio 2025</vt:lpstr>
      <vt:lpstr>Empleos Formales Generados (O Perdidos) Acumulados En El Año  (Nov 2019 a Junio 2025)</vt:lpstr>
      <vt:lpstr>Número De Personas Afiliadas En El IMSS (Julio)</vt:lpstr>
      <vt:lpstr>Población Subocupada Junio 2025 (Millones)</vt:lpstr>
      <vt:lpstr>Presentación de PowerPoint</vt:lpstr>
      <vt:lpstr>Pobreza Laboral como % de la Población Nacional (T1 2025)</vt:lpstr>
      <vt:lpstr>Tasa mundial de pobreza laboral  (extremadamente pobre)</vt:lpstr>
      <vt:lpstr>Poder Adquisitivo Del Salario Mínimo 1935-2025 E Inflación Anualizada En Porcentaje (Julio 2025) Salario Mínimo tiene el mismo poder adquisitivo que en 1973</vt:lpstr>
      <vt:lpstr>México Valor de la canasta alimentaria (Marzo 2025)* Evolución mensual en zonas urbanas y rurales</vt:lpstr>
      <vt:lpstr>México Valor de la canasta alimentaria y no alimentaria (Marzo 2025)*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($4,680.15 * 3 = $14,040.45)*</vt:lpstr>
      <vt:lpstr>Salario Mínimo MXN (diario) VS Pobreza Laboral en México % Población Nacional (2005-2025)</vt:lpstr>
      <vt:lpstr>Salario Mínimo MXN (diario) VS Pobreza Laboral en México % Población Nacional (2005-2025)</vt:lpstr>
      <vt:lpstr>Salario Mínimo MXN (diario) VS Tasa de Informalidad</vt:lpstr>
      <vt:lpstr>Salario Mínimo MXN (diario) VS Tasa de Informalidad</vt:lpstr>
      <vt:lpstr>Alta inflación en alimentos (Junio 2025)</vt:lpstr>
      <vt:lpstr>Remesas (Junio 2025)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Salarios mínimos (estimación)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229</cp:revision>
  <cp:lastPrinted>1900-01-01T00:00:00Z</cp:lastPrinted>
  <dcterms:created xsi:type="dcterms:W3CDTF">1900-01-01T00:00:00Z</dcterms:created>
  <dcterms:modified xsi:type="dcterms:W3CDTF">2025-08-11T14:26:28Z</dcterms:modified>
</cp:coreProperties>
</file>