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9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9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3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2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4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4.xml" ContentType="application/vnd.openxmlformats-officedocument.presentationml.notesSlid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5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6.xml" ContentType="application/vnd.openxmlformats-officedocument.presentationml.notesSlid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6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7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6"/>
    <p:sldMasterId id="2147483768" r:id="rId7"/>
    <p:sldMasterId id="2147483771" r:id="rId8"/>
    <p:sldMasterId id="2147483770" r:id="rId9"/>
    <p:sldMasterId id="2147483683" r:id="rId10"/>
    <p:sldMasterId id="2147483780" r:id="rId11"/>
    <p:sldMasterId id="2147483769" r:id="rId12"/>
    <p:sldMasterId id="2147483811" r:id="rId13"/>
    <p:sldMasterId id="2147483817" r:id="rId14"/>
    <p:sldMasterId id="2147483827" r:id="rId15"/>
    <p:sldMasterId id="2147483838" r:id="rId16"/>
    <p:sldMasterId id="2147483841" r:id="rId17"/>
    <p:sldMasterId id="2147483849" r:id="rId18"/>
    <p:sldMasterId id="2147483859" r:id="rId19"/>
    <p:sldMasterId id="2147483862" r:id="rId20"/>
    <p:sldMasterId id="2147483871" r:id="rId21"/>
  </p:sldMasterIdLst>
  <p:notesMasterIdLst>
    <p:notesMasterId r:id="rId67"/>
  </p:notesMasterIdLst>
  <p:handoutMasterIdLst>
    <p:handoutMasterId r:id="rId68"/>
  </p:handoutMasterIdLst>
  <p:sldIdLst>
    <p:sldId id="256" r:id="rId22"/>
    <p:sldId id="15350" r:id="rId23"/>
    <p:sldId id="15322" r:id="rId24"/>
    <p:sldId id="15361" r:id="rId25"/>
    <p:sldId id="262" r:id="rId26"/>
    <p:sldId id="264" r:id="rId27"/>
    <p:sldId id="558" r:id="rId28"/>
    <p:sldId id="261" r:id="rId29"/>
    <p:sldId id="265" r:id="rId30"/>
    <p:sldId id="15348" r:id="rId31"/>
    <p:sldId id="15347" r:id="rId32"/>
    <p:sldId id="15398" r:id="rId33"/>
    <p:sldId id="269" r:id="rId34"/>
    <p:sldId id="15368" r:id="rId35"/>
    <p:sldId id="272" r:id="rId36"/>
    <p:sldId id="263" r:id="rId37"/>
    <p:sldId id="555" r:id="rId38"/>
    <p:sldId id="15317" r:id="rId39"/>
    <p:sldId id="15332" r:id="rId40"/>
    <p:sldId id="15318" r:id="rId41"/>
    <p:sldId id="15320" r:id="rId42"/>
    <p:sldId id="15319" r:id="rId43"/>
    <p:sldId id="15324" r:id="rId44"/>
    <p:sldId id="15325" r:id="rId45"/>
    <p:sldId id="15326" r:id="rId46"/>
    <p:sldId id="15327" r:id="rId47"/>
    <p:sldId id="15328" r:id="rId48"/>
    <p:sldId id="15363" r:id="rId49"/>
    <p:sldId id="15338" r:id="rId50"/>
    <p:sldId id="15339" r:id="rId51"/>
    <p:sldId id="15341" r:id="rId52"/>
    <p:sldId id="15396" r:id="rId53"/>
    <p:sldId id="15344" r:id="rId54"/>
    <p:sldId id="15349" r:id="rId55"/>
    <p:sldId id="15353" r:id="rId56"/>
    <p:sldId id="15354" r:id="rId57"/>
    <p:sldId id="15360" r:id="rId58"/>
    <p:sldId id="15359" r:id="rId59"/>
    <p:sldId id="15362" r:id="rId60"/>
    <p:sldId id="15364" r:id="rId61"/>
    <p:sldId id="260" r:id="rId62"/>
    <p:sldId id="15365" r:id="rId63"/>
    <p:sldId id="15366" r:id="rId64"/>
    <p:sldId id="15397" r:id="rId65"/>
    <p:sldId id="15376" r:id="rId66"/>
  </p:sldIdLst>
  <p:sldSz cx="12192000" cy="6858000"/>
  <p:notesSz cx="6858000" cy="9144000"/>
  <p:custDataLst>
    <p:tags r:id="rId6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0CA1791A-5269-F541-BA16-04113DE7C591}">
          <p14:sldIdLst>
            <p14:sldId id="256"/>
            <p14:sldId id="15350"/>
            <p14:sldId id="15322"/>
            <p14:sldId id="15361"/>
            <p14:sldId id="262"/>
            <p14:sldId id="264"/>
            <p14:sldId id="558"/>
            <p14:sldId id="261"/>
            <p14:sldId id="265"/>
            <p14:sldId id="15348"/>
            <p14:sldId id="15347"/>
            <p14:sldId id="15398"/>
            <p14:sldId id="269"/>
            <p14:sldId id="15368"/>
            <p14:sldId id="272"/>
            <p14:sldId id="263"/>
            <p14:sldId id="555"/>
            <p14:sldId id="15317"/>
            <p14:sldId id="15332"/>
            <p14:sldId id="15318"/>
            <p14:sldId id="15320"/>
            <p14:sldId id="15319"/>
            <p14:sldId id="15324"/>
            <p14:sldId id="15325"/>
            <p14:sldId id="15326"/>
            <p14:sldId id="15327"/>
            <p14:sldId id="15328"/>
            <p14:sldId id="15363"/>
            <p14:sldId id="15338"/>
            <p14:sldId id="15339"/>
            <p14:sldId id="15341"/>
            <p14:sldId id="15396"/>
            <p14:sldId id="15344"/>
            <p14:sldId id="15349"/>
            <p14:sldId id="15353"/>
            <p14:sldId id="15354"/>
            <p14:sldId id="15360"/>
            <p14:sldId id="15359"/>
            <p14:sldId id="15362"/>
            <p14:sldId id="15364"/>
            <p14:sldId id="260"/>
            <p14:sldId id="15365"/>
            <p14:sldId id="15366"/>
            <p14:sldId id="15397"/>
            <p14:sldId id="153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938"/>
    <a:srgbClr val="4D9334"/>
    <a:srgbClr val="80D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EBC36-BC64-4FE2-B94A-42264F4EA91A}" v="87" dt="2023-07-12T04:11:35.014"/>
    <p1510:client id="{E8D4422A-0507-40E5-80A4-3BF4D29CC9CC}" v="80" dt="2023-07-12T03:43:09.075"/>
    <p1510:client id="{F32C276C-7049-499E-A090-E3C04FBA3ED7}" v="176" dt="2023-07-11T13:16:0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80047" autoAdjust="0"/>
  </p:normalViewPr>
  <p:slideViewPr>
    <p:cSldViewPr snapToGrid="0" snapToObjects="1">
      <p:cViewPr>
        <p:scale>
          <a:sx n="65" d="100"/>
          <a:sy n="65" d="100"/>
        </p:scale>
        <p:origin x="16" y="6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56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6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6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tableStyles" Target="tableStyles.xml"/><Relationship Id="rId5" Type="http://schemas.openxmlformats.org/officeDocument/2006/relationships/customXml" Target="../customXml/item5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tags" Target="tags/tag1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0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notesMaster" Target="notesMasters/notesMaster1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commentAuthors" Target="commentAuthors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" Type="http://schemas.openxmlformats.org/officeDocument/2006/relationships/slideMaster" Target="slideMasters/slideMaster2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5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6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184924327087179E-4"/>
          <c:y val="5.6007177738778557E-3"/>
          <c:w val="0.97579506371771885"/>
          <c:h val="0.792274228782265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"/>
              <c:layout>
                <c:manualLayout>
                  <c:x val="-1.756235326731987E-2"/>
                  <c:y val="-0.115416681274838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49-CF45-8203-032EDB620ECC}"/>
                </c:ext>
              </c:extLst>
            </c:dLbl>
            <c:dLbl>
              <c:idx val="2"/>
              <c:layout>
                <c:manualLayout>
                  <c:x val="-1.5361904514385218E-2"/>
                  <c:y val="-0.1266181168225937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49-CF45-8203-032EDB620ECC}"/>
                </c:ext>
              </c:extLst>
            </c:dLbl>
            <c:dLbl>
              <c:idx val="3"/>
              <c:layout>
                <c:manualLayout>
                  <c:x val="-1.9762802020254523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49-CF45-8203-032EDB620ECC}"/>
                </c:ext>
              </c:extLst>
            </c:dLbl>
            <c:dLbl>
              <c:idx val="4"/>
              <c:layout>
                <c:manualLayout>
                  <c:x val="-1.9762802020254523E-2"/>
                  <c:y val="-7.9012015744632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49-CF45-8203-032EDB620ECC}"/>
                </c:ext>
              </c:extLst>
            </c:dLbl>
            <c:dLbl>
              <c:idx val="6"/>
              <c:layout>
                <c:manualLayout>
                  <c:x val="-2.1963250773189186E-2"/>
                  <c:y val="-7.90120157446319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49-CF45-8203-032EDB620ECC}"/>
                </c:ext>
              </c:extLst>
            </c:dLbl>
            <c:dLbl>
              <c:idx val="7"/>
              <c:layout>
                <c:manualLayout>
                  <c:x val="-2.086302639672186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49-CF45-8203-032EDB620ECC}"/>
                </c:ext>
              </c:extLst>
            </c:dLbl>
            <c:dLbl>
              <c:idx val="8"/>
              <c:layout>
                <c:manualLayout>
                  <c:x val="-2.086302639672185E-2"/>
                  <c:y val="-9.30138101793266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49-CF45-8203-032EDB620ECC}"/>
                </c:ext>
              </c:extLst>
            </c:dLbl>
            <c:dLbl>
              <c:idx val="9"/>
              <c:layout>
                <c:manualLayout>
                  <c:x val="-1.756235326731987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49-CF45-8203-032EDB620ECC}"/>
                </c:ext>
              </c:extLst>
            </c:dLbl>
            <c:dLbl>
              <c:idx val="10"/>
              <c:layout>
                <c:manualLayout>
                  <c:x val="-1.756235326731987E-2"/>
                  <c:y val="-0.101414886840143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449-CF45-8203-032EDB620ECC}"/>
                </c:ext>
              </c:extLst>
            </c:dLbl>
            <c:dLbl>
              <c:idx val="11"/>
              <c:layout>
                <c:manualLayout>
                  <c:x val="-1.7562353267319891E-2"/>
                  <c:y val="-5.3808785762181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449-CF45-8203-032EDB620ECC}"/>
                </c:ext>
              </c:extLst>
            </c:dLbl>
            <c:dLbl>
              <c:idx val="12"/>
              <c:layout>
                <c:manualLayout>
                  <c:x val="-2.3063475149656506E-2"/>
                  <c:y val="-6.22098624229983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449-CF45-8203-032EDB620ECC}"/>
                </c:ext>
              </c:extLst>
            </c:dLbl>
            <c:dLbl>
              <c:idx val="13"/>
              <c:layout>
                <c:manualLayout>
                  <c:x val="-2.1963250773189179E-2"/>
                  <c:y val="-0.1042152457270823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449-CF45-8203-032EDB620ECC}"/>
                </c:ext>
              </c:extLst>
            </c:dLbl>
            <c:dLbl>
              <c:idx val="14"/>
              <c:layout>
                <c:manualLayout>
                  <c:x val="-2.101116684426196E-2"/>
                  <c:y val="-0.11076367550852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31-F449-9DED-3A3A81381689}"/>
                </c:ext>
              </c:extLst>
            </c:dLbl>
            <c:dLbl>
              <c:idx val="15"/>
              <c:layout>
                <c:manualLayout>
                  <c:x val="-2.8564597031993159E-2"/>
                  <c:y val="-6.78105801968762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449-CF45-8203-032EDB620ECC}"/>
                </c:ext>
              </c:extLst>
            </c:dLbl>
            <c:dLbl>
              <c:idx val="16"/>
              <c:layout>
                <c:manualLayout>
                  <c:x val="-2.3069539378503215E-2"/>
                  <c:y val="-0.1050061817371177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1-F449-9DED-3A3A81381689}"/>
                </c:ext>
              </c:extLst>
            </c:dLbl>
            <c:dLbl>
              <c:idx val="17"/>
              <c:layout>
                <c:manualLayout>
                  <c:x val="-2.6364148279058527E-2"/>
                  <c:y val="-4.8208067988303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449-CF45-8203-032EDB620ECC}"/>
                </c:ext>
              </c:extLst>
            </c:dLbl>
            <c:dLbl>
              <c:idx val="18"/>
              <c:layout>
                <c:manualLayout>
                  <c:x val="-1.096100700851595E-2"/>
                  <c:y val="-4.8208067988303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449-CF45-8203-032EDB620ECC}"/>
                </c:ext>
              </c:extLst>
            </c:dLbl>
            <c:dLbl>
              <c:idx val="19"/>
              <c:layout>
                <c:manualLayout>
                  <c:x val="-1.2061231384983277E-2"/>
                  <c:y val="-4.2607350214425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449-CF45-8203-032EDB620ECC}"/>
                </c:ext>
              </c:extLst>
            </c:dLbl>
            <c:dLbl>
              <c:idx val="20"/>
              <c:layout>
                <c:manualLayout>
                  <c:x val="2.2416855090919715E-3"/>
                  <c:y val="-4.54077091013648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449-CF45-8203-032EDB620ECC}"/>
                </c:ext>
              </c:extLst>
            </c:dLbl>
            <c:dLbl>
              <c:idx val="21"/>
              <c:layout>
                <c:manualLayout>
                  <c:x val="-7.6603338791139701E-3"/>
                  <c:y val="-4.8208067988303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449-CF45-8203-032EDB620ECC}"/>
                </c:ext>
              </c:extLst>
            </c:dLbl>
            <c:dLbl>
              <c:idx val="22"/>
              <c:layout>
                <c:manualLayout>
                  <c:x val="-1.4261680137917891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449-CF45-8203-032EDB620ECC}"/>
                </c:ext>
              </c:extLst>
            </c:dLbl>
            <c:dLbl>
              <c:idx val="23"/>
              <c:layout>
                <c:manualLayout>
                  <c:x val="-1.9626790030407817E-2"/>
                  <c:y val="-6.85230179577974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1-F449-9DED-3A3A81381689}"/>
                </c:ext>
              </c:extLst>
            </c:dLbl>
            <c:dLbl>
              <c:idx val="24"/>
              <c:layout>
                <c:manualLayout>
                  <c:x val="-1.7562353267319912E-2"/>
                  <c:y val="-5.38087857621816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449-CF45-8203-032EDB620ECC}"/>
                </c:ext>
              </c:extLst>
            </c:dLbl>
            <c:dLbl>
              <c:idx val="25"/>
              <c:layout>
                <c:manualLayout>
                  <c:x val="-1.3161455761450563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449-CF45-8203-032EDB620ECC}"/>
                </c:ext>
              </c:extLst>
            </c:dLbl>
            <c:dLbl>
              <c:idx val="26"/>
              <c:layout>
                <c:manualLayout>
                  <c:x val="-1.9413707799999999E-2"/>
                  <c:y val="-5.98865400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31-F449-9DED-3A3A81381689}"/>
                </c:ext>
              </c:extLst>
            </c:dLbl>
            <c:dLbl>
              <c:idx val="27"/>
              <c:layout>
                <c:manualLayout>
                  <c:x val="-1.7562353267319829E-2"/>
                  <c:y val="-5.1008426875242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449-CF45-8203-032EDB620ECC}"/>
                </c:ext>
              </c:extLst>
            </c:dLbl>
            <c:dLbl>
              <c:idx val="28"/>
              <c:layout>
                <c:manualLayout>
                  <c:x val="-1.2061231384983277E-2"/>
                  <c:y val="-8.18123746315709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449-CF45-8203-032EDB620ECC}"/>
                </c:ext>
              </c:extLst>
            </c:dLbl>
            <c:dLbl>
              <c:idx val="29"/>
              <c:layout>
                <c:manualLayout>
                  <c:x val="-1.1868735435021869E-2"/>
                  <c:y val="-5.1008426875242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449-CF45-8203-032EDB620ECC}"/>
                </c:ext>
              </c:extLst>
            </c:dLbl>
            <c:dLbl>
              <c:idx val="30"/>
              <c:layout>
                <c:manualLayout>
                  <c:x val="-1.756235326731987E-2"/>
                  <c:y val="-8.74130924054487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449-CF45-8203-032EDB620ECC}"/>
                </c:ext>
              </c:extLst>
            </c:dLbl>
            <c:dLbl>
              <c:idx val="31"/>
              <c:layout>
                <c:manualLayout>
                  <c:x val="-1.756235326731995E-2"/>
                  <c:y val="-3.1405914666670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449-CF45-8203-032EDB620ECC}"/>
                </c:ext>
              </c:extLst>
            </c:dLbl>
            <c:dLbl>
              <c:idx val="32"/>
              <c:layout>
                <c:manualLayout>
                  <c:x val="-7.6603338791139293E-3"/>
                  <c:y val="-4.2607350214425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449-CF45-8203-032EDB620ECC}"/>
                </c:ext>
              </c:extLst>
            </c:dLbl>
            <c:dLbl>
              <c:idx val="33"/>
              <c:layout>
                <c:manualLayout>
                  <c:x val="-8.7605582555812557E-3"/>
                  <c:y val="-5.1008426875242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449-CF45-8203-032EDB620ECC}"/>
                </c:ext>
              </c:extLst>
            </c:dLbl>
            <c:dLbl>
              <c:idx val="36"/>
              <c:layout>
                <c:manualLayout>
                  <c:x val="-1.6462128890852544E-2"/>
                  <c:y val="-6.5010221309937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449-CF45-8203-032EDB620ECC}"/>
                </c:ext>
              </c:extLst>
            </c:dLbl>
            <c:dLbl>
              <c:idx val="37"/>
              <c:layout>
                <c:manualLayout>
                  <c:x val="-1.115610191369744E-2"/>
                  <c:y val="-6.29591238007793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A0-2740-806D-BFC85943466A}"/>
                </c:ext>
              </c:extLst>
            </c:dLbl>
            <c:dLbl>
              <c:idx val="38"/>
              <c:layout>
                <c:manualLayout>
                  <c:x val="-1.3161455761450563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449-CF45-8203-032EDB620ECC}"/>
                </c:ext>
              </c:extLst>
            </c:dLbl>
            <c:dLbl>
              <c:idx val="40"/>
              <c:layout>
                <c:manualLayout>
                  <c:x val="-1.6462128890852544E-2"/>
                  <c:y val="-4.8208067988303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449-CF45-8203-032EDB620ECC}"/>
                </c:ext>
              </c:extLst>
            </c:dLbl>
            <c:dLbl>
              <c:idx val="41"/>
              <c:layout>
                <c:manualLayout>
                  <c:x val="-1.9763841602342687E-2"/>
                  <c:y val="-0.11712490019587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FC-294C-8DD1-3DC7C4289563}"/>
                </c:ext>
              </c:extLst>
            </c:dLbl>
            <c:dLbl>
              <c:idx val="42"/>
              <c:layout>
                <c:manualLayout>
                  <c:x val="-1.8775718827697931E-2"/>
                  <c:y val="-7.3551315915101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0B-0F45-940F-98C7B35A86E0}"/>
                </c:ext>
              </c:extLst>
            </c:dLbl>
            <c:dLbl>
              <c:idx val="43"/>
              <c:layout>
                <c:manualLayout>
                  <c:x val="-1.6462128890852544E-2"/>
                  <c:y val="-0.1042152457270823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449-CF45-8203-032EDB620ECC}"/>
                </c:ext>
              </c:extLst>
            </c:dLbl>
            <c:dLbl>
              <c:idx val="44"/>
              <c:layout>
                <c:manualLayout>
                  <c:x val="-1.4302916894075248E-2"/>
                  <c:y val="-8.9121311326481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98-FC4E-BCDB-4340C7054E22}"/>
                </c:ext>
              </c:extLst>
            </c:dLbl>
            <c:dLbl>
              <c:idx val="45"/>
              <c:layout>
                <c:manualLayout>
                  <c:x val="-1.4261680137917891E-2"/>
                  <c:y val="-3.9806991327486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449-CF45-8203-032EDB620ECC}"/>
                </c:ext>
              </c:extLst>
            </c:dLbl>
            <c:dLbl>
              <c:idx val="46"/>
              <c:layout>
                <c:manualLayout>
                  <c:x val="-1.4509447202224706E-2"/>
                  <c:y val="-5.95495214804064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C3-BA4C-87DC-F07AD452FCFE}"/>
                </c:ext>
              </c:extLst>
            </c:dLbl>
            <c:dLbl>
              <c:idx val="47"/>
              <c:layout>
                <c:manualLayout>
                  <c:x val="-1.2102511457060929E-2"/>
                  <c:y val="-5.4078678618686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C32EAE-5760-44C6-9D75-A56B0E35D456}" type="VALUE">
                      <a: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en-US" sz="1100" b="0" i="0" u="none" strike="noStrike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1.7910093475756075E-2"/>
                      <c:h val="6.3504201530583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16-4982-95EE-4CABD94904A5}"/>
                </c:ext>
              </c:extLst>
            </c:dLbl>
            <c:dLbl>
              <c:idx val="48"/>
              <c:layout>
                <c:manualLayout>
                  <c:x val="-1.4261680137917971E-2"/>
                  <c:y val="-5.9409503536059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449-CF45-8203-032EDB620ECC}"/>
                </c:ext>
              </c:extLst>
            </c:dLbl>
            <c:dLbl>
              <c:idx val="49"/>
              <c:layout>
                <c:manualLayout>
                  <c:x val="-1.756235326731987E-2"/>
                  <c:y val="-3.9806991327487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449-CF45-8203-032EDB620ECC}"/>
                </c:ext>
              </c:extLst>
            </c:dLbl>
            <c:dLbl>
              <c:idx val="50"/>
              <c:layout>
                <c:manualLayout>
                  <c:x val="-1.6995867661200117E-2"/>
                  <c:y val="-6.23498803673453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9A-471B-827C-220577B965F6}"/>
                </c:ext>
              </c:extLst>
            </c:dLbl>
            <c:dLbl>
              <c:idx val="51"/>
              <c:layout>
                <c:manualLayout>
                  <c:x val="-1.4611499510530101E-2"/>
                  <c:y val="-5.3948803706528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9A-486C-8C85-45FB3DBD9C03}"/>
                </c:ext>
              </c:extLst>
            </c:dLbl>
            <c:dLbl>
              <c:idx val="52"/>
              <c:layout>
                <c:manualLayout>
                  <c:x val="-1.1133750898805509E-2"/>
                  <c:y val="-7.6351674802040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D7-4BE8-AFEF-AF4CF57D9B12}"/>
                </c:ext>
              </c:extLst>
            </c:dLbl>
            <c:dLbl>
              <c:idx val="54"/>
              <c:layout>
                <c:manualLayout>
                  <c:x val="-1.5199902972338454E-2"/>
                  <c:y val="-6.5150239254284273E-2"/>
                </c:manualLayout>
              </c:layout>
              <c:tx>
                <c:rich>
                  <a:bodyPr/>
                  <a:lstStyle/>
                  <a:p>
                    <a:fld id="{959D0007-623E-3342-A1A3-CD6425AA6548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00-5940-BD9E-D56E50DF6DE2}"/>
                </c:ext>
              </c:extLst>
            </c:dLbl>
            <c:dLbl>
              <c:idx val="55"/>
              <c:layout>
                <c:manualLayout>
                  <c:x val="-6.4515598062912039E-3"/>
                  <c:y val="-7.6351674802040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0D-534B-BCDE-063B4E9ABB86}"/>
                </c:ext>
              </c:extLst>
            </c:dLbl>
            <c:dLbl>
              <c:idx val="56"/>
              <c:layout>
                <c:manualLayout>
                  <c:x val="-1.3788410392355769E-2"/>
                  <c:y val="-0.168763518071024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C9-A243-A3D0-327CDE443F9D}"/>
                </c:ext>
              </c:extLst>
            </c:dLbl>
            <c:dLbl>
              <c:idx val="57"/>
              <c:layout>
                <c:manualLayout>
                  <c:x val="-1.3202692517607922E-2"/>
                  <c:y val="-9.0353469236734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74-8C4C-A8D7-1D84E110B171}"/>
                </c:ext>
              </c:extLst>
            </c:dLbl>
            <c:dLbl>
              <c:idx val="58"/>
              <c:layout>
                <c:manualLayout>
                  <c:x val="-1.4302916894075248E-2"/>
                  <c:y val="-5.551016916152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A7-0642-8CBE-4CD73B83BFC3}"/>
                </c:ext>
              </c:extLst>
            </c:dLbl>
            <c:dLbl>
              <c:idx val="59"/>
              <c:layout>
                <c:manualLayout>
                  <c:x val="-1.7603590023477229E-2"/>
                  <c:y val="-0.11634068945717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2.6328369328863132E-2"/>
                      <c:h val="7.02610044732976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A1C-FA4F-A312-02011F82BA0C}"/>
                </c:ext>
              </c:extLst>
            </c:dLbl>
            <c:dLbl>
              <c:idx val="60"/>
              <c:layout>
                <c:manualLayout>
                  <c:x val="-1.895106167320737E-2"/>
                  <c:y val="-0.151807455260959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A48266C-C0DD-B240-8AEA-19C6799B0E6F}" type="VALUE">
                      <a:rPr lang="en-US" sz="1100" b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1100" b="1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E8-274A-B480-1A1B61DFF11E}"/>
                </c:ext>
              </c:extLst>
            </c:dLbl>
            <c:dLbl>
              <c:idx val="61"/>
              <c:layout>
                <c:manualLayout>
                  <c:x val="-1.4302916894075248E-2"/>
                  <c:y val="-0.10155490478449034"/>
                </c:manualLayout>
              </c:layout>
              <c:tx>
                <c:rich>
                  <a:bodyPr/>
                  <a:lstStyle/>
                  <a:p>
                    <a:fld id="{D54D6C55-D408-8745-A138-67DE3C9C4CA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0A-264B-AA12-7A6A57511F50}"/>
                </c:ext>
              </c:extLst>
            </c:dLbl>
            <c:dLbl>
              <c:idx val="62"/>
              <c:layout>
                <c:manualLayout>
                  <c:x val="-1.7645606466200586E-2"/>
                  <c:y val="-8.74130924054487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CCC800-4BAA-7D4F-8E4C-24D50790A687}" type="VALUE">
                      <a:rPr lang="en-US" sz="1100" b="0"/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0807841914217152E-2"/>
                      <c:h val="4.0409178738528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2CC-EB41-BB93-DD4E2FCBF427}"/>
                </c:ext>
              </c:extLst>
            </c:dLbl>
            <c:dLbl>
              <c:idx val="63"/>
              <c:layout>
                <c:manualLayout>
                  <c:x val="-3.0237804402630141E-2"/>
                  <c:y val="-0.129418475709532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3A03F9-C4E3-3E4A-8AB4-657A8187A940}" type="VALUE">
                      <a:rPr lang="en-US" sz="1100" b="0">
                        <a:solidFill>
                          <a:schemeClr val="accent4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2789372005787009E-2"/>
                      <c:h val="2.92077431907730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65-CE42-ADB4-F7ED976A5E11}"/>
                </c:ext>
              </c:extLst>
            </c:dLbl>
            <c:dLbl>
              <c:idx val="64"/>
              <c:layout>
                <c:manualLayout>
                  <c:x val="-2.2551740866838199E-2"/>
                  <c:y val="-0.17484029685568206"/>
                </c:manualLayout>
              </c:layout>
              <c:tx>
                <c:rich>
                  <a:bodyPr/>
                  <a:lstStyle/>
                  <a:p>
                    <a:fld id="{E57AEB04-6DA9-7F4A-A162-1DE264F4BC99}" type="VALUE">
                      <a:rPr lang="en-US" sz="1000" b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741-6345-9123-F647ADBD239F}"/>
                </c:ext>
              </c:extLst>
            </c:dLbl>
            <c:dLbl>
              <c:idx val="65"/>
              <c:layout>
                <c:manualLayout>
                  <c:x val="-2.9022013150713413E-2"/>
                  <c:y val="-6.50102213099373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5BAE0A8-F5AF-6440-B62D-844AA655FA4D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5956978627924907E-2"/>
                      <c:h val="5.72113320601622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29-8D4E-910D-3979DEAAFA1D}"/>
                </c:ext>
              </c:extLst>
            </c:dLbl>
            <c:dLbl>
              <c:idx val="66"/>
              <c:layout>
                <c:manualLayout>
                  <c:x val="-3.0978073481127414E-2"/>
                  <c:y val="-0.122417578492185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033B366-6E35-964C-8D7C-09E5260DE54B}" type="VALUE">
                      <a:rPr lang="en-US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6224844279266401E-2"/>
                      <c:h val="8.24145620426126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BCD-334D-939C-0460BDDA02A5}"/>
                </c:ext>
              </c:extLst>
            </c:dLbl>
            <c:dLbl>
              <c:idx val="67"/>
              <c:layout>
                <c:manualLayout>
                  <c:x val="-1.847008169382575E-2"/>
                  <c:y val="-6.7810580196876261E-2"/>
                </c:manualLayout>
              </c:layout>
              <c:tx>
                <c:rich>
                  <a:bodyPr/>
                  <a:lstStyle/>
                  <a:p>
                    <a:fld id="{E077ED8C-6289-2C4E-8438-337A2836E8D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3D5-F14D-A1A8-B373211132D0}"/>
                </c:ext>
              </c:extLst>
            </c:dLbl>
            <c:dLbl>
              <c:idx val="68"/>
              <c:layout>
                <c:manualLayout>
                  <c:x val="-1.6462128890852544E-2"/>
                  <c:y val="-6.5010221309937277E-2"/>
                </c:manualLayout>
              </c:layout>
              <c:tx>
                <c:rich>
                  <a:bodyPr/>
                  <a:lstStyle/>
                  <a:p>
                    <a:fld id="{1AB938CB-B1FB-3546-94A7-73A40C1C799A}" type="VALUE">
                      <a:rPr lang="en-US" sz="11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4F3-F543-886A-0D212B8AA2D2}"/>
                </c:ext>
              </c:extLst>
            </c:dLbl>
            <c:dLbl>
              <c:idx val="69"/>
              <c:layout>
                <c:manualLayout>
                  <c:x val="-9.8607826320485838E-3"/>
                  <c:y val="-9.021345129238767E-2"/>
                </c:manualLayout>
              </c:layout>
              <c:tx>
                <c:rich>
                  <a:bodyPr/>
                  <a:lstStyle/>
                  <a:p>
                    <a:fld id="{2F0057B4-9517-DD47-8650-4108B44BAF8C}" type="VALUE">
                      <a:rPr lang="en-US" sz="1100" b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E00-134F-B0D2-F9D793BA2753}"/>
                </c:ext>
              </c:extLst>
            </c:dLbl>
            <c:dLbl>
              <c:idx val="70"/>
              <c:layout>
                <c:manualLayout>
                  <c:x val="-1.0961007008516072E-2"/>
                  <c:y val="-0.12661811682259375"/>
                </c:manualLayout>
              </c:layout>
              <c:tx>
                <c:rich>
                  <a:bodyPr/>
                  <a:lstStyle/>
                  <a:p>
                    <a:fld id="{624B5EFD-1EE9-B94E-BD2A-1713AF0F0488}" type="VALUE">
                      <a:rPr lang="en-US" sz="1100" b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56D-9B41-837A-2104D3AF10E5}"/>
                </c:ext>
              </c:extLst>
            </c:dLbl>
            <c:dLbl>
              <c:idx val="71"/>
              <c:layout>
                <c:manualLayout>
                  <c:x val="-1.8662577643787197E-2"/>
                  <c:y val="-8.18123746315709E-2"/>
                </c:manualLayout>
              </c:layout>
              <c:tx>
                <c:rich>
                  <a:bodyPr/>
                  <a:lstStyle/>
                  <a:p>
                    <a:fld id="{BC21344D-6322-1C43-A413-DC94A4EC6DCF}" type="VALUE">
                      <a:rPr lang="en-US" sz="1100" b="0">
                        <a:solidFill>
                          <a:schemeClr val="accent4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CDA-B947-92EB-B70D3A64BEC4}"/>
                </c:ext>
              </c:extLst>
            </c:dLbl>
            <c:dLbl>
              <c:idx val="72"/>
              <c:layout>
                <c:manualLayout>
                  <c:x val="-1.4261680137917891E-2"/>
                  <c:y val="-0.10141488684014338"/>
                </c:manualLayout>
              </c:layout>
              <c:tx>
                <c:rich>
                  <a:bodyPr/>
                  <a:lstStyle/>
                  <a:p>
                    <a:fld id="{14DEAE3B-6566-2948-9DAD-102282425601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87-414F-A4B9-704EEA9A4449}"/>
                </c:ext>
              </c:extLst>
            </c:dLbl>
            <c:dLbl>
              <c:idx val="73"/>
              <c:layout>
                <c:manualLayout>
                  <c:x val="-1.8662577643787197E-2"/>
                  <c:y val="-3.4206273553609175E-2"/>
                </c:manualLayout>
              </c:layout>
              <c:tx>
                <c:rich>
                  <a:bodyPr/>
                  <a:lstStyle/>
                  <a:p>
                    <a:fld id="{6CE90145-D5CC-1742-B327-FC7A33089A3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82-7A4C-8379-A0688A263BDA}"/>
                </c:ext>
              </c:extLst>
            </c:dLbl>
            <c:dLbl>
              <c:idx val="74"/>
              <c:layout>
                <c:manualLayout>
                  <c:x val="-1.8662577643787197E-2"/>
                  <c:y val="-9.8614527953204412E-2"/>
                </c:manualLayout>
              </c:layout>
              <c:tx>
                <c:rich>
                  <a:bodyPr/>
                  <a:lstStyle/>
                  <a:p>
                    <a:fld id="{2D9FB431-A908-5746-8C82-2FDCCFBA0B89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9D-F745-8A5A-44232CA603B0}"/>
                </c:ext>
              </c:extLst>
            </c:dLbl>
            <c:dLbl>
              <c:idx val="75"/>
              <c:layout>
                <c:manualLayout>
                  <c:x val="-1.866257764378736E-2"/>
                  <c:y val="-0.10701560461402129"/>
                </c:manualLayout>
              </c:layout>
              <c:tx>
                <c:rich>
                  <a:bodyPr/>
                  <a:lstStyle/>
                  <a:p>
                    <a:fld id="{2124FE01-FC0A-B743-BC8D-A871D442974B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8FB-964F-B4EB-5C32104F6AB0}"/>
                </c:ext>
              </c:extLst>
            </c:dLbl>
            <c:dLbl>
              <c:idx val="76"/>
              <c:layout>
                <c:manualLayout>
                  <c:x val="-1.8208800062374925E-2"/>
                  <c:y val="-5.333272475140205E-2"/>
                </c:manualLayout>
              </c:layout>
              <c:tx>
                <c:rich>
                  <a:bodyPr/>
                  <a:lstStyle/>
                  <a:p>
                    <a:fld id="{7FB58E9A-0D3D-A242-9746-E1AEA5446405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C76-9A4B-B1A3-6760A3770BCD}"/>
                </c:ext>
              </c:extLst>
            </c:dLbl>
            <c:dLbl>
              <c:idx val="77"/>
              <c:layout>
                <c:manualLayout>
                  <c:x val="-1.9762802020254686E-2"/>
                  <c:y val="-9.021345129238767E-2"/>
                </c:manualLayout>
              </c:layout>
              <c:tx>
                <c:rich>
                  <a:bodyPr/>
                  <a:lstStyle/>
                  <a:p>
                    <a:fld id="{D4E09BB1-5CA6-E941-94EC-50045F995282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687-864D-9EC9-7F32F7A13276}"/>
                </c:ext>
              </c:extLst>
            </c:dLbl>
            <c:dLbl>
              <c:idx val="78"/>
              <c:layout>
                <c:manualLayout>
                  <c:x val="-1.9762802020254523E-2"/>
                  <c:y val="-5.1008426875242686E-2"/>
                </c:manualLayout>
              </c:layout>
              <c:tx>
                <c:rich>
                  <a:bodyPr/>
                  <a:lstStyle/>
                  <a:p>
                    <a:fld id="{BF847A99-FB08-2549-BB8C-2D18F3D0B090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C97-F44B-B136-EA8BA34DD6BA}"/>
                </c:ext>
              </c:extLst>
            </c:dLbl>
            <c:dLbl>
              <c:idx val="79"/>
              <c:layout>
                <c:manualLayout>
                  <c:x val="-1.9762802020254686E-2"/>
                  <c:y val="-0.27503713783035688"/>
                </c:manualLayout>
              </c:layout>
              <c:tx>
                <c:rich>
                  <a:bodyPr/>
                  <a:lstStyle/>
                  <a:p>
                    <a:fld id="{630082C4-3E02-054D-A86A-6C1C4656F2BC}" type="VALUE">
                      <a:rPr lang="en-US" sz="18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D87-574E-A2A3-E84FBE1E7D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Sheet1!$A$2:$A$81</c:f>
              <c:strCache>
                <c:ptCount val="80"/>
                <c:pt idx="0">
                  <c:v>ene 19</c:v>
                </c:pt>
                <c:pt idx="1">
                  <c:v>feb 19</c:v>
                </c:pt>
                <c:pt idx="2">
                  <c:v>mar 19</c:v>
                </c:pt>
                <c:pt idx="3">
                  <c:v>abr 19</c:v>
                </c:pt>
                <c:pt idx="4">
                  <c:v>may 19</c:v>
                </c:pt>
                <c:pt idx="5">
                  <c:v>jun 19</c:v>
                </c:pt>
                <c:pt idx="6">
                  <c:v>jul 19</c:v>
                </c:pt>
                <c:pt idx="7">
                  <c:v>ago 19</c:v>
                </c:pt>
                <c:pt idx="8">
                  <c:v>sep 19</c:v>
                </c:pt>
                <c:pt idx="9">
                  <c:v>oct 19</c:v>
                </c:pt>
                <c:pt idx="10">
                  <c:v>nov 19</c:v>
                </c:pt>
                <c:pt idx="11">
                  <c:v>dic 19</c:v>
                </c:pt>
                <c:pt idx="12">
                  <c:v>ene 20</c:v>
                </c:pt>
                <c:pt idx="13">
                  <c:v>feb 20</c:v>
                </c:pt>
                <c:pt idx="14">
                  <c:v>mar 20</c:v>
                </c:pt>
                <c:pt idx="15">
                  <c:v>abr 20</c:v>
                </c:pt>
                <c:pt idx="16">
                  <c:v>may 20</c:v>
                </c:pt>
                <c:pt idx="17">
                  <c:v>jun 20</c:v>
                </c:pt>
                <c:pt idx="18">
                  <c:v>jul 20</c:v>
                </c:pt>
                <c:pt idx="19">
                  <c:v>ago 20</c:v>
                </c:pt>
                <c:pt idx="20">
                  <c:v>sep 20</c:v>
                </c:pt>
                <c:pt idx="21">
                  <c:v>oct 20</c:v>
                </c:pt>
                <c:pt idx="22">
                  <c:v>nov 20</c:v>
                </c:pt>
                <c:pt idx="23">
                  <c:v>dic 20</c:v>
                </c:pt>
                <c:pt idx="24">
                  <c:v>ene 21</c:v>
                </c:pt>
                <c:pt idx="25">
                  <c:v>feb 21</c:v>
                </c:pt>
                <c:pt idx="26">
                  <c:v>mar 21</c:v>
                </c:pt>
                <c:pt idx="27">
                  <c:v>abr 21</c:v>
                </c:pt>
                <c:pt idx="28">
                  <c:v>may 21</c:v>
                </c:pt>
                <c:pt idx="29">
                  <c:v>jun 21</c:v>
                </c:pt>
                <c:pt idx="30">
                  <c:v>jul 21</c:v>
                </c:pt>
                <c:pt idx="31">
                  <c:v>ago 21</c:v>
                </c:pt>
                <c:pt idx="32">
                  <c:v>sep 21</c:v>
                </c:pt>
                <c:pt idx="33">
                  <c:v>oct 21</c:v>
                </c:pt>
                <c:pt idx="34">
                  <c:v>nov 21</c:v>
                </c:pt>
                <c:pt idx="35">
                  <c:v>dic 21</c:v>
                </c:pt>
                <c:pt idx="36">
                  <c:v>ene 22</c:v>
                </c:pt>
                <c:pt idx="37">
                  <c:v>feb 22</c:v>
                </c:pt>
                <c:pt idx="38">
                  <c:v>mar 22</c:v>
                </c:pt>
                <c:pt idx="39">
                  <c:v>abr 22</c:v>
                </c:pt>
                <c:pt idx="40">
                  <c:v>may 22</c:v>
                </c:pt>
                <c:pt idx="41">
                  <c:v>jun 22</c:v>
                </c:pt>
                <c:pt idx="42">
                  <c:v>jul 22</c:v>
                </c:pt>
                <c:pt idx="43">
                  <c:v>ago-22</c:v>
                </c:pt>
                <c:pt idx="44">
                  <c:v>sep-22</c:v>
                </c:pt>
                <c:pt idx="45">
                  <c:v>oct-22</c:v>
                </c:pt>
                <c:pt idx="46">
                  <c:v>nov-22</c:v>
                </c:pt>
                <c:pt idx="47">
                  <c:v>dic-22</c:v>
                </c:pt>
                <c:pt idx="48">
                  <c:v>ene-23</c:v>
                </c:pt>
                <c:pt idx="49">
                  <c:v>feb-23</c:v>
                </c:pt>
                <c:pt idx="50">
                  <c:v>mar-23</c:v>
                </c:pt>
                <c:pt idx="51">
                  <c:v>abril-23</c:v>
                </c:pt>
                <c:pt idx="52">
                  <c:v>mayo-23</c:v>
                </c:pt>
                <c:pt idx="53">
                  <c:v>jun-23</c:v>
                </c:pt>
                <c:pt idx="54">
                  <c:v>jul-23</c:v>
                </c:pt>
                <c:pt idx="55">
                  <c:v>ago-23</c:v>
                </c:pt>
                <c:pt idx="56">
                  <c:v>sep-23</c:v>
                </c:pt>
                <c:pt idx="57">
                  <c:v>oct-23</c:v>
                </c:pt>
                <c:pt idx="58">
                  <c:v>nov-23</c:v>
                </c:pt>
                <c:pt idx="59">
                  <c:v>dic-23</c:v>
                </c:pt>
                <c:pt idx="60">
                  <c:v>ene-24</c:v>
                </c:pt>
                <c:pt idx="61">
                  <c:v>feb-24</c:v>
                </c:pt>
                <c:pt idx="62">
                  <c:v>mar-24</c:v>
                </c:pt>
                <c:pt idx="63">
                  <c:v>abr-24</c:v>
                </c:pt>
                <c:pt idx="64">
                  <c:v>may-24</c:v>
                </c:pt>
                <c:pt idx="65">
                  <c:v>jun-24</c:v>
                </c:pt>
                <c:pt idx="66">
                  <c:v>jul-24</c:v>
                </c:pt>
                <c:pt idx="67">
                  <c:v>ago-24</c:v>
                </c:pt>
                <c:pt idx="68">
                  <c:v>sep-24</c:v>
                </c:pt>
                <c:pt idx="69">
                  <c:v>oct-24</c:v>
                </c:pt>
                <c:pt idx="70">
                  <c:v>nov-24</c:v>
                </c:pt>
                <c:pt idx="71">
                  <c:v>dic-24</c:v>
                </c:pt>
                <c:pt idx="72">
                  <c:v>ene-25</c:v>
                </c:pt>
                <c:pt idx="73">
                  <c:v>feb-25</c:v>
                </c:pt>
                <c:pt idx="74">
                  <c:v>mar-25</c:v>
                </c:pt>
                <c:pt idx="75">
                  <c:v>abr-25</c:v>
                </c:pt>
                <c:pt idx="76">
                  <c:v>may-25</c:v>
                </c:pt>
                <c:pt idx="77">
                  <c:v>jun-25</c:v>
                </c:pt>
                <c:pt idx="78">
                  <c:v>jul-25</c:v>
                </c:pt>
                <c:pt idx="79">
                  <c:v>ago-25</c:v>
                </c:pt>
              </c:strCache>
            </c:strRef>
          </c:cat>
          <c:val>
            <c:numRef>
              <c:f>Sheet1!$B$2:$B$81</c:f>
              <c:numCache>
                <c:formatCode>General</c:formatCode>
                <c:ptCount val="80"/>
                <c:pt idx="0">
                  <c:v>3.5</c:v>
                </c:pt>
                <c:pt idx="1">
                  <c:v>3.4</c:v>
                </c:pt>
                <c:pt idx="2">
                  <c:v>3.6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3.6</c:v>
                </c:pt>
                <c:pt idx="7">
                  <c:v>3.6</c:v>
                </c:pt>
                <c:pt idx="8">
                  <c:v>3.5</c:v>
                </c:pt>
                <c:pt idx="9">
                  <c:v>3.6</c:v>
                </c:pt>
                <c:pt idx="10">
                  <c:v>3.5</c:v>
                </c:pt>
                <c:pt idx="11">
                  <c:v>3.2</c:v>
                </c:pt>
                <c:pt idx="12">
                  <c:v>3.6</c:v>
                </c:pt>
                <c:pt idx="13">
                  <c:v>3.7</c:v>
                </c:pt>
                <c:pt idx="14">
                  <c:v>3.3</c:v>
                </c:pt>
                <c:pt idx="15">
                  <c:v>4.7</c:v>
                </c:pt>
                <c:pt idx="16">
                  <c:v>4.2</c:v>
                </c:pt>
                <c:pt idx="17">
                  <c:v>5.5</c:v>
                </c:pt>
                <c:pt idx="18">
                  <c:v>5.4</c:v>
                </c:pt>
                <c:pt idx="19">
                  <c:v>5.2</c:v>
                </c:pt>
                <c:pt idx="20">
                  <c:v>5.0999999999999996</c:v>
                </c:pt>
                <c:pt idx="21">
                  <c:v>4.7</c:v>
                </c:pt>
                <c:pt idx="22">
                  <c:v>4.4000000000000004</c:v>
                </c:pt>
                <c:pt idx="23">
                  <c:v>3.8</c:v>
                </c:pt>
                <c:pt idx="24">
                  <c:v>4.7</c:v>
                </c:pt>
                <c:pt idx="25">
                  <c:v>4.4000000000000004</c:v>
                </c:pt>
                <c:pt idx="26">
                  <c:v>3.9</c:v>
                </c:pt>
                <c:pt idx="27">
                  <c:v>4.7</c:v>
                </c:pt>
                <c:pt idx="28">
                  <c:v>4.2</c:v>
                </c:pt>
                <c:pt idx="29">
                  <c:v>4</c:v>
                </c:pt>
                <c:pt idx="30">
                  <c:v>4.0999999999999996</c:v>
                </c:pt>
                <c:pt idx="31">
                  <c:v>4.3</c:v>
                </c:pt>
                <c:pt idx="32">
                  <c:v>4.2</c:v>
                </c:pt>
                <c:pt idx="33">
                  <c:v>3.9</c:v>
                </c:pt>
                <c:pt idx="34">
                  <c:v>3.7</c:v>
                </c:pt>
                <c:pt idx="35">
                  <c:v>3.5</c:v>
                </c:pt>
                <c:pt idx="36">
                  <c:v>3.7</c:v>
                </c:pt>
                <c:pt idx="37">
                  <c:v>3.7</c:v>
                </c:pt>
                <c:pt idx="38">
                  <c:v>3.5</c:v>
                </c:pt>
                <c:pt idx="39">
                  <c:v>3</c:v>
                </c:pt>
                <c:pt idx="40">
                  <c:v>3.3</c:v>
                </c:pt>
                <c:pt idx="41">
                  <c:v>3.3</c:v>
                </c:pt>
                <c:pt idx="42">
                  <c:v>3.4</c:v>
                </c:pt>
                <c:pt idx="43">
                  <c:v>3.5</c:v>
                </c:pt>
                <c:pt idx="44">
                  <c:v>3.3</c:v>
                </c:pt>
                <c:pt idx="45">
                  <c:v>3.3</c:v>
                </c:pt>
                <c:pt idx="46">
                  <c:v>2.8</c:v>
                </c:pt>
                <c:pt idx="47">
                  <c:v>3</c:v>
                </c:pt>
                <c:pt idx="48">
                  <c:v>2.9</c:v>
                </c:pt>
                <c:pt idx="49">
                  <c:v>2.8</c:v>
                </c:pt>
                <c:pt idx="50">
                  <c:v>2.8</c:v>
                </c:pt>
                <c:pt idx="51">
                  <c:v>2.8</c:v>
                </c:pt>
                <c:pt idx="52">
                  <c:v>2.9</c:v>
                </c:pt>
                <c:pt idx="53">
                  <c:v>2.7</c:v>
                </c:pt>
                <c:pt idx="54">
                  <c:v>3.1</c:v>
                </c:pt>
                <c:pt idx="55">
                  <c:v>3</c:v>
                </c:pt>
                <c:pt idx="56">
                  <c:v>2.9</c:v>
                </c:pt>
                <c:pt idx="57">
                  <c:v>2.7</c:v>
                </c:pt>
                <c:pt idx="58">
                  <c:v>2.7</c:v>
                </c:pt>
                <c:pt idx="59">
                  <c:v>2.6</c:v>
                </c:pt>
                <c:pt idx="60">
                  <c:v>2.9</c:v>
                </c:pt>
                <c:pt idx="61">
                  <c:v>2.6</c:v>
                </c:pt>
                <c:pt idx="62">
                  <c:v>2.2999999999999998</c:v>
                </c:pt>
                <c:pt idx="63">
                  <c:v>2.6</c:v>
                </c:pt>
                <c:pt idx="64">
                  <c:v>2.6</c:v>
                </c:pt>
                <c:pt idx="65">
                  <c:v>2.8</c:v>
                </c:pt>
                <c:pt idx="66">
                  <c:v>2.9</c:v>
                </c:pt>
                <c:pt idx="67">
                  <c:v>3</c:v>
                </c:pt>
                <c:pt idx="68">
                  <c:v>2.9</c:v>
                </c:pt>
                <c:pt idx="69">
                  <c:v>2.5</c:v>
                </c:pt>
                <c:pt idx="70">
                  <c:v>2.6</c:v>
                </c:pt>
                <c:pt idx="71">
                  <c:v>2.4</c:v>
                </c:pt>
                <c:pt idx="72">
                  <c:v>2.5</c:v>
                </c:pt>
                <c:pt idx="73">
                  <c:v>2.5</c:v>
                </c:pt>
                <c:pt idx="74">
                  <c:v>2.2000000000000002</c:v>
                </c:pt>
                <c:pt idx="75">
                  <c:v>2.5</c:v>
                </c:pt>
                <c:pt idx="76">
                  <c:v>2.7</c:v>
                </c:pt>
                <c:pt idx="77">
                  <c:v>2.7</c:v>
                </c:pt>
                <c:pt idx="78">
                  <c:v>2.8</c:v>
                </c:pt>
                <c:pt idx="79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31-F449-9DED-3A3A81381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1717968"/>
        <c:axId val="2031732112"/>
      </c:lineChart>
      <c:catAx>
        <c:axId val="20317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1732112"/>
        <c:crosses val="autoZero"/>
        <c:auto val="1"/>
        <c:lblAlgn val="ctr"/>
        <c:lblOffset val="100"/>
        <c:noMultiLvlLbl val="0"/>
      </c:catAx>
      <c:valAx>
        <c:axId val="2031732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17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63576371647046E-2"/>
          <c:y val="3.2644727626024286E-2"/>
          <c:w val="0.94630368871982795"/>
          <c:h val="0.8243026642571420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60"/>
            <c:marker>
              <c:symbol val="circle"/>
              <c:size val="5"/>
              <c:spPr>
                <a:solidFill>
                  <a:schemeClr val="bg2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0978-874E-8E11-73F4892B3366}"/>
              </c:ext>
            </c:extLst>
          </c:dPt>
          <c:dPt>
            <c:idx val="61"/>
            <c:marker>
              <c:symbol val="circle"/>
              <c:size val="5"/>
              <c:spPr>
                <a:solidFill>
                  <a:schemeClr val="accent6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6-0978-874E-8E11-73F4892B336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78-874E-8E11-73F4892B33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78-874E-8E11-73F4892B33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78-874E-8E11-73F4892B336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78-874E-8E11-73F4892B33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78-874E-8E11-73F4892B336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78-874E-8E11-73F4892B336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78-874E-8E11-73F4892B336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78-874E-8E11-73F4892B336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78-874E-8E11-73F4892B336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78-874E-8E11-73F4892B336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978-874E-8E11-73F4892B336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78-874E-8E11-73F4892B336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78-874E-8E11-73F4892B336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978-874E-8E11-73F4892B336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978-874E-8E11-73F4892B336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78-874E-8E11-73F4892B336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978-874E-8E11-73F4892B336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78-874E-8E11-73F4892B336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78-874E-8E11-73F4892B336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978-874E-8E11-73F4892B336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978-874E-8E11-73F4892B336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978-874E-8E11-73F4892B336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978-874E-8E11-73F4892B336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978-874E-8E11-73F4892B336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978-874E-8E11-73F4892B336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978-874E-8E11-73F4892B336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978-874E-8E11-73F4892B3366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978-874E-8E11-73F4892B3366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978-874E-8E11-73F4892B336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978-874E-8E11-73F4892B336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978-874E-8E11-73F4892B3366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978-874E-8E11-73F4892B3366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978-874E-8E11-73F4892B336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978-874E-8E11-73F4892B336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978-874E-8E11-73F4892B3366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978-874E-8E11-73F4892B336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978-874E-8E11-73F4892B3366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978-874E-8E11-73F4892B3366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0978-874E-8E11-73F4892B3366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978-874E-8E11-73F4892B3366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978-874E-8E11-73F4892B3366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978-874E-8E11-73F4892B3366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978-874E-8E11-73F4892B3366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0978-874E-8E11-73F4892B3366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978-874E-8E11-73F4892B3366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0978-874E-8E11-73F4892B3366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0978-874E-8E11-73F4892B3366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0978-874E-8E11-73F4892B3366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0978-874E-8E11-73F4892B3366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0978-874E-8E11-73F4892B3366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0978-874E-8E11-73F4892B3366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0978-874E-8E11-73F4892B3366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0978-874E-8E11-73F4892B3366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0978-874E-8E11-73F4892B3366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0978-874E-8E11-73F4892B3366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0978-874E-8E11-73F4892B3366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0978-874E-8E11-73F4892B3366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0978-874E-8E11-73F4892B3366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0978-874E-8E11-73F4892B3366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0978-874E-8E11-73F4892B3366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0978-874E-8E11-73F4892B3366}"/>
                </c:ext>
              </c:extLst>
            </c:dLbl>
            <c:dLbl>
              <c:idx val="61"/>
              <c:layout>
                <c:manualLayout>
                  <c:x val="-7.2086571061879948E-2"/>
                  <c:y val="-3.8587140098844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0978-874E-8E11-73F4892B3366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0978-874E-8E11-73F4892B3366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0978-874E-8E11-73F4892B3366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0978-874E-8E11-73F4892B3366}"/>
                </c:ext>
              </c:extLst>
            </c:dLbl>
            <c:dLbl>
              <c:idx val="65"/>
              <c:layout>
                <c:manualLayout>
                  <c:x val="-4.6506254338526003E-2"/>
                  <c:y val="-0.1771245007168203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5E-AA46-B8EA-145D7A9E8135}"/>
                </c:ext>
              </c:extLst>
            </c:dLbl>
            <c:dLbl>
              <c:idx val="66"/>
              <c:layout>
                <c:manualLayout>
                  <c:x val="-7.2696189020166169E-2"/>
                  <c:y val="8.5518140056439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5E-AA46-B8EA-145D7A9E8135}"/>
                </c:ext>
              </c:extLst>
            </c:dLbl>
            <c:dLbl>
              <c:idx val="67"/>
              <c:layout>
                <c:manualLayout>
                  <c:x val="-5.0935033007056679E-2"/>
                  <c:y val="0.14653612730679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33-3842-90B2-5C87E7F27D20}"/>
                </c:ext>
              </c:extLst>
            </c:dLbl>
            <c:dLbl>
              <c:idx val="68"/>
              <c:layout>
                <c:manualLayout>
                  <c:x val="-4.2724604511899002E-2"/>
                  <c:y val="-0.19834167273678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EF-BA41-9C60-0A3C1714DDE9}"/>
                </c:ext>
              </c:extLst>
            </c:dLbl>
            <c:dLbl>
              <c:idx val="69"/>
              <c:layout>
                <c:manualLayout>
                  <c:x val="-4.0473480537218304E-2"/>
                  <c:y val="0.154494995209012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8E-154F-833B-832062AF3C5C}"/>
                </c:ext>
              </c:extLst>
            </c:dLbl>
            <c:dLbl>
              <c:idx val="70"/>
              <c:layout>
                <c:manualLayout>
                  <c:x val="-2.5859649041356198E-2"/>
                  <c:y val="-6.30473941183339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43-6245-817A-8622AB5EEE6A}"/>
                </c:ext>
              </c:extLst>
            </c:dLbl>
            <c:dLbl>
              <c:idx val="71"/>
              <c:layout>
                <c:manualLayout>
                  <c:x val="-3.7518664285822984E-2"/>
                  <c:y val="0.168343425358874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A3-4D20-B46A-7A61486CE0C3}"/>
                </c:ext>
              </c:extLst>
            </c:dLbl>
            <c:dLbl>
              <c:idx val="72"/>
              <c:layout>
                <c:manualLayout>
                  <c:x val="-2.4118981657134952E-2"/>
                  <c:y val="8.87547463366751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87-CB4B-8DFB-51C96D70F47A}"/>
                </c:ext>
              </c:extLst>
            </c:dLbl>
            <c:dLbl>
              <c:idx val="73"/>
              <c:layout>
                <c:manualLayout>
                  <c:x val="-3.394602314762632E-2"/>
                  <c:y val="-0.103432068555724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38-494F-BE40-C878165AF4F2}"/>
                </c:ext>
              </c:extLst>
            </c:dLbl>
            <c:dLbl>
              <c:idx val="74"/>
              <c:layout>
                <c:manualLayout>
                  <c:x val="-2.4021656976756844E-2"/>
                  <c:y val="-0.18184676233880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8491EB-95F7-1543-B439-93BBA272418C}" type="VALUE">
                      <a:rPr lang="en-US" sz="1200" b="0">
                        <a:solidFill>
                          <a:schemeClr val="accent4"/>
                        </a:solidFill>
                      </a:rPr>
                      <a:pPr>
                        <a:defRPr sz="1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799-DD49-8873-CC967C9F2E33}"/>
                </c:ext>
              </c:extLst>
            </c:dLbl>
            <c:dLbl>
              <c:idx val="75"/>
              <c:layout>
                <c:manualLayout>
                  <c:x val="-3.6032485465135024E-2"/>
                  <c:y val="0.11321500035616457"/>
                </c:manualLayout>
              </c:layout>
              <c:tx>
                <c:rich>
                  <a:bodyPr/>
                  <a:lstStyle/>
                  <a:p>
                    <a:fld id="{8DB0FC16-654F-7F47-91A1-55304330A8E3}" type="VALUE">
                      <a:rPr lang="en-US" sz="1200" b="0" dirty="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493-B543-A656-E4627C9CA88D}"/>
                </c:ext>
              </c:extLst>
            </c:dLbl>
            <c:dLbl>
              <c:idx val="76"/>
              <c:layout>
                <c:manualLayout>
                  <c:x val="-1.4194615486265473E-2"/>
                  <c:y val="0.12117386825838454"/>
                </c:manualLayout>
              </c:layout>
              <c:tx>
                <c:rich>
                  <a:bodyPr/>
                  <a:lstStyle/>
                  <a:p>
                    <a:fld id="{447963BD-C87D-3E49-9EB4-EC7CF994B344}" type="VALUE">
                      <a:rPr lang="en-US" sz="1200" b="0">
                        <a:solidFill>
                          <a:schemeClr val="accent4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2FA-7A4D-B4B8-553190DDACCB}"/>
                </c:ext>
              </c:extLst>
            </c:dLbl>
            <c:dLbl>
              <c:idx val="77"/>
              <c:layout>
                <c:manualLayout>
                  <c:x val="-2.5113550475700169E-2"/>
                  <c:y val="-8.8409653166741625E-2"/>
                </c:manualLayout>
              </c:layout>
              <c:tx>
                <c:rich>
                  <a:bodyPr/>
                  <a:lstStyle/>
                  <a:p>
                    <a:fld id="{B05EFBB4-6343-D046-AD52-F80FEF639BF3}" type="VALUE">
                      <a:rPr lang="en-US" sz="1200" b="0">
                        <a:solidFill>
                          <a:schemeClr val="accent4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BFC-7E4C-AE06-00EB517368C4}"/>
                </c:ext>
              </c:extLst>
            </c:dLbl>
            <c:dLbl>
              <c:idx val="78"/>
              <c:layout>
                <c:manualLayout>
                  <c:x val="-7.6432544926043986E-3"/>
                  <c:y val="-0.22371040750448126"/>
                </c:manualLayout>
              </c:layout>
              <c:tx>
                <c:rich>
                  <a:bodyPr/>
                  <a:lstStyle/>
                  <a:p>
                    <a:fld id="{04421E45-E17D-1447-A35A-DAC21C54F526}" type="VALUE">
                      <a:rPr lang="en-US" sz="12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066-2B40-9686-87A87D81EA96}"/>
                </c:ext>
              </c:extLst>
            </c:dLbl>
            <c:dLbl>
              <c:idx val="79"/>
              <c:layout>
                <c:manualLayout>
                  <c:x val="-1.3102721987321826E-2"/>
                  <c:y val="-0.47839418037552067"/>
                </c:manualLayout>
              </c:layout>
              <c:tx>
                <c:rich>
                  <a:bodyPr/>
                  <a:lstStyle/>
                  <a:p>
                    <a:fld id="{2FF8BD8A-657A-DA49-B129-5B19AA0ED243}" type="VALUE">
                      <a:rPr lang="en-US" sz="16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ECF-F34E-9EF1-D70AAA2BC6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Sheet1!$A$2:$A$81</c:f>
              <c:strCache>
                <c:ptCount val="80"/>
                <c:pt idx="0">
                  <c:v>T1-2005</c:v>
                </c:pt>
                <c:pt idx="1">
                  <c:v>T2-2005</c:v>
                </c:pt>
                <c:pt idx="2">
                  <c:v>T3-2005</c:v>
                </c:pt>
                <c:pt idx="3">
                  <c:v>T4-2005</c:v>
                </c:pt>
                <c:pt idx="4">
                  <c:v>T1-2006</c:v>
                </c:pt>
                <c:pt idx="5">
                  <c:v>T2-2006</c:v>
                </c:pt>
                <c:pt idx="6">
                  <c:v>T3-2006</c:v>
                </c:pt>
                <c:pt idx="7">
                  <c:v>T4-2006</c:v>
                </c:pt>
                <c:pt idx="8">
                  <c:v>T1-2007</c:v>
                </c:pt>
                <c:pt idx="9">
                  <c:v>T2-2007</c:v>
                </c:pt>
                <c:pt idx="10">
                  <c:v>T3-2007</c:v>
                </c:pt>
                <c:pt idx="11">
                  <c:v>T4-2007</c:v>
                </c:pt>
                <c:pt idx="12">
                  <c:v>T1-2008</c:v>
                </c:pt>
                <c:pt idx="13">
                  <c:v>T2-2008</c:v>
                </c:pt>
                <c:pt idx="14">
                  <c:v>T3-2008</c:v>
                </c:pt>
                <c:pt idx="15">
                  <c:v>T4-2008</c:v>
                </c:pt>
                <c:pt idx="16">
                  <c:v>T1-2009</c:v>
                </c:pt>
                <c:pt idx="17">
                  <c:v>T2-2009</c:v>
                </c:pt>
                <c:pt idx="18">
                  <c:v>T3-2009</c:v>
                </c:pt>
                <c:pt idx="19">
                  <c:v>T4-2009</c:v>
                </c:pt>
                <c:pt idx="20">
                  <c:v>T1-2010</c:v>
                </c:pt>
                <c:pt idx="21">
                  <c:v>T2-2010</c:v>
                </c:pt>
                <c:pt idx="22">
                  <c:v>T3-2010</c:v>
                </c:pt>
                <c:pt idx="23">
                  <c:v>T4-2010</c:v>
                </c:pt>
                <c:pt idx="24">
                  <c:v>T1-2011</c:v>
                </c:pt>
                <c:pt idx="25">
                  <c:v>T2-2011</c:v>
                </c:pt>
                <c:pt idx="26">
                  <c:v>T3-2011</c:v>
                </c:pt>
                <c:pt idx="27">
                  <c:v>T4-2011</c:v>
                </c:pt>
                <c:pt idx="28">
                  <c:v>T1-2012</c:v>
                </c:pt>
                <c:pt idx="29">
                  <c:v>T2-2012</c:v>
                </c:pt>
                <c:pt idx="30">
                  <c:v>T3-2012</c:v>
                </c:pt>
                <c:pt idx="31">
                  <c:v>T4-2012</c:v>
                </c:pt>
                <c:pt idx="32">
                  <c:v>T1-2013</c:v>
                </c:pt>
                <c:pt idx="33">
                  <c:v>T2-2013</c:v>
                </c:pt>
                <c:pt idx="34">
                  <c:v>T3-2013</c:v>
                </c:pt>
                <c:pt idx="35">
                  <c:v>T4-2013</c:v>
                </c:pt>
                <c:pt idx="36">
                  <c:v>T1-2014</c:v>
                </c:pt>
                <c:pt idx="37">
                  <c:v>T2-2014</c:v>
                </c:pt>
                <c:pt idx="38">
                  <c:v>T3-2014</c:v>
                </c:pt>
                <c:pt idx="39">
                  <c:v>T4-2014</c:v>
                </c:pt>
                <c:pt idx="40">
                  <c:v>T1-2015</c:v>
                </c:pt>
                <c:pt idx="41">
                  <c:v>T2-2015</c:v>
                </c:pt>
                <c:pt idx="42">
                  <c:v>T3-2015</c:v>
                </c:pt>
                <c:pt idx="43">
                  <c:v>T4-2015</c:v>
                </c:pt>
                <c:pt idx="44">
                  <c:v>T1-2016</c:v>
                </c:pt>
                <c:pt idx="45">
                  <c:v>T2-2016</c:v>
                </c:pt>
                <c:pt idx="46">
                  <c:v>T3-2016</c:v>
                </c:pt>
                <c:pt idx="47">
                  <c:v>T4-2016</c:v>
                </c:pt>
                <c:pt idx="48">
                  <c:v>T1-2017</c:v>
                </c:pt>
                <c:pt idx="49">
                  <c:v>T2-2017</c:v>
                </c:pt>
                <c:pt idx="50">
                  <c:v>T3-2017</c:v>
                </c:pt>
                <c:pt idx="51">
                  <c:v>T4-2017</c:v>
                </c:pt>
                <c:pt idx="52">
                  <c:v>T1-2018</c:v>
                </c:pt>
                <c:pt idx="53">
                  <c:v>T2-2018</c:v>
                </c:pt>
                <c:pt idx="54">
                  <c:v>T3-2018</c:v>
                </c:pt>
                <c:pt idx="55">
                  <c:v>T4-2018</c:v>
                </c:pt>
                <c:pt idx="56">
                  <c:v>T1-2019</c:v>
                </c:pt>
                <c:pt idx="57">
                  <c:v>T2-2019</c:v>
                </c:pt>
                <c:pt idx="58">
                  <c:v>T3-2019</c:v>
                </c:pt>
                <c:pt idx="59">
                  <c:v>T4-2019</c:v>
                </c:pt>
                <c:pt idx="60">
                  <c:v>T1-2020</c:v>
                </c:pt>
                <c:pt idx="61">
                  <c:v>T3-2020</c:v>
                </c:pt>
                <c:pt idx="62">
                  <c:v>T4-2020</c:v>
                </c:pt>
                <c:pt idx="63">
                  <c:v>T1-2021</c:v>
                </c:pt>
                <c:pt idx="64">
                  <c:v>T2-2021</c:v>
                </c:pt>
                <c:pt idx="65">
                  <c:v>T3-2021</c:v>
                </c:pt>
                <c:pt idx="66">
                  <c:v>T4-2021</c:v>
                </c:pt>
                <c:pt idx="67">
                  <c:v>T1-2022</c:v>
                </c:pt>
                <c:pt idx="68">
                  <c:v>T2-2022</c:v>
                </c:pt>
                <c:pt idx="69">
                  <c:v>T3-2022</c:v>
                </c:pt>
                <c:pt idx="70">
                  <c:v>T4-2022</c:v>
                </c:pt>
                <c:pt idx="71">
                  <c:v>T1-2023</c:v>
                </c:pt>
                <c:pt idx="72">
                  <c:v>T2-2023</c:v>
                </c:pt>
                <c:pt idx="73">
                  <c:v>T3-2023</c:v>
                </c:pt>
                <c:pt idx="74">
                  <c:v>T4-2023</c:v>
                </c:pt>
                <c:pt idx="75">
                  <c:v>T1-2024</c:v>
                </c:pt>
                <c:pt idx="76">
                  <c:v>T3-2024</c:v>
                </c:pt>
                <c:pt idx="77">
                  <c:v>T4-2024</c:v>
                </c:pt>
                <c:pt idx="78">
                  <c:v>T1-2025</c:v>
                </c:pt>
                <c:pt idx="79">
                  <c:v>T2-2025</c:v>
                </c:pt>
              </c:strCache>
            </c:strRef>
          </c:cat>
          <c:val>
            <c:numRef>
              <c:f>Sheet1!$B$2:$B$81</c:f>
              <c:numCache>
                <c:formatCode>0.0%</c:formatCode>
                <c:ptCount val="80"/>
                <c:pt idx="0">
                  <c:v>0.34783546080621502</c:v>
                </c:pt>
                <c:pt idx="1">
                  <c:v>0.364207838391295</c:v>
                </c:pt>
                <c:pt idx="2">
                  <c:v>0.35798236012128298</c:v>
                </c:pt>
                <c:pt idx="3">
                  <c:v>0.33670726259619399</c:v>
                </c:pt>
                <c:pt idx="4">
                  <c:v>0.34331793136387501</c:v>
                </c:pt>
                <c:pt idx="5">
                  <c:v>0.32578329753754798</c:v>
                </c:pt>
                <c:pt idx="6">
                  <c:v>0.336682402885087</c:v>
                </c:pt>
                <c:pt idx="7">
                  <c:v>0.34341871697756499</c:v>
                </c:pt>
                <c:pt idx="8">
                  <c:v>0.35153075942940698</c:v>
                </c:pt>
                <c:pt idx="9">
                  <c:v>0.33109507938374799</c:v>
                </c:pt>
                <c:pt idx="10">
                  <c:v>0.33944458107676001</c:v>
                </c:pt>
                <c:pt idx="11">
                  <c:v>0.33132691879171899</c:v>
                </c:pt>
                <c:pt idx="12">
                  <c:v>0.33171514307217298</c:v>
                </c:pt>
                <c:pt idx="13">
                  <c:v>0.32872020594322499</c:v>
                </c:pt>
                <c:pt idx="14">
                  <c:v>0.35753533026354301</c:v>
                </c:pt>
                <c:pt idx="15">
                  <c:v>0.37364207778999597</c:v>
                </c:pt>
                <c:pt idx="16">
                  <c:v>0.37273066150288803</c:v>
                </c:pt>
                <c:pt idx="17">
                  <c:v>0.38731587872796602</c:v>
                </c:pt>
                <c:pt idx="18">
                  <c:v>0.39517796286115497</c:v>
                </c:pt>
                <c:pt idx="19">
                  <c:v>0.38920735149645402</c:v>
                </c:pt>
                <c:pt idx="20">
                  <c:v>0.38826470335322699</c:v>
                </c:pt>
                <c:pt idx="21">
                  <c:v>0.38268206510092601</c:v>
                </c:pt>
                <c:pt idx="22">
                  <c:v>0.38005798006760599</c:v>
                </c:pt>
                <c:pt idx="23">
                  <c:v>0.400352337503105</c:v>
                </c:pt>
                <c:pt idx="24">
                  <c:v>0.38372518349801399</c:v>
                </c:pt>
                <c:pt idx="25">
                  <c:v>0.38218213352968899</c:v>
                </c:pt>
                <c:pt idx="26">
                  <c:v>0.38915693237879401</c:v>
                </c:pt>
                <c:pt idx="27">
                  <c:v>0.392944236177239</c:v>
                </c:pt>
                <c:pt idx="28">
                  <c:v>0.39780815460781999</c:v>
                </c:pt>
                <c:pt idx="29">
                  <c:v>0.38906086131698298</c:v>
                </c:pt>
                <c:pt idx="30">
                  <c:v>0.40454879664704702</c:v>
                </c:pt>
                <c:pt idx="31">
                  <c:v>0.41057723197228402</c:v>
                </c:pt>
                <c:pt idx="32">
                  <c:v>0.40399487046176702</c:v>
                </c:pt>
                <c:pt idx="33">
                  <c:v>0.40975960812111001</c:v>
                </c:pt>
                <c:pt idx="34">
                  <c:v>0.41615772309953197</c:v>
                </c:pt>
                <c:pt idx="35">
                  <c:v>0.411425817709407</c:v>
                </c:pt>
                <c:pt idx="36">
                  <c:v>0.420307882668499</c:v>
                </c:pt>
                <c:pt idx="37">
                  <c:v>0.41646041892075503</c:v>
                </c:pt>
                <c:pt idx="38">
                  <c:v>0.42747624599983097</c:v>
                </c:pt>
                <c:pt idx="39">
                  <c:v>0.42875654604994901</c:v>
                </c:pt>
                <c:pt idx="40">
                  <c:v>0.412652760199337</c:v>
                </c:pt>
                <c:pt idx="41">
                  <c:v>0.41382928024953203</c:v>
                </c:pt>
                <c:pt idx="42">
                  <c:v>0.41073179338652299</c:v>
                </c:pt>
                <c:pt idx="43">
                  <c:v>0.41997187394281899</c:v>
                </c:pt>
                <c:pt idx="44">
                  <c:v>0.41707018688602598</c:v>
                </c:pt>
                <c:pt idx="45">
                  <c:v>0.40971022835204302</c:v>
                </c:pt>
                <c:pt idx="46">
                  <c:v>0.39979410262669901</c:v>
                </c:pt>
                <c:pt idx="47">
                  <c:v>0.39968129218689102</c:v>
                </c:pt>
                <c:pt idx="48">
                  <c:v>0.38938876465529199</c:v>
                </c:pt>
                <c:pt idx="49">
                  <c:v>0.40090031947289301</c:v>
                </c:pt>
                <c:pt idx="50">
                  <c:v>0.41803418660605202</c:v>
                </c:pt>
                <c:pt idx="51">
                  <c:v>0.41038419934997</c:v>
                </c:pt>
                <c:pt idx="52">
                  <c:v>0.39134800226246902</c:v>
                </c:pt>
                <c:pt idx="53">
                  <c:v>0.384684706224378</c:v>
                </c:pt>
                <c:pt idx="54">
                  <c:v>0.39286619570477099</c:v>
                </c:pt>
                <c:pt idx="55">
                  <c:v>0.398016191335122</c:v>
                </c:pt>
                <c:pt idx="56">
                  <c:v>0.38711373061627202</c:v>
                </c:pt>
                <c:pt idx="57">
                  <c:v>0.38058158271639803</c:v>
                </c:pt>
                <c:pt idx="58">
                  <c:v>0.38540155561538803</c:v>
                </c:pt>
                <c:pt idx="59">
                  <c:v>0.37346799377601902</c:v>
                </c:pt>
                <c:pt idx="60">
                  <c:v>0.356059171894542</c:v>
                </c:pt>
                <c:pt idx="61">
                  <c:v>0.44302065106470701</c:v>
                </c:pt>
                <c:pt idx="62">
                  <c:v>0.40728415935416501</c:v>
                </c:pt>
                <c:pt idx="63">
                  <c:v>0.42</c:v>
                </c:pt>
                <c:pt idx="64">
                  <c:v>0.39866807129420401</c:v>
                </c:pt>
                <c:pt idx="65">
                  <c:v>0.40725852879692298</c:v>
                </c:pt>
                <c:pt idx="66">
                  <c:v>0.40300000000000002</c:v>
                </c:pt>
                <c:pt idx="67">
                  <c:v>0.38800000000000001</c:v>
                </c:pt>
                <c:pt idx="68">
                  <c:v>0.38300000000000001</c:v>
                </c:pt>
                <c:pt idx="69">
                  <c:v>0.36</c:v>
                </c:pt>
                <c:pt idx="70">
                  <c:v>0.40100000000000002</c:v>
                </c:pt>
                <c:pt idx="71">
                  <c:v>0.377</c:v>
                </c:pt>
                <c:pt idx="72">
                  <c:v>0.378</c:v>
                </c:pt>
                <c:pt idx="73">
                  <c:v>0.373</c:v>
                </c:pt>
                <c:pt idx="74">
                  <c:v>0.37</c:v>
                </c:pt>
                <c:pt idx="75">
                  <c:v>0.35799999999999998</c:v>
                </c:pt>
                <c:pt idx="76">
                  <c:v>0.35099999999999998</c:v>
                </c:pt>
                <c:pt idx="77">
                  <c:v>0.35399999999999998</c:v>
                </c:pt>
                <c:pt idx="78">
                  <c:v>0.33900000000000002</c:v>
                </c:pt>
                <c:pt idx="79">
                  <c:v>0.35099999999999998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8-874E-8E11-73F4892B336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514335"/>
        <c:axId val="168524655"/>
      </c:lineChart>
      <c:catAx>
        <c:axId val="16851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24655"/>
        <c:crosses val="autoZero"/>
        <c:auto val="1"/>
        <c:lblAlgn val="ctr"/>
        <c:lblOffset val="100"/>
        <c:tickLblSkip val="1"/>
        <c:noMultiLvlLbl val="0"/>
      </c:catAx>
      <c:valAx>
        <c:axId val="168524655"/>
        <c:scaling>
          <c:orientation val="minMax"/>
          <c:max val="0.48000000000000004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1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s-ES" dirty="0"/>
              <a:t> De Personas Empleadas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840731494774127E-2"/>
          <c:y val="0.11909221216214404"/>
          <c:w val="0.90024195234331039"/>
          <c:h val="0.76844966214137056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Working Poverty, World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808-6E40-8D79-654D61F0BB18}"/>
              </c:ext>
            </c:extLst>
          </c:dPt>
          <c:dPt>
            <c:idx val="33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8E5-8841-B773-A9CB9318441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7544-7149-AE83-A8228549E2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7544-7149-AE83-A8228549E2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7544-7149-AE83-A8228549E2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7544-7149-AE83-A8228549E2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7544-7149-AE83-A8228549E2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7544-7149-AE83-A8228549E2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7544-7149-AE83-A8228549E2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7544-7149-AE83-A8228549E2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7544-7149-AE83-A8228549E2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7544-7149-AE83-A8228549E2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7544-7149-AE83-A8228549E2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7544-7149-AE83-A8228549E2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7544-7149-AE83-A8228549E2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7544-7149-AE83-A8228549E2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7544-7149-AE83-A8228549E2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7544-7149-AE83-A8228549E2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7544-7149-AE83-A8228549E23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7544-7149-AE83-A8228549E2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7544-7149-AE83-A8228549E23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7544-7149-AE83-A8228549E23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7544-7149-AE83-A8228549E23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7544-7149-AE83-A8228549E23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7544-7149-AE83-A8228549E23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7544-7149-AE83-A8228549E23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7544-7149-AE83-A8228549E23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7544-7149-AE83-A8228549E23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7544-7149-AE83-A8228549E23C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7544-7149-AE83-A8228549E23C}"/>
                </c:ext>
              </c:extLst>
            </c:dLbl>
            <c:dLbl>
              <c:idx val="28"/>
              <c:layout>
                <c:manualLayout>
                  <c:x val="-7.5504792640461532E-2"/>
                  <c:y val="-0.106299773483203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7544-7149-AE83-A8228549E23C}"/>
                </c:ext>
              </c:extLst>
            </c:dLbl>
            <c:dLbl>
              <c:idx val="29"/>
              <c:layout>
                <c:manualLayout>
                  <c:x val="-4.8160211747099099E-2"/>
                  <c:y val="-0.1252311857644297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10-4F67-8EB4-4675BB38693E}"/>
                </c:ext>
              </c:extLst>
            </c:dLbl>
            <c:dLbl>
              <c:idx val="30"/>
              <c:layout>
                <c:manualLayout>
                  <c:x val="-3.2205537668661924E-2"/>
                  <c:y val="-9.81863110769631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0" i="0" u="none" strike="noStrike" kern="1200" baseline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7544-7149-AE83-A8228549E23C}"/>
                </c:ext>
              </c:extLst>
            </c:dLbl>
            <c:dLbl>
              <c:idx val="31"/>
              <c:layout>
                <c:manualLayout>
                  <c:x val="-3.3885601669940812E-2"/>
                  <c:y val="-5.0154613632022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10-4F67-8EB4-4675BB38693E}"/>
                </c:ext>
              </c:extLst>
            </c:dLbl>
            <c:dLbl>
              <c:idx val="32"/>
              <c:layout>
                <c:manualLayout>
                  <c:x val="-2.4135894993920697E-2"/>
                  <c:y val="-0.106293171978358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08-6E40-8D79-654D61F0BB18}"/>
                </c:ext>
              </c:extLst>
            </c:dLbl>
            <c:dLbl>
              <c:idx val="33"/>
              <c:layout>
                <c:manualLayout>
                  <c:x val="-2.6088919945959615E-2"/>
                  <c:y val="-5.76123975409181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4A2B942-9F14-2042-B88A-E57E32DBAB77}" type="VALUE">
                      <a:rPr lang="en-US" sz="1200" b="0"/>
                      <a:pPr>
                        <a:defRPr sz="16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8E5-8841-B773-A9CB93184413}"/>
                </c:ext>
              </c:extLst>
            </c:dLbl>
            <c:dLbl>
              <c:idx val="34"/>
              <c:layout>
                <c:manualLayout>
                  <c:x val="-2.0366782021661988E-2"/>
                  <c:y val="-0.31454530857669649"/>
                </c:manualLayout>
              </c:layout>
              <c:tx>
                <c:rich>
                  <a:bodyPr/>
                  <a:lstStyle/>
                  <a:p>
                    <a:fld id="{3A5D2BA6-4FA8-E849-A9F7-CF2AA6D1D0E5}" type="VALUE">
                      <a:rPr lang="en-US" sz="12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D11-3848-A277-04A716EDAD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Sheet1!$A$2:$A$36</c:f>
              <c:numCache>
                <c:formatCode>General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Sheet1!$B$2:$B$36</c:f>
              <c:numCache>
                <c:formatCode>0.00%</c:formatCode>
                <c:ptCount val="35"/>
                <c:pt idx="0">
                  <c:v>0.35599999999999998</c:v>
                </c:pt>
                <c:pt idx="1">
                  <c:v>0.34599999999999997</c:v>
                </c:pt>
                <c:pt idx="2">
                  <c:v>0.33600000000000002</c:v>
                </c:pt>
                <c:pt idx="3">
                  <c:v>0.32400000000000001</c:v>
                </c:pt>
                <c:pt idx="4">
                  <c:v>0.30099999999999999</c:v>
                </c:pt>
                <c:pt idx="5">
                  <c:v>0.28299999999999997</c:v>
                </c:pt>
                <c:pt idx="6">
                  <c:v>0.28100000000000003</c:v>
                </c:pt>
                <c:pt idx="7">
                  <c:v>0.27800000000000002</c:v>
                </c:pt>
                <c:pt idx="8">
                  <c:v>0.27300000000000002</c:v>
                </c:pt>
                <c:pt idx="9">
                  <c:v>0.26100000000000001</c:v>
                </c:pt>
                <c:pt idx="10">
                  <c:v>0.252</c:v>
                </c:pt>
                <c:pt idx="11">
                  <c:v>0.24099999999999999</c:v>
                </c:pt>
                <c:pt idx="12">
                  <c:v>0.22800000000000001</c:v>
                </c:pt>
                <c:pt idx="13">
                  <c:v>0.20899999999999999</c:v>
                </c:pt>
                <c:pt idx="14">
                  <c:v>0.189</c:v>
                </c:pt>
                <c:pt idx="15">
                  <c:v>0.183</c:v>
                </c:pt>
                <c:pt idx="16">
                  <c:v>0.17100000000000001</c:v>
                </c:pt>
                <c:pt idx="17">
                  <c:v>0.16400000000000001</c:v>
                </c:pt>
                <c:pt idx="18">
                  <c:v>0.157</c:v>
                </c:pt>
                <c:pt idx="19">
                  <c:v>0.14000000000000001</c:v>
                </c:pt>
                <c:pt idx="20">
                  <c:v>0.12</c:v>
                </c:pt>
                <c:pt idx="21">
                  <c:v>0.108</c:v>
                </c:pt>
                <c:pt idx="22">
                  <c:v>0.09</c:v>
                </c:pt>
                <c:pt idx="23">
                  <c:v>8.4000000000000005E-2</c:v>
                </c:pt>
                <c:pt idx="24">
                  <c:v>7.8E-2</c:v>
                </c:pt>
                <c:pt idx="25">
                  <c:v>7.4999999999999997E-2</c:v>
                </c:pt>
                <c:pt idx="26">
                  <c:v>7.0999999999999994E-2</c:v>
                </c:pt>
                <c:pt idx="27">
                  <c:v>6.8000000000000005E-2</c:v>
                </c:pt>
                <c:pt idx="28">
                  <c:v>6.7000000000000004E-2</c:v>
                </c:pt>
                <c:pt idx="29">
                  <c:v>7.1999999999999995E-2</c:v>
                </c:pt>
                <c:pt idx="30">
                  <c:v>6.9000000000000006E-2</c:v>
                </c:pt>
                <c:pt idx="31">
                  <c:v>6.4000000000000001E-2</c:v>
                </c:pt>
                <c:pt idx="32" formatCode="0.0%">
                  <c:v>5.7000000000000002E-2</c:v>
                </c:pt>
                <c:pt idx="33" formatCode="0.0%">
                  <c:v>5.8000000000000003E-2</c:v>
                </c:pt>
                <c:pt idx="34" formatCode="0%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44-7149-AE83-A8228549E23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7438512"/>
        <c:axId val="932414784"/>
      </c:lineChart>
      <c:catAx>
        <c:axId val="88743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414784"/>
        <c:crosses val="autoZero"/>
        <c:auto val="1"/>
        <c:lblAlgn val="ctr"/>
        <c:lblOffset val="100"/>
        <c:noMultiLvlLbl val="0"/>
      </c:catAx>
      <c:valAx>
        <c:axId val="932414784"/>
        <c:scaling>
          <c:orientation val="minMax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743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7254E-2"/>
          <c:y val="2.0032023999999999E-2"/>
          <c:w val="0.94513845399999996"/>
          <c:h val="0.874612033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587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2025</c:v>
                </c:pt>
              </c:strCache>
            </c:strRef>
          </c:cat>
          <c:val>
            <c:numRef>
              <c:f>Sheet1!$B$2:$B$92</c:f>
              <c:numCache>
                <c:formatCode>General</c:formatCode>
                <c:ptCount val="91"/>
                <c:pt idx="0">
                  <c:v>0.67</c:v>
                </c:pt>
                <c:pt idx="1">
                  <c:v>5.96</c:v>
                </c:pt>
                <c:pt idx="2">
                  <c:v>18.75</c:v>
                </c:pt>
                <c:pt idx="3">
                  <c:v>4.47</c:v>
                </c:pt>
                <c:pt idx="4">
                  <c:v>2.77</c:v>
                </c:pt>
                <c:pt idx="5">
                  <c:v>0.49</c:v>
                </c:pt>
                <c:pt idx="6">
                  <c:v>6.1</c:v>
                </c:pt>
                <c:pt idx="7">
                  <c:v>10.57</c:v>
                </c:pt>
                <c:pt idx="8">
                  <c:v>19.96</c:v>
                </c:pt>
                <c:pt idx="9">
                  <c:v>28.25</c:v>
                </c:pt>
                <c:pt idx="10">
                  <c:v>8.11</c:v>
                </c:pt>
                <c:pt idx="11">
                  <c:v>18.75</c:v>
                </c:pt>
                <c:pt idx="12">
                  <c:v>2.11</c:v>
                </c:pt>
                <c:pt idx="13">
                  <c:v>6.19</c:v>
                </c:pt>
                <c:pt idx="14">
                  <c:v>5.83</c:v>
                </c:pt>
                <c:pt idx="15">
                  <c:v>11.01</c:v>
                </c:pt>
                <c:pt idx="16">
                  <c:v>18.239999999999998</c:v>
                </c:pt>
                <c:pt idx="17">
                  <c:v>-2.19</c:v>
                </c:pt>
                <c:pt idx="18">
                  <c:v>2.09</c:v>
                </c:pt>
                <c:pt idx="19">
                  <c:v>16.37</c:v>
                </c:pt>
                <c:pt idx="20">
                  <c:v>9.44</c:v>
                </c:pt>
                <c:pt idx="21">
                  <c:v>0.57999999999999996</c:v>
                </c:pt>
                <c:pt idx="22">
                  <c:v>6.58</c:v>
                </c:pt>
                <c:pt idx="23">
                  <c:v>3.9</c:v>
                </c:pt>
                <c:pt idx="24">
                  <c:v>-0.04</c:v>
                </c:pt>
                <c:pt idx="25">
                  <c:v>4.84</c:v>
                </c:pt>
                <c:pt idx="26">
                  <c:v>-0.33</c:v>
                </c:pt>
                <c:pt idx="27">
                  <c:v>3.12</c:v>
                </c:pt>
                <c:pt idx="28">
                  <c:v>0.2</c:v>
                </c:pt>
                <c:pt idx="29">
                  <c:v>5.4</c:v>
                </c:pt>
                <c:pt idx="30">
                  <c:v>0.65</c:v>
                </c:pt>
                <c:pt idx="31">
                  <c:v>2.58</c:v>
                </c:pt>
                <c:pt idx="32">
                  <c:v>1.43</c:v>
                </c:pt>
                <c:pt idx="33">
                  <c:v>2.4300000000000002</c:v>
                </c:pt>
                <c:pt idx="34">
                  <c:v>4.87</c:v>
                </c:pt>
                <c:pt idx="35">
                  <c:v>4.6900000000000004</c:v>
                </c:pt>
                <c:pt idx="36">
                  <c:v>4.96</c:v>
                </c:pt>
                <c:pt idx="37">
                  <c:v>5.56</c:v>
                </c:pt>
                <c:pt idx="38">
                  <c:v>21.37</c:v>
                </c:pt>
                <c:pt idx="39">
                  <c:v>20.6</c:v>
                </c:pt>
                <c:pt idx="40">
                  <c:v>11.31</c:v>
                </c:pt>
                <c:pt idx="41">
                  <c:v>27.2</c:v>
                </c:pt>
                <c:pt idx="42">
                  <c:v>20.66</c:v>
                </c:pt>
                <c:pt idx="43">
                  <c:v>16.170000000000002</c:v>
                </c:pt>
                <c:pt idx="44">
                  <c:v>20.02</c:v>
                </c:pt>
                <c:pt idx="45">
                  <c:v>29.85</c:v>
                </c:pt>
                <c:pt idx="46">
                  <c:v>28.68</c:v>
                </c:pt>
                <c:pt idx="47">
                  <c:v>98.84</c:v>
                </c:pt>
                <c:pt idx="48">
                  <c:v>80.78</c:v>
                </c:pt>
                <c:pt idx="49">
                  <c:v>59.16</c:v>
                </c:pt>
                <c:pt idx="50">
                  <c:v>63.75</c:v>
                </c:pt>
                <c:pt idx="51">
                  <c:v>105.75</c:v>
                </c:pt>
                <c:pt idx="52">
                  <c:v>159.16999999999999</c:v>
                </c:pt>
                <c:pt idx="53">
                  <c:v>51.66</c:v>
                </c:pt>
                <c:pt idx="54">
                  <c:v>19.7</c:v>
                </c:pt>
                <c:pt idx="55">
                  <c:v>29.93</c:v>
                </c:pt>
                <c:pt idx="56">
                  <c:v>18.79</c:v>
                </c:pt>
                <c:pt idx="57">
                  <c:v>11.94</c:v>
                </c:pt>
                <c:pt idx="58">
                  <c:v>8.01</c:v>
                </c:pt>
                <c:pt idx="59">
                  <c:v>7.05</c:v>
                </c:pt>
                <c:pt idx="60">
                  <c:v>51.97</c:v>
                </c:pt>
                <c:pt idx="61">
                  <c:v>27.7</c:v>
                </c:pt>
                <c:pt idx="62">
                  <c:v>15.72</c:v>
                </c:pt>
                <c:pt idx="63">
                  <c:v>18.61</c:v>
                </c:pt>
                <c:pt idx="64">
                  <c:v>12.32</c:v>
                </c:pt>
                <c:pt idx="65">
                  <c:v>8.9600000000000009</c:v>
                </c:pt>
                <c:pt idx="66">
                  <c:v>4.4000000000000004</c:v>
                </c:pt>
                <c:pt idx="67">
                  <c:v>5.7</c:v>
                </c:pt>
                <c:pt idx="68">
                  <c:v>3.98</c:v>
                </c:pt>
                <c:pt idx="69">
                  <c:v>5.19</c:v>
                </c:pt>
                <c:pt idx="70">
                  <c:v>3.33</c:v>
                </c:pt>
                <c:pt idx="71">
                  <c:v>4.05</c:v>
                </c:pt>
                <c:pt idx="72">
                  <c:v>3.76</c:v>
                </c:pt>
                <c:pt idx="73">
                  <c:v>6.53</c:v>
                </c:pt>
                <c:pt idx="74">
                  <c:v>3.57</c:v>
                </c:pt>
                <c:pt idx="75">
                  <c:v>4.4000000000000004</c:v>
                </c:pt>
                <c:pt idx="76">
                  <c:v>3.82</c:v>
                </c:pt>
                <c:pt idx="77">
                  <c:v>3.57</c:v>
                </c:pt>
                <c:pt idx="78">
                  <c:v>3.97</c:v>
                </c:pt>
                <c:pt idx="79">
                  <c:v>4.08</c:v>
                </c:pt>
                <c:pt idx="80">
                  <c:v>2.13</c:v>
                </c:pt>
                <c:pt idx="81">
                  <c:v>3.36</c:v>
                </c:pt>
                <c:pt idx="82">
                  <c:v>6.77</c:v>
                </c:pt>
                <c:pt idx="83">
                  <c:v>4.83</c:v>
                </c:pt>
                <c:pt idx="84">
                  <c:v>2.83</c:v>
                </c:pt>
                <c:pt idx="85">
                  <c:v>3.4</c:v>
                </c:pt>
                <c:pt idx="86">
                  <c:v>6</c:v>
                </c:pt>
                <c:pt idx="87">
                  <c:v>8.4</c:v>
                </c:pt>
                <c:pt idx="88">
                  <c:v>4.5999999999999996</c:v>
                </c:pt>
                <c:pt idx="89">
                  <c:v>5.24</c:v>
                </c:pt>
                <c:pt idx="90">
                  <c:v>3.74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6C-B941-8AB3-8FCC184291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49"/>
            <c:marker>
              <c:spPr>
                <a:solidFill>
                  <a:schemeClr val="accent2"/>
                </a:solidFill>
                <a:ln w="1587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76C-B941-8AB3-8FCC18429142}"/>
              </c:ext>
            </c:extLst>
          </c:dPt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CSP 2025</c:v>
                </c:pt>
              </c:strCache>
            </c:strRef>
          </c:cat>
          <c:val>
            <c:numRef>
              <c:f>Sheet1!$C$2:$C$92</c:f>
              <c:numCache>
                <c:formatCode>General</c:formatCode>
                <c:ptCount val="91"/>
                <c:pt idx="0">
                  <c:v>112.69</c:v>
                </c:pt>
                <c:pt idx="1">
                  <c:v>141.80000000000001</c:v>
                </c:pt>
                <c:pt idx="2">
                  <c:v>119.41</c:v>
                </c:pt>
                <c:pt idx="3">
                  <c:v>142.88</c:v>
                </c:pt>
                <c:pt idx="4">
                  <c:v>139.02000000000001</c:v>
                </c:pt>
                <c:pt idx="5">
                  <c:v>137.35</c:v>
                </c:pt>
                <c:pt idx="6">
                  <c:v>130.38999999999999</c:v>
                </c:pt>
                <c:pt idx="7">
                  <c:v>117.92</c:v>
                </c:pt>
                <c:pt idx="8">
                  <c:v>98.3</c:v>
                </c:pt>
                <c:pt idx="9">
                  <c:v>110.38</c:v>
                </c:pt>
                <c:pt idx="10">
                  <c:v>102.1</c:v>
                </c:pt>
                <c:pt idx="11">
                  <c:v>80.959999999999994</c:v>
                </c:pt>
                <c:pt idx="12">
                  <c:v>79.290000000000006</c:v>
                </c:pt>
                <c:pt idx="13">
                  <c:v>99.13</c:v>
                </c:pt>
                <c:pt idx="14">
                  <c:v>93.67</c:v>
                </c:pt>
                <c:pt idx="15">
                  <c:v>63.57</c:v>
                </c:pt>
                <c:pt idx="16">
                  <c:v>53.76</c:v>
                </c:pt>
                <c:pt idx="17">
                  <c:v>108.64</c:v>
                </c:pt>
                <c:pt idx="18">
                  <c:v>106.42</c:v>
                </c:pt>
                <c:pt idx="19">
                  <c:v>109.19</c:v>
                </c:pt>
                <c:pt idx="20">
                  <c:v>99.77</c:v>
                </c:pt>
                <c:pt idx="21">
                  <c:v>136.38999999999999</c:v>
                </c:pt>
                <c:pt idx="22">
                  <c:v>127.97</c:v>
                </c:pt>
                <c:pt idx="23">
                  <c:v>134.36000000000001</c:v>
                </c:pt>
                <c:pt idx="24">
                  <c:v>134.41999999999999</c:v>
                </c:pt>
                <c:pt idx="25">
                  <c:v>154.93</c:v>
                </c:pt>
                <c:pt idx="26">
                  <c:v>155.44</c:v>
                </c:pt>
                <c:pt idx="27">
                  <c:v>181.92</c:v>
                </c:pt>
                <c:pt idx="28">
                  <c:v>181.55</c:v>
                </c:pt>
                <c:pt idx="29">
                  <c:v>211.62</c:v>
                </c:pt>
                <c:pt idx="30">
                  <c:v>210.26</c:v>
                </c:pt>
                <c:pt idx="31">
                  <c:v>238.34</c:v>
                </c:pt>
                <c:pt idx="32">
                  <c:v>234.98</c:v>
                </c:pt>
                <c:pt idx="33">
                  <c:v>259.24</c:v>
                </c:pt>
                <c:pt idx="34">
                  <c:v>247.21</c:v>
                </c:pt>
                <c:pt idx="35">
                  <c:v>267.47000000000003</c:v>
                </c:pt>
                <c:pt idx="36">
                  <c:v>254.83</c:v>
                </c:pt>
                <c:pt idx="37">
                  <c:v>286.68</c:v>
                </c:pt>
                <c:pt idx="38">
                  <c:v>278.77999999999997</c:v>
                </c:pt>
                <c:pt idx="39">
                  <c:v>268.01</c:v>
                </c:pt>
                <c:pt idx="40">
                  <c:v>293.58</c:v>
                </c:pt>
                <c:pt idx="41">
                  <c:v>352.02</c:v>
                </c:pt>
                <c:pt idx="42">
                  <c:v>321.01</c:v>
                </c:pt>
                <c:pt idx="43">
                  <c:v>311.64999999999998</c:v>
                </c:pt>
                <c:pt idx="44">
                  <c:v>298.62</c:v>
                </c:pt>
                <c:pt idx="45">
                  <c:v>271.64</c:v>
                </c:pt>
                <c:pt idx="46">
                  <c:v>271.95</c:v>
                </c:pt>
                <c:pt idx="47">
                  <c:v>237.06</c:v>
                </c:pt>
                <c:pt idx="48">
                  <c:v>188.42</c:v>
                </c:pt>
                <c:pt idx="49">
                  <c:v>184.71</c:v>
                </c:pt>
                <c:pt idx="50">
                  <c:v>172.79</c:v>
                </c:pt>
                <c:pt idx="51">
                  <c:v>166.62</c:v>
                </c:pt>
                <c:pt idx="52">
                  <c:v>167.73</c:v>
                </c:pt>
                <c:pt idx="53">
                  <c:v>136.75</c:v>
                </c:pt>
                <c:pt idx="54">
                  <c:v>143.94999999999999</c:v>
                </c:pt>
                <c:pt idx="55">
                  <c:v>130.79</c:v>
                </c:pt>
                <c:pt idx="56">
                  <c:v>123.33</c:v>
                </c:pt>
                <c:pt idx="57">
                  <c:v>110.18</c:v>
                </c:pt>
                <c:pt idx="58">
                  <c:v>109.2</c:v>
                </c:pt>
                <c:pt idx="59">
                  <c:v>109.16</c:v>
                </c:pt>
                <c:pt idx="60">
                  <c:v>94.78</c:v>
                </c:pt>
                <c:pt idx="61">
                  <c:v>97.43</c:v>
                </c:pt>
                <c:pt idx="62">
                  <c:v>84.19</c:v>
                </c:pt>
                <c:pt idx="63">
                  <c:v>92.45</c:v>
                </c:pt>
                <c:pt idx="64">
                  <c:v>82.31</c:v>
                </c:pt>
                <c:pt idx="65">
                  <c:v>83.11</c:v>
                </c:pt>
                <c:pt idx="66">
                  <c:v>84.75</c:v>
                </c:pt>
                <c:pt idx="67">
                  <c:v>83.76</c:v>
                </c:pt>
                <c:pt idx="68">
                  <c:v>83.42</c:v>
                </c:pt>
                <c:pt idx="69">
                  <c:v>82.19</c:v>
                </c:pt>
                <c:pt idx="70">
                  <c:v>82.29</c:v>
                </c:pt>
                <c:pt idx="71">
                  <c:v>82.24</c:v>
                </c:pt>
                <c:pt idx="72">
                  <c:v>82.35</c:v>
                </c:pt>
                <c:pt idx="73">
                  <c:v>80.400000000000006</c:v>
                </c:pt>
                <c:pt idx="74">
                  <c:v>80.88</c:v>
                </c:pt>
                <c:pt idx="75">
                  <c:v>81.23</c:v>
                </c:pt>
                <c:pt idx="76">
                  <c:v>81.459999999999994</c:v>
                </c:pt>
                <c:pt idx="77">
                  <c:v>81.95</c:v>
                </c:pt>
                <c:pt idx="78">
                  <c:v>81.89</c:v>
                </c:pt>
                <c:pt idx="79">
                  <c:v>81.760000000000005</c:v>
                </c:pt>
                <c:pt idx="80">
                  <c:v>83.39</c:v>
                </c:pt>
                <c:pt idx="81">
                  <c:v>84.07</c:v>
                </c:pt>
                <c:pt idx="82">
                  <c:v>86.28</c:v>
                </c:pt>
                <c:pt idx="83">
                  <c:v>90.86</c:v>
                </c:pt>
                <c:pt idx="84">
                  <c:v>102.68</c:v>
                </c:pt>
                <c:pt idx="85">
                  <c:v>123.22</c:v>
                </c:pt>
                <c:pt idx="86">
                  <c:v>141.69999999999999</c:v>
                </c:pt>
                <c:pt idx="87">
                  <c:v>172.86</c:v>
                </c:pt>
                <c:pt idx="88">
                  <c:v>207.44</c:v>
                </c:pt>
                <c:pt idx="89">
                  <c:v>248.93</c:v>
                </c:pt>
                <c:pt idx="9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6C-B941-8AB3-8FCC18429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0742095"/>
        <c:axId val="1155100319"/>
      </c:lineChart>
      <c:catAx>
        <c:axId val="1150742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5100319"/>
        <c:crosses val="autoZero"/>
        <c:auto val="1"/>
        <c:lblAlgn val="ctr"/>
        <c:lblOffset val="100"/>
        <c:tickLblSkip val="3"/>
        <c:noMultiLvlLbl val="0"/>
      </c:catAx>
      <c:valAx>
        <c:axId val="1155100319"/>
        <c:scaling>
          <c:orientation val="minMax"/>
          <c:max val="3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074209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715553586064699E-2"/>
          <c:y val="5.8863423494353792E-2"/>
          <c:w val="0.91517687326993657"/>
          <c:h val="0.7466910720259372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Rural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24057028489544283"/>
                  <c:y val="-4.18399266410964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$1,850.73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Sheet1!$A$2:$A$94</c:f>
              <c:strCache>
                <c:ptCount val="93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  <c:pt idx="86">
                  <c:v>nov-24</c:v>
                </c:pt>
                <c:pt idx="87">
                  <c:v>dic-24</c:v>
                </c:pt>
                <c:pt idx="88">
                  <c:v>ene-25</c:v>
                </c:pt>
                <c:pt idx="89">
                  <c:v>feb-25</c:v>
                </c:pt>
                <c:pt idx="90">
                  <c:v>mar-25</c:v>
                </c:pt>
                <c:pt idx="91">
                  <c:v>jul-25</c:v>
                </c:pt>
                <c:pt idx="92">
                  <c:v>ago-25</c:v>
                </c:pt>
              </c:strCache>
            </c:strRef>
          </c:cat>
          <c:val>
            <c:numRef>
              <c:f>Sheet1!$B$2:$B$94</c:f>
              <c:numCache>
                <c:formatCode>"$"#,##0.00</c:formatCode>
                <c:ptCount val="93"/>
                <c:pt idx="0">
                  <c:v>1014.0228994919116</c:v>
                </c:pt>
                <c:pt idx="1">
                  <c:v>1035.4904371126333</c:v>
                </c:pt>
                <c:pt idx="2">
                  <c:v>1060.1791552919069</c:v>
                </c:pt>
                <c:pt idx="3">
                  <c:v>1064.121165345344</c:v>
                </c:pt>
                <c:pt idx="4">
                  <c:v>1045.6344257506357</c:v>
                </c:pt>
                <c:pt idx="5">
                  <c:v>1052.2962412618122</c:v>
                </c:pt>
                <c:pt idx="6">
                  <c:v>1066.5756429573839</c:v>
                </c:pt>
                <c:pt idx="7">
                  <c:v>1061.3097406129605</c:v>
                </c:pt>
                <c:pt idx="8">
                  <c:v>1041.8389458455388</c:v>
                </c:pt>
                <c:pt idx="9">
                  <c:v>1054.5397793008449</c:v>
                </c:pt>
                <c:pt idx="10">
                  <c:v>1052.932178444069</c:v>
                </c:pt>
                <c:pt idx="11">
                  <c:v>1042.3887466133435</c:v>
                </c:pt>
                <c:pt idx="12">
                  <c:v>1043.4148363172901</c:v>
                </c:pt>
                <c:pt idx="13">
                  <c:v>1053.2815404479536</c:v>
                </c:pt>
                <c:pt idx="14">
                  <c:v>1073.6903796786671</c:v>
                </c:pt>
                <c:pt idx="15">
                  <c:v>1077.6489252344297</c:v>
                </c:pt>
                <c:pt idx="16">
                  <c:v>1072.3599960618012</c:v>
                </c:pt>
                <c:pt idx="17">
                  <c:v>1090.1708344903996</c:v>
                </c:pt>
                <c:pt idx="18">
                  <c:v>1113.2323505318031</c:v>
                </c:pt>
                <c:pt idx="19">
                  <c:v>1120.4357784335389</c:v>
                </c:pt>
                <c:pt idx="20">
                  <c:v>1103.0062407908997</c:v>
                </c:pt>
                <c:pt idx="21">
                  <c:v>1110.497062820705</c:v>
                </c:pt>
                <c:pt idx="22">
                  <c:v>1117.3986879802005</c:v>
                </c:pt>
                <c:pt idx="23">
                  <c:v>1109.5209052938776</c:v>
                </c:pt>
                <c:pt idx="24">
                  <c:v>1100.2920884505663</c:v>
                </c:pt>
                <c:pt idx="25">
                  <c:v>1117.0932077111431</c:v>
                </c:pt>
                <c:pt idx="26">
                  <c:v>1105.8669334786468</c:v>
                </c:pt>
                <c:pt idx="27">
                  <c:v>1105.3939467261819</c:v>
                </c:pt>
                <c:pt idx="28">
                  <c:v>1105.7994025378846</c:v>
                </c:pt>
                <c:pt idx="29">
                  <c:v>1117.7895518838147</c:v>
                </c:pt>
                <c:pt idx="30">
                  <c:v>1134.6432876118943</c:v>
                </c:pt>
                <c:pt idx="31">
                  <c:v>1149.1775074464513</c:v>
                </c:pt>
                <c:pt idx="32">
                  <c:v>1157.3346751662236</c:v>
                </c:pt>
                <c:pt idx="33">
                  <c:v>1169.8912787276945</c:v>
                </c:pt>
                <c:pt idx="34">
                  <c:v>1165.5953094799411</c:v>
                </c:pt>
                <c:pt idx="35">
                  <c:v>1179.7470116078584</c:v>
                </c:pt>
                <c:pt idx="36">
                  <c:v>1170.9188813817154</c:v>
                </c:pt>
                <c:pt idx="37">
                  <c:v>1179.1193547245741</c:v>
                </c:pt>
                <c:pt idx="38">
                  <c:v>1192.0552026338603</c:v>
                </c:pt>
                <c:pt idx="39">
                  <c:v>1202.0502360665373</c:v>
                </c:pt>
                <c:pt idx="40">
                  <c:v>1212.3258865288228</c:v>
                </c:pt>
                <c:pt idx="41">
                  <c:v>1206.2445824754957</c:v>
                </c:pt>
                <c:pt idx="42">
                  <c:v>1194.3145098264365</c:v>
                </c:pt>
                <c:pt idx="43">
                  <c:v>1201.8747665359278</c:v>
                </c:pt>
                <c:pt idx="44">
                  <c:v>1200.8870254671006</c:v>
                </c:pt>
                <c:pt idx="45">
                  <c:v>1212.6852783705297</c:v>
                </c:pt>
                <c:pt idx="46">
                  <c:v>1229.43116888646</c:v>
                </c:pt>
                <c:pt idx="47">
                  <c:v>1245.70677717384</c:v>
                </c:pt>
                <c:pt idx="48">
                  <c:v>1256.3447261906222</c:v>
                </c:pt>
                <c:pt idx="49">
                  <c:v>1269.0769120682942</c:v>
                </c:pt>
                <c:pt idx="50">
                  <c:v>1284.0048905484937</c:v>
                </c:pt>
                <c:pt idx="51">
                  <c:v>1302.4470950992672</c:v>
                </c:pt>
                <c:pt idx="52">
                  <c:v>1301.6267905500206</c:v>
                </c:pt>
                <c:pt idx="53">
                  <c:v>1330.5451917202831</c:v>
                </c:pt>
                <c:pt idx="54">
                  <c:v>1344.9371685526667</c:v>
                </c:pt>
                <c:pt idx="55">
                  <c:v>1481.1</c:v>
                </c:pt>
                <c:pt idx="56">
                  <c:v>1496.32</c:v>
                </c:pt>
                <c:pt idx="57">
                  <c:v>1518</c:v>
                </c:pt>
                <c:pt idx="58">
                  <c:v>1522.44</c:v>
                </c:pt>
                <c:pt idx="59">
                  <c:v>1523.9</c:v>
                </c:pt>
                <c:pt idx="60">
                  <c:v>1544.88</c:v>
                </c:pt>
                <c:pt idx="61">
                  <c:v>1600.18</c:v>
                </c:pt>
                <c:pt idx="62">
                  <c:v>1625.57</c:v>
                </c:pt>
                <c:pt idx="63">
                  <c:v>1624.24</c:v>
                </c:pt>
                <c:pt idx="64">
                  <c:v>1620.78</c:v>
                </c:pt>
                <c:pt idx="65">
                  <c:v>1630.95</c:v>
                </c:pt>
                <c:pt idx="66">
                  <c:v>1644.23</c:v>
                </c:pt>
                <c:pt idx="67">
                  <c:v>1652.42</c:v>
                </c:pt>
                <c:pt idx="68">
                  <c:v>1659.09</c:v>
                </c:pt>
                <c:pt idx="69">
                  <c:v>1666.91</c:v>
                </c:pt>
                <c:pt idx="70">
                  <c:v>1666.33</c:v>
                </c:pt>
                <c:pt idx="71">
                  <c:v>1663.17</c:v>
                </c:pt>
                <c:pt idx="72">
                  <c:v>1672.74</c:v>
                </c:pt>
                <c:pt idx="73">
                  <c:v>1699.49</c:v>
                </c:pt>
                <c:pt idx="74">
                  <c:v>1721.14</c:v>
                </c:pt>
                <c:pt idx="75">
                  <c:v>1701.52</c:v>
                </c:pt>
                <c:pt idx="76">
                  <c:v>1703.61</c:v>
                </c:pt>
                <c:pt idx="77">
                  <c:v>1743.61</c:v>
                </c:pt>
                <c:pt idx="78">
                  <c:v>1798.76</c:v>
                </c:pt>
                <c:pt idx="79">
                  <c:v>1756.08</c:v>
                </c:pt>
                <c:pt idx="80">
                  <c:v>1761.74</c:v>
                </c:pt>
                <c:pt idx="81">
                  <c:v>1767.03</c:v>
                </c:pt>
                <c:pt idx="82">
                  <c:v>1759.79</c:v>
                </c:pt>
                <c:pt idx="83">
                  <c:v>1804.36</c:v>
                </c:pt>
                <c:pt idx="84">
                  <c:v>1800.55</c:v>
                </c:pt>
                <c:pt idx="85">
                  <c:v>1786.88</c:v>
                </c:pt>
                <c:pt idx="86">
                  <c:v>1799.17</c:v>
                </c:pt>
                <c:pt idx="87">
                  <c:v>1799.71</c:v>
                </c:pt>
                <c:pt idx="88">
                  <c:v>1795.77</c:v>
                </c:pt>
                <c:pt idx="89">
                  <c:v>1787.36</c:v>
                </c:pt>
                <c:pt idx="90">
                  <c:v>1797.48</c:v>
                </c:pt>
                <c:pt idx="91">
                  <c:v>1856.91</c:v>
                </c:pt>
                <c:pt idx="92">
                  <c:v>1850.73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6C-6D4F-8D51-E0CE71FC59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Urbano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  <a:tailEnd type="none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Pt>
            <c:idx val="79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942-A942-973B-7EAE7A050B72}"/>
              </c:ext>
            </c:extLst>
          </c:dPt>
          <c:dLbls>
            <c:dLbl>
              <c:idx val="59"/>
              <c:layout>
                <c:manualLayout>
                  <c:x val="0.22063681674655036"/>
                  <c:y val="-0.237766133011439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58B6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$2,452.05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58B6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Sheet1!$A$2:$A$94</c:f>
              <c:strCache>
                <c:ptCount val="93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  <c:pt idx="82">
                  <c:v>jun-24</c:v>
                </c:pt>
                <c:pt idx="83">
                  <c:v>jul-24</c:v>
                </c:pt>
                <c:pt idx="84">
                  <c:v>ago-24</c:v>
                </c:pt>
                <c:pt idx="85">
                  <c:v>sep-24</c:v>
                </c:pt>
                <c:pt idx="86">
                  <c:v>nov-24</c:v>
                </c:pt>
                <c:pt idx="87">
                  <c:v>dic-24</c:v>
                </c:pt>
                <c:pt idx="88">
                  <c:v>ene-25</c:v>
                </c:pt>
                <c:pt idx="89">
                  <c:v>feb-25</c:v>
                </c:pt>
                <c:pt idx="90">
                  <c:v>mar-25</c:v>
                </c:pt>
                <c:pt idx="91">
                  <c:v>jul-25</c:v>
                </c:pt>
                <c:pt idx="92">
                  <c:v>ago-25</c:v>
                </c:pt>
              </c:strCache>
            </c:strRef>
          </c:cat>
          <c:val>
            <c:numRef>
              <c:f>Sheet1!$C$2:$C$94</c:f>
              <c:numCache>
                <c:formatCode>"$"#,##0.00</c:formatCode>
                <c:ptCount val="93"/>
                <c:pt idx="0">
                  <c:v>1422.1864291005518</c:v>
                </c:pt>
                <c:pt idx="1">
                  <c:v>1446.4697416743172</c:v>
                </c:pt>
                <c:pt idx="2">
                  <c:v>1477.2908242239964</c:v>
                </c:pt>
                <c:pt idx="3">
                  <c:v>1485.1851798432035</c:v>
                </c:pt>
                <c:pt idx="4">
                  <c:v>1469.7111288865551</c:v>
                </c:pt>
                <c:pt idx="5">
                  <c:v>1475.8505781081315</c:v>
                </c:pt>
                <c:pt idx="6">
                  <c:v>1491.5898284661787</c:v>
                </c:pt>
                <c:pt idx="7">
                  <c:v>1490.775439582362</c:v>
                </c:pt>
                <c:pt idx="8">
                  <c:v>1472.8609025750588</c:v>
                </c:pt>
                <c:pt idx="9">
                  <c:v>1482.7503745998283</c:v>
                </c:pt>
                <c:pt idx="10">
                  <c:v>1482.4567239092046</c:v>
                </c:pt>
                <c:pt idx="11">
                  <c:v>1472.6163160520296</c:v>
                </c:pt>
                <c:pt idx="12">
                  <c:v>1476.8620801154664</c:v>
                </c:pt>
                <c:pt idx="13">
                  <c:v>1492.2560209621336</c:v>
                </c:pt>
                <c:pt idx="14">
                  <c:v>1516.6209850942696</c:v>
                </c:pt>
                <c:pt idx="15">
                  <c:v>1522.4593275846489</c:v>
                </c:pt>
                <c:pt idx="16">
                  <c:v>1513.5926891748891</c:v>
                </c:pt>
                <c:pt idx="17">
                  <c:v>1530.5587484096493</c:v>
                </c:pt>
                <c:pt idx="18">
                  <c:v>1556.2370576700721</c:v>
                </c:pt>
                <c:pt idx="19">
                  <c:v>1568.0674951287285</c:v>
                </c:pt>
                <c:pt idx="20">
                  <c:v>1554.1154445834159</c:v>
                </c:pt>
                <c:pt idx="21">
                  <c:v>1562.7233627549733</c:v>
                </c:pt>
                <c:pt idx="22">
                  <c:v>1569.3570378014681</c:v>
                </c:pt>
                <c:pt idx="23">
                  <c:v>1562.2603097508591</c:v>
                </c:pt>
                <c:pt idx="24">
                  <c:v>1552.4145933081261</c:v>
                </c:pt>
                <c:pt idx="25">
                  <c:v>1568.9584079493359</c:v>
                </c:pt>
                <c:pt idx="26">
                  <c:v>1560.1837674605274</c:v>
                </c:pt>
                <c:pt idx="27">
                  <c:v>1561.3323543311253</c:v>
                </c:pt>
                <c:pt idx="28">
                  <c:v>1561.588957074634</c:v>
                </c:pt>
                <c:pt idx="29">
                  <c:v>1576.0569011394937</c:v>
                </c:pt>
                <c:pt idx="30">
                  <c:v>1598.5189584363445</c:v>
                </c:pt>
                <c:pt idx="31">
                  <c:v>1615.2094348942599</c:v>
                </c:pt>
                <c:pt idx="32">
                  <c:v>1623.1895085338715</c:v>
                </c:pt>
                <c:pt idx="33">
                  <c:v>1637.0695252854314</c:v>
                </c:pt>
                <c:pt idx="34">
                  <c:v>1632.5128853987203</c:v>
                </c:pt>
                <c:pt idx="35">
                  <c:v>1649.6458660641458</c:v>
                </c:pt>
                <c:pt idx="36">
                  <c:v>1640.0035117942514</c:v>
                </c:pt>
                <c:pt idx="37">
                  <c:v>1648.0764385223088</c:v>
                </c:pt>
                <c:pt idx="38">
                  <c:v>1661.3901927107934</c:v>
                </c:pt>
                <c:pt idx="39">
                  <c:v>1671.3764588109245</c:v>
                </c:pt>
                <c:pt idx="40">
                  <c:v>1681.6143519404468</c:v>
                </c:pt>
                <c:pt idx="41">
                  <c:v>1676.1100245067257</c:v>
                </c:pt>
                <c:pt idx="42">
                  <c:v>1666.2403003128939</c:v>
                </c:pt>
                <c:pt idx="43">
                  <c:v>1679.691116101443</c:v>
                </c:pt>
                <c:pt idx="44">
                  <c:v>1681.4672318598</c:v>
                </c:pt>
                <c:pt idx="45">
                  <c:v>1693.3753213203192</c:v>
                </c:pt>
                <c:pt idx="46">
                  <c:v>1710.4412488604423</c:v>
                </c:pt>
                <c:pt idx="47">
                  <c:v>1730.8459165776114</c:v>
                </c:pt>
                <c:pt idx="48">
                  <c:v>1745.2046634938411</c:v>
                </c:pt>
                <c:pt idx="49">
                  <c:v>1761.2288444707513</c:v>
                </c:pt>
                <c:pt idx="50">
                  <c:v>1780.2006482539196</c:v>
                </c:pt>
                <c:pt idx="51">
                  <c:v>1798.5323619970832</c:v>
                </c:pt>
                <c:pt idx="52">
                  <c:v>1798.1281220145581</c:v>
                </c:pt>
                <c:pt idx="53">
                  <c:v>1824.9097118828217</c:v>
                </c:pt>
                <c:pt idx="54">
                  <c:v>1844.3167699108769</c:v>
                </c:pt>
                <c:pt idx="55">
                  <c:v>1930.38</c:v>
                </c:pt>
                <c:pt idx="56">
                  <c:v>1950.26</c:v>
                </c:pt>
                <c:pt idx="57">
                  <c:v>1975</c:v>
                </c:pt>
                <c:pt idx="58">
                  <c:v>1978.54</c:v>
                </c:pt>
                <c:pt idx="59">
                  <c:v>1982.45</c:v>
                </c:pt>
                <c:pt idx="60">
                  <c:v>2011.99</c:v>
                </c:pt>
                <c:pt idx="61">
                  <c:v>2086.21</c:v>
                </c:pt>
                <c:pt idx="62">
                  <c:v>2114.0300000000002</c:v>
                </c:pt>
                <c:pt idx="63">
                  <c:v>2112.1</c:v>
                </c:pt>
                <c:pt idx="64">
                  <c:v>2110.39</c:v>
                </c:pt>
                <c:pt idx="65">
                  <c:v>2142.6999999999998</c:v>
                </c:pt>
                <c:pt idx="66">
                  <c:v>2143.7199999999998</c:v>
                </c:pt>
                <c:pt idx="67">
                  <c:v>2154.8000000000002</c:v>
                </c:pt>
                <c:pt idx="68">
                  <c:v>2164.5100000000002</c:v>
                </c:pt>
                <c:pt idx="69">
                  <c:v>2173.9299999999998</c:v>
                </c:pt>
                <c:pt idx="70">
                  <c:v>2177.4499999999998</c:v>
                </c:pt>
                <c:pt idx="71">
                  <c:v>2179.44</c:v>
                </c:pt>
                <c:pt idx="72">
                  <c:v>2192.71</c:v>
                </c:pt>
                <c:pt idx="73">
                  <c:v>2220.46</c:v>
                </c:pt>
                <c:pt idx="74">
                  <c:v>2243.12</c:v>
                </c:pt>
                <c:pt idx="75">
                  <c:v>2224.83</c:v>
                </c:pt>
                <c:pt idx="76">
                  <c:v>2225.5700000000002</c:v>
                </c:pt>
                <c:pt idx="77">
                  <c:v>2269.5700000000002</c:v>
                </c:pt>
                <c:pt idx="78">
                  <c:v>2328.59</c:v>
                </c:pt>
                <c:pt idx="79">
                  <c:v>2293.38</c:v>
                </c:pt>
                <c:pt idx="80">
                  <c:v>2293.38</c:v>
                </c:pt>
                <c:pt idx="81">
                  <c:v>2304.37</c:v>
                </c:pt>
                <c:pt idx="82" formatCode="&quot;$&quot;#,##0.00_);[Red]\(&quot;$&quot;#,##0.00\)">
                  <c:v>2302.2399999999998</c:v>
                </c:pt>
                <c:pt idx="83">
                  <c:v>2352.34</c:v>
                </c:pt>
                <c:pt idx="84">
                  <c:v>2354.65</c:v>
                </c:pt>
                <c:pt idx="85">
                  <c:v>2344.06</c:v>
                </c:pt>
                <c:pt idx="86">
                  <c:v>2359.1</c:v>
                </c:pt>
                <c:pt idx="87">
                  <c:v>2363.67</c:v>
                </c:pt>
                <c:pt idx="88">
                  <c:v>2366.33</c:v>
                </c:pt>
                <c:pt idx="89">
                  <c:v>2364.0100000000002</c:v>
                </c:pt>
                <c:pt idx="90">
                  <c:v>2379.4699999999998</c:v>
                </c:pt>
                <c:pt idx="91">
                  <c:v>2453.34</c:v>
                </c:pt>
                <c:pt idx="92">
                  <c:v>2452.0500000000002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6C-6D4F-8D51-E0CE71FC5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797579404056063"/>
                  <c:y val="-0.152373709072317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$4,722.01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83798238430442"/>
                      <c:h val="0.1261361625339797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Sheet1!$A$2:$A$89</c:f>
              <c:strCache>
                <c:ptCount val="88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  <c:pt idx="81">
                  <c:v>11/1/24</c:v>
                </c:pt>
                <c:pt idx="82">
                  <c:v>12/1/24</c:v>
                </c:pt>
                <c:pt idx="83">
                  <c:v>1/1/25</c:v>
                </c:pt>
                <c:pt idx="84">
                  <c:v>1/2/25</c:v>
                </c:pt>
                <c:pt idx="85">
                  <c:v>1/3/25</c:v>
                </c:pt>
                <c:pt idx="86">
                  <c:v>1/7/25</c:v>
                </c:pt>
                <c:pt idx="87">
                  <c:v>1/8/25</c:v>
                </c:pt>
              </c:strCache>
            </c:strRef>
          </c:cat>
          <c:val>
            <c:numRef>
              <c:f>Sheet1!$B$2:$B$89</c:f>
              <c:numCache>
                <c:formatCode>[$$-409]#,##0.00</c:formatCode>
                <c:ptCount val="88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4529.8500000000004</c:v>
                </c:pt>
                <c:pt idx="74">
                  <c:v>4529.8500000000004</c:v>
                </c:pt>
                <c:pt idx="75">
                  <c:v>4510.4799999999996</c:v>
                </c:pt>
                <c:pt idx="76">
                  <c:v>4485.34</c:v>
                </c:pt>
                <c:pt idx="77">
                  <c:v>4486.75</c:v>
                </c:pt>
                <c:pt idx="78">
                  <c:v>4554.12</c:v>
                </c:pt>
                <c:pt idx="79">
                  <c:v>4564.96</c:v>
                </c:pt>
                <c:pt idx="80">
                  <c:v>4567.67</c:v>
                </c:pt>
                <c:pt idx="81">
                  <c:v>4628.83</c:v>
                </c:pt>
                <c:pt idx="82">
                  <c:v>4640.16</c:v>
                </c:pt>
                <c:pt idx="83">
                  <c:v>4660.5200000000004</c:v>
                </c:pt>
                <c:pt idx="84">
                  <c:v>4666.6499999999996</c:v>
                </c:pt>
                <c:pt idx="85">
                  <c:v>4680.1499999999996</c:v>
                </c:pt>
                <c:pt idx="86">
                  <c:v>4718.55</c:v>
                </c:pt>
                <c:pt idx="87">
                  <c:v>4722.01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65-6C46-94A2-4050A8910B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20122136552451317"/>
                  <c:y val="-0.1013581171809847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$2,452.05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Sheet1!$A$2:$A$89</c:f>
              <c:strCache>
                <c:ptCount val="88"/>
                <c:pt idx="0">
                  <c:v>10/1/17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5/1/22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11/1/22</c:v>
                </c:pt>
                <c:pt idx="61">
                  <c:v>12/1/22</c:v>
                </c:pt>
                <c:pt idx="62">
                  <c:v>1/1/23</c:v>
                </c:pt>
                <c:pt idx="63">
                  <c:v>2/1/23</c:v>
                </c:pt>
                <c:pt idx="64">
                  <c:v>3/1/23</c:v>
                </c:pt>
                <c:pt idx="65">
                  <c:v>4/1/23</c:v>
                </c:pt>
                <c:pt idx="66">
                  <c:v>5/1/23</c:v>
                </c:pt>
                <c:pt idx="67">
                  <c:v>6/1/23</c:v>
                </c:pt>
                <c:pt idx="68">
                  <c:v>7/1/23</c:v>
                </c:pt>
                <c:pt idx="69">
                  <c:v>8/1/23</c:v>
                </c:pt>
                <c:pt idx="70">
                  <c:v>9/1/23</c:v>
                </c:pt>
                <c:pt idx="71">
                  <c:v>10/1/23</c:v>
                </c:pt>
                <c:pt idx="72">
                  <c:v>11/1/23</c:v>
                </c:pt>
                <c:pt idx="73">
                  <c:v>1/1/24</c:v>
                </c:pt>
                <c:pt idx="74">
                  <c:v>3/1/24</c:v>
                </c:pt>
                <c:pt idx="75">
                  <c:v>4/1/24</c:v>
                </c:pt>
                <c:pt idx="76">
                  <c:v>5/1/24</c:v>
                </c:pt>
                <c:pt idx="77">
                  <c:v>6/1/24</c:v>
                </c:pt>
                <c:pt idx="78">
                  <c:v>7/1/24</c:v>
                </c:pt>
                <c:pt idx="79">
                  <c:v>8/1/24</c:v>
                </c:pt>
                <c:pt idx="80">
                  <c:v>9/1/24</c:v>
                </c:pt>
                <c:pt idx="81">
                  <c:v>11/1/24</c:v>
                </c:pt>
                <c:pt idx="82">
                  <c:v>12/1/24</c:v>
                </c:pt>
                <c:pt idx="83">
                  <c:v>1/1/25</c:v>
                </c:pt>
                <c:pt idx="84">
                  <c:v>1/2/25</c:v>
                </c:pt>
                <c:pt idx="85">
                  <c:v>1/3/25</c:v>
                </c:pt>
                <c:pt idx="86">
                  <c:v>1/7/25</c:v>
                </c:pt>
                <c:pt idx="87">
                  <c:v>1/8/25</c:v>
                </c:pt>
              </c:strCache>
            </c:strRef>
          </c:cat>
          <c:val>
            <c:numRef>
              <c:f>Sheet1!$C$2:$C$89</c:f>
              <c:numCache>
                <c:formatCode>[$$-409]#,##0.00</c:formatCode>
                <c:ptCount val="88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>
                  <c:v>1879.04</c:v>
                </c:pt>
                <c:pt idx="50">
                  <c:v>1901.66</c:v>
                </c:pt>
                <c:pt idx="51">
                  <c:v>1930.38</c:v>
                </c:pt>
                <c:pt idx="52">
                  <c:v>1950.26</c:v>
                </c:pt>
                <c:pt idx="53">
                  <c:v>1974.57</c:v>
                </c:pt>
                <c:pt idx="54">
                  <c:v>1978.54</c:v>
                </c:pt>
                <c:pt idx="55">
                  <c:v>1982.45</c:v>
                </c:pt>
                <c:pt idx="56">
                  <c:v>2011.99</c:v>
                </c:pt>
                <c:pt idx="57">
                  <c:v>2086.21</c:v>
                </c:pt>
                <c:pt idx="58">
                  <c:v>2114.0300000000002</c:v>
                </c:pt>
                <c:pt idx="59">
                  <c:v>2112.1</c:v>
                </c:pt>
                <c:pt idx="60">
                  <c:v>2110.39</c:v>
                </c:pt>
                <c:pt idx="61">
                  <c:v>2142.6999999999998</c:v>
                </c:pt>
                <c:pt idx="62">
                  <c:v>2143.7199999999998</c:v>
                </c:pt>
                <c:pt idx="63">
                  <c:v>2154.8000000000002</c:v>
                </c:pt>
                <c:pt idx="64">
                  <c:v>2164.5100000000002</c:v>
                </c:pt>
                <c:pt idx="65">
                  <c:v>2173.9299999999998</c:v>
                </c:pt>
                <c:pt idx="66">
                  <c:v>2177.4499999999998</c:v>
                </c:pt>
                <c:pt idx="67">
                  <c:v>2179.44</c:v>
                </c:pt>
                <c:pt idx="68">
                  <c:v>2192.71</c:v>
                </c:pt>
                <c:pt idx="69">
                  <c:v>2220.46</c:v>
                </c:pt>
                <c:pt idx="70">
                  <c:v>2243.12</c:v>
                </c:pt>
                <c:pt idx="71">
                  <c:v>2224.83</c:v>
                </c:pt>
                <c:pt idx="72">
                  <c:v>2269.5700000000002</c:v>
                </c:pt>
                <c:pt idx="73">
                  <c:v>2328.59</c:v>
                </c:pt>
                <c:pt idx="74">
                  <c:v>2328.59</c:v>
                </c:pt>
                <c:pt idx="75">
                  <c:v>2298.8200000000002</c:v>
                </c:pt>
                <c:pt idx="76">
                  <c:v>2304.37</c:v>
                </c:pt>
                <c:pt idx="77">
                  <c:v>2302.2399999999998</c:v>
                </c:pt>
                <c:pt idx="78">
                  <c:v>2352.34</c:v>
                </c:pt>
                <c:pt idx="79">
                  <c:v>2354.65</c:v>
                </c:pt>
                <c:pt idx="80">
                  <c:v>2344.06</c:v>
                </c:pt>
                <c:pt idx="81">
                  <c:v>2359.1</c:v>
                </c:pt>
                <c:pt idx="82">
                  <c:v>2363.67</c:v>
                </c:pt>
                <c:pt idx="83">
                  <c:v>2366.33</c:v>
                </c:pt>
                <c:pt idx="84">
                  <c:v>2364.0100000000002</c:v>
                </c:pt>
                <c:pt idx="85">
                  <c:v>2379.4699999999998</c:v>
                </c:pt>
                <c:pt idx="86">
                  <c:v>2453.34</c:v>
                </c:pt>
                <c:pt idx="87">
                  <c:v>2452.0500000000002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65-6C46-94A2-4050A8910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9.246609797037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23-E246-A64B-90615E6EC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131.29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15770012288547458"/>
          <c:h val="5.7325891919464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1.1341532755463721E-3"/>
                  <c:y val="5.9880453582664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317027941656284E-17"/>
                  <c:y val="5.9880453582664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0.11488212172077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0"/>
                  <c:y val="8.30177779384749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821737449589345E-2"/>
                      <c:h val="6.38458598458083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  <c:pt idx="8">
                  <c:v>291.47000000000003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Salario Mínimo USD</c:v>
                </c:pt>
              </c:strCache>
            </c:strRef>
          </c:tx>
          <c:spPr>
            <a:ln w="28575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307227275541656E-2"/>
                  <c:y val="5.323805640718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51-0843-A831-418C8F227796}"/>
                </c:ext>
              </c:extLst>
            </c:dLbl>
            <c:dLbl>
              <c:idx val="1"/>
              <c:layout>
                <c:manualLayout>
                  <c:x val="-2.187650454798749E-2"/>
                  <c:y val="-5.6040059375987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51-0843-A831-418C8F227796}"/>
                </c:ext>
              </c:extLst>
            </c:dLbl>
            <c:dLbl>
              <c:idx val="2"/>
              <c:layout>
                <c:manualLayout>
                  <c:x val="-1.8230420456656196E-2"/>
                  <c:y val="-5.323805640718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051-0843-A831-418C8F227796}"/>
                </c:ext>
              </c:extLst>
            </c:dLbl>
            <c:dLbl>
              <c:idx val="3"/>
              <c:layout>
                <c:manualLayout>
                  <c:x val="-2.7143949323531154E-2"/>
                  <c:y val="-4.2237745838539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51-0843-A831-418C8F227796}"/>
                </c:ext>
              </c:extLst>
            </c:dLbl>
            <c:dLbl>
              <c:idx val="4"/>
              <c:layout>
                <c:manualLayout>
                  <c:x val="-2.6656709932083782E-2"/>
                  <c:y val="-5.2089978687881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051-0843-A831-418C8F227796}"/>
                </c:ext>
              </c:extLst>
            </c:dLbl>
            <c:dLbl>
              <c:idx val="5"/>
              <c:layout>
                <c:manualLayout>
                  <c:x val="-2.187650454798758E-2"/>
                  <c:y val="-6.164406531358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051-0843-A831-418C8F227796}"/>
                </c:ext>
              </c:extLst>
            </c:dLbl>
            <c:dLbl>
              <c:idx val="6"/>
              <c:layout>
                <c:manualLayout>
                  <c:x val="-2.6737950003095822E-2"/>
                  <c:y val="7.565408015758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051-0843-A831-418C8F227796}"/>
                </c:ext>
              </c:extLst>
            </c:dLbl>
            <c:dLbl>
              <c:idx val="7"/>
              <c:layout>
                <c:manualLayout>
                  <c:x val="-3.6460840913312485E-3"/>
                  <c:y val="-3.0822032656793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051-0843-A831-418C8F227796}"/>
                </c:ext>
              </c:extLst>
            </c:dLbl>
            <c:dLbl>
              <c:idx val="8"/>
              <c:layout>
                <c:manualLayout>
                  <c:x val="-7.939072928824023E-3"/>
                  <c:y val="2.3348750045195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26-FB4C-AF14-290EF6CC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  <c:pt idx="8">
                  <c:v>Argentina</c:v>
                </c:pt>
              </c:strCache>
            </c:strRef>
          </c:cat>
          <c:val>
            <c:numRef>
              <c:f>Hoja1!$C$2:$C$10</c:f>
              <c:numCache>
                <c:formatCode>General</c:formatCode>
                <c:ptCount val="9"/>
                <c:pt idx="0">
                  <c:v>250</c:v>
                </c:pt>
                <c:pt idx="1">
                  <c:v>440</c:v>
                </c:pt>
                <c:pt idx="2">
                  <c:v>242</c:v>
                </c:pt>
                <c:pt idx="3">
                  <c:v>450</c:v>
                </c:pt>
                <c:pt idx="4">
                  <c:v>466.2</c:v>
                </c:pt>
                <c:pt idx="5">
                  <c:v>414.06</c:v>
                </c:pt>
                <c:pt idx="6">
                  <c:v>281.8</c:v>
                </c:pt>
                <c:pt idx="7">
                  <c:v>540</c:v>
                </c:pt>
                <c:pt idx="8">
                  <c:v>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51-0843-A831-418C8F227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32632411725144467"/>
          <c:h val="5.3089705570832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20104238293123E-2"/>
          <c:y val="0.15825989857390166"/>
          <c:w val="0.91298942668938787"/>
          <c:h val="0.84130517380611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salario minimo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C-2E40-B30F-E7BC8D737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52"/>
        <c:axId val="186789743"/>
        <c:axId val="225660671"/>
      </c:barChart>
      <c:catAx>
        <c:axId val="1867897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660671"/>
        <c:crosses val="autoZero"/>
        <c:auto val="1"/>
        <c:lblAlgn val="ctr"/>
        <c:lblOffset val="100"/>
        <c:noMultiLvlLbl val="0"/>
      </c:catAx>
      <c:valAx>
        <c:axId val="225660671"/>
        <c:scaling>
          <c:orientation val="minMax"/>
          <c:max val="4500"/>
          <c:min val="850"/>
        </c:scaling>
        <c:delete val="1"/>
        <c:axPos val="l"/>
        <c:numFmt formatCode="General" sourceLinked="1"/>
        <c:majorTickMark val="out"/>
        <c:minorTickMark val="none"/>
        <c:tickLblPos val="nextTo"/>
        <c:crossAx val="186789743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08095939547952E-2"/>
          <c:y val="4.2733657553625702E-2"/>
          <c:w val="0.87959190452755909"/>
          <c:h val="0.79491413663175836"/>
        </c:manualLayout>
      </c:layou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38100" cap="rnd">
              <a:solidFill>
                <a:srgbClr val="005487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005487"/>
                </a:solidFill>
              </a:ln>
              <a:effectLst/>
            </c:spPr>
          </c:marker>
          <c:cat>
            <c:numRef>
              <c:f>Sheet1!$A$2:$A$89</c:f>
              <c:numCache>
                <c:formatCode>mmm\-yy</c:formatCode>
                <c:ptCount val="88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45597</c:v>
                </c:pt>
                <c:pt idx="82">
                  <c:v>45627</c:v>
                </c:pt>
                <c:pt idx="83">
                  <c:v>45658</c:v>
                </c:pt>
                <c:pt idx="84">
                  <c:v>45689</c:v>
                </c:pt>
                <c:pt idx="85">
                  <c:v>45717</c:v>
                </c:pt>
                <c:pt idx="86">
                  <c:v>45839</c:v>
                </c:pt>
                <c:pt idx="87">
                  <c:v>45870</c:v>
                </c:pt>
              </c:numCache>
            </c:numRef>
          </c:cat>
          <c:val>
            <c:numRef>
              <c:f>Sheet1!$C$2:$C$89</c:f>
              <c:numCache>
                <c:formatCode>"$"#,##0.00</c:formatCode>
                <c:ptCount val="88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 formatCode="General">
                  <c:v>1879.04</c:v>
                </c:pt>
                <c:pt idx="50" formatCode="General">
                  <c:v>1901.66</c:v>
                </c:pt>
                <c:pt idx="51" formatCode="General">
                  <c:v>1930.38</c:v>
                </c:pt>
                <c:pt idx="52" formatCode="General">
                  <c:v>1950.26</c:v>
                </c:pt>
                <c:pt idx="53" formatCode="General">
                  <c:v>1974.57</c:v>
                </c:pt>
                <c:pt idx="54" formatCode="General">
                  <c:v>1978.54</c:v>
                </c:pt>
                <c:pt idx="55" formatCode="General">
                  <c:v>1982.45</c:v>
                </c:pt>
                <c:pt idx="56" formatCode="General">
                  <c:v>2011.99</c:v>
                </c:pt>
                <c:pt idx="57" formatCode="General">
                  <c:v>2086.21</c:v>
                </c:pt>
                <c:pt idx="58" formatCode="General">
                  <c:v>2114.0300000000002</c:v>
                </c:pt>
                <c:pt idx="59" formatCode="#,##0.00">
                  <c:v>2112.1</c:v>
                </c:pt>
                <c:pt idx="60" formatCode="General">
                  <c:v>2110.39</c:v>
                </c:pt>
                <c:pt idx="61" formatCode="General">
                  <c:v>2142.6999999999998</c:v>
                </c:pt>
                <c:pt idx="62" formatCode="General">
                  <c:v>2143.7199999999998</c:v>
                </c:pt>
                <c:pt idx="63" formatCode="General">
                  <c:v>2154.8000000000002</c:v>
                </c:pt>
                <c:pt idx="64" formatCode="General">
                  <c:v>2164.5100000000002</c:v>
                </c:pt>
                <c:pt idx="65" formatCode="#,##0.00">
                  <c:v>2173.9299999999998</c:v>
                </c:pt>
                <c:pt idx="66" formatCode="General">
                  <c:v>2177.4499999999998</c:v>
                </c:pt>
                <c:pt idx="67" formatCode="General">
                  <c:v>2179.44</c:v>
                </c:pt>
                <c:pt idx="68" formatCode="General">
                  <c:v>2192.71</c:v>
                </c:pt>
                <c:pt idx="69" formatCode="#,##0.00">
                  <c:v>2220.46</c:v>
                </c:pt>
                <c:pt idx="70" formatCode="#,##0.00">
                  <c:v>2243.12</c:v>
                </c:pt>
                <c:pt idx="71" formatCode="_(* #,##0.00_);_(* \(#,##0.00\);_(* &quot;-&quot;??_);_(@_)">
                  <c:v>2224.83</c:v>
                </c:pt>
                <c:pt idx="72" formatCode="General">
                  <c:v>2225.5700000000002</c:v>
                </c:pt>
                <c:pt idx="73" formatCode="General">
                  <c:v>2269.5700000000002</c:v>
                </c:pt>
                <c:pt idx="74" formatCode="General">
                  <c:v>2328.59</c:v>
                </c:pt>
                <c:pt idx="75" formatCode="&quot;$&quot;#,##0.00_);[Red]\(&quot;$&quot;#,##0.00\)">
                  <c:v>2287.66</c:v>
                </c:pt>
                <c:pt idx="76" formatCode="&quot;$&quot;#,##0.00_);[Red]\(&quot;$&quot;#,##0.00\)">
                  <c:v>2298.8200000000002</c:v>
                </c:pt>
                <c:pt idx="77" formatCode="&quot;$&quot;#,##0.00_);[Red]\(&quot;$&quot;#,##0.00\)">
                  <c:v>2304.37</c:v>
                </c:pt>
                <c:pt idx="78" formatCode="&quot;$&quot;#,##0.00_);[Red]\(&quot;$&quot;#,##0.00\)">
                  <c:v>2352.34</c:v>
                </c:pt>
                <c:pt idx="79" formatCode="&quot;$&quot;#,##0.00_);[Red]\(&quot;$&quot;#,##0.00\)">
                  <c:v>2354.65</c:v>
                </c:pt>
                <c:pt idx="80" formatCode="&quot;$&quot;#,##0.00_);[Red]\(&quot;$&quot;#,##0.00\)">
                  <c:v>2344.06</c:v>
                </c:pt>
                <c:pt idx="81" formatCode="#,##0.00">
                  <c:v>2359.1</c:v>
                </c:pt>
                <c:pt idx="82" formatCode="&quot;$&quot;#,##0.00_);[Red]\(&quot;$&quot;#,##0.00\)">
                  <c:v>2363.67</c:v>
                </c:pt>
                <c:pt idx="83" formatCode="&quot;$&quot;#,##0.00_);[Red]\(&quot;$&quot;#,##0.00\)">
                  <c:v>2366.33</c:v>
                </c:pt>
                <c:pt idx="84" formatCode="&quot;$&quot;#,##0.00_);[Red]\(&quot;$&quot;#,##0.00\)">
                  <c:v>2364.0100000000002</c:v>
                </c:pt>
                <c:pt idx="85" formatCode="&quot;$&quot;#,##0.00_);[Red]\(&quot;$&quot;#,##0.00\)">
                  <c:v>2379.4699999999998</c:v>
                </c:pt>
                <c:pt idx="86" formatCode="#,##0.00">
                  <c:v>2543.34</c:v>
                </c:pt>
                <c:pt idx="87" formatCode="&quot;$&quot;#,##0.00_);[Red]\(&quot;$&quot;#,##0.00\)">
                  <c:v>2452.0500000000002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088735"/>
        <c:axId val="221090415"/>
      </c:lineChar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38100" cap="rnd">
              <a:solidFill>
                <a:srgbClr val="26A3AB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FFC000"/>
                </a:solidFill>
              </a:ln>
              <a:effectLst/>
            </c:spPr>
          </c:marker>
          <c:cat>
            <c:numRef>
              <c:f>Sheet1!$A$2:$A$89</c:f>
              <c:numCache>
                <c:formatCode>mmm\-yy</c:formatCode>
                <c:ptCount val="88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45597</c:v>
                </c:pt>
                <c:pt idx="82">
                  <c:v>45627</c:v>
                </c:pt>
                <c:pt idx="83">
                  <c:v>45658</c:v>
                </c:pt>
                <c:pt idx="84">
                  <c:v>45689</c:v>
                </c:pt>
                <c:pt idx="85">
                  <c:v>45717</c:v>
                </c:pt>
                <c:pt idx="86">
                  <c:v>45839</c:v>
                </c:pt>
                <c:pt idx="87">
                  <c:v>45870</c:v>
                </c:pt>
              </c:numCache>
            </c:numRef>
          </c:cat>
          <c:val>
            <c:numRef>
              <c:f>Sheet1!$B$2:$B$89</c:f>
              <c:numCache>
                <c:formatCode>"$"#,##0.00</c:formatCode>
                <c:ptCount val="88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3717.1800000000003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4415.03</c:v>
                </c:pt>
                <c:pt idx="74">
                  <c:v>4529.8500000000004</c:v>
                </c:pt>
                <c:pt idx="75">
                  <c:v>4514.97</c:v>
                </c:pt>
                <c:pt idx="76">
                  <c:v>4510.4799999999996</c:v>
                </c:pt>
                <c:pt idx="77">
                  <c:v>4485.34</c:v>
                </c:pt>
                <c:pt idx="78">
                  <c:v>4554.12</c:v>
                </c:pt>
                <c:pt idx="79">
                  <c:v>4336.58</c:v>
                </c:pt>
                <c:pt idx="80">
                  <c:v>4567.67</c:v>
                </c:pt>
                <c:pt idx="81">
                  <c:v>4628.83</c:v>
                </c:pt>
                <c:pt idx="82">
                  <c:v>4640.16</c:v>
                </c:pt>
                <c:pt idx="83">
                  <c:v>4660.5200000000004</c:v>
                </c:pt>
                <c:pt idx="84">
                  <c:v>4666.6499999999996</c:v>
                </c:pt>
                <c:pt idx="85">
                  <c:v>4680.1499999999996</c:v>
                </c:pt>
                <c:pt idx="86">
                  <c:v>4718.55</c:v>
                </c:pt>
                <c:pt idx="87">
                  <c:v>4722.01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7626176"/>
        <c:axId val="797346080"/>
      </c:lineChart>
      <c:dateAx>
        <c:axId val="221088735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90415"/>
        <c:crosses val="autoZero"/>
        <c:auto val="1"/>
        <c:lblOffset val="100"/>
        <c:baseTimeUnit val="months"/>
        <c:majorUnit val="2"/>
        <c:majorTimeUnit val="months"/>
      </c:dateAx>
      <c:valAx>
        <c:axId val="221090415"/>
        <c:scaling>
          <c:orientation val="minMax"/>
          <c:max val="8000"/>
          <c:min val="1000"/>
        </c:scaling>
        <c:delete val="0"/>
        <c:axPos val="l"/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88735"/>
        <c:crosses val="autoZero"/>
        <c:crossBetween val="between"/>
        <c:majorUnit val="500"/>
      </c:valAx>
      <c:valAx>
        <c:axId val="797346080"/>
        <c:scaling>
          <c:orientation val="minMax"/>
        </c:scaling>
        <c:delete val="1"/>
        <c:axPos val="r"/>
        <c:numFmt formatCode="&quot;$&quot;#,##0.00" sourceLinked="1"/>
        <c:majorTickMark val="out"/>
        <c:minorTickMark val="none"/>
        <c:tickLblPos val="nextTo"/>
        <c:crossAx val="797626176"/>
        <c:crosses val="max"/>
        <c:crossBetween val="between"/>
      </c:valAx>
      <c:dateAx>
        <c:axId val="79762617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797346080"/>
        <c:crosses val="autoZero"/>
        <c:auto val="1"/>
        <c:lblOffset val="100"/>
        <c:baseTimeUnit val="days"/>
      </c:date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66820265321222"/>
          <c:y val="5.0081480992204839E-3"/>
          <c:w val="0.60003879279366135"/>
          <c:h val="4.57849196278127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Unemployment rate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1760695390580731E-2"/>
                  <c:y val="-6.7507201695840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57-3746-9715-E43C37DC1298}"/>
                </c:ext>
              </c:extLst>
            </c:dLbl>
            <c:dLbl>
              <c:idx val="3"/>
              <c:layout>
                <c:manualLayout>
                  <c:x val="-3.2911950000000002E-2"/>
                  <c:y val="-5.566325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91-E54C-A384-D59479077687}"/>
                </c:ext>
              </c:extLst>
            </c:dLbl>
            <c:dLbl>
              <c:idx val="5"/>
              <c:layout>
                <c:manualLayout>
                  <c:x val="-3.3230077500000003E-2"/>
                  <c:y val="-6.36218860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91-E54C-A384-D59479077687}"/>
                </c:ext>
              </c:extLst>
            </c:dLbl>
            <c:dLbl>
              <c:idx val="6"/>
              <c:layout>
                <c:manualLayout>
                  <c:x val="-5.0416927799999997E-2"/>
                  <c:y val="-5.18329665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91-E54C-A384-D59479077687}"/>
                </c:ext>
              </c:extLst>
            </c:dLbl>
            <c:dLbl>
              <c:idx val="8"/>
              <c:layout>
                <c:manualLayout>
                  <c:x val="-1.3460689243669126E-2"/>
                  <c:y val="-0.1513547773962971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91-E54C-A384-D59479077687}"/>
                </c:ext>
              </c:extLst>
            </c:dLbl>
            <c:dLbl>
              <c:idx val="9"/>
              <c:layout>
                <c:manualLayout>
                  <c:x val="-4.9838153600000002E-3"/>
                  <c:y val="5.08695319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91-E54C-A384-D59479077687}"/>
                </c:ext>
              </c:extLst>
            </c:dLbl>
            <c:dLbl>
              <c:idx val="11"/>
              <c:layout>
                <c:manualLayout>
                  <c:x val="-4.3227657699999998E-2"/>
                  <c:y val="-6.048856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91-E54C-A384-D59479077687}"/>
                </c:ext>
              </c:extLst>
            </c:dLbl>
            <c:dLbl>
              <c:idx val="13"/>
              <c:layout>
                <c:manualLayout>
                  <c:x val="-4.6890359097968475E-3"/>
                  <c:y val="-6.362188802362175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2.9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D91-E54C-A384-D594790776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4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Euro area</c:v>
                </c:pt>
                <c:pt idx="6">
                  <c:v>Italy</c:v>
                </c:pt>
                <c:pt idx="7">
                  <c:v>Spain</c:v>
                </c:pt>
                <c:pt idx="8">
                  <c:v>Taiwan</c:v>
                </c:pt>
                <c:pt idx="9">
                  <c:v>Germany</c:v>
                </c:pt>
                <c:pt idx="10">
                  <c:v>France </c:v>
                </c:pt>
                <c:pt idx="11">
                  <c:v>Argentina</c:v>
                </c:pt>
                <c:pt idx="12">
                  <c:v>Brasil</c:v>
                </c:pt>
                <c:pt idx="13">
                  <c:v>Mexico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3.7</c:v>
                </c:pt>
                <c:pt idx="1">
                  <c:v>5.2</c:v>
                </c:pt>
                <c:pt idx="2">
                  <c:v>2.4</c:v>
                </c:pt>
                <c:pt idx="3">
                  <c:v>3.8</c:v>
                </c:pt>
                <c:pt idx="4">
                  <c:v>5.7</c:v>
                </c:pt>
                <c:pt idx="5">
                  <c:v>6.4</c:v>
                </c:pt>
                <c:pt idx="6">
                  <c:v>7.2</c:v>
                </c:pt>
                <c:pt idx="7">
                  <c:v>11.6</c:v>
                </c:pt>
                <c:pt idx="8">
                  <c:v>3.39</c:v>
                </c:pt>
                <c:pt idx="9">
                  <c:v>3.1</c:v>
                </c:pt>
                <c:pt idx="10">
                  <c:v>7.5</c:v>
                </c:pt>
                <c:pt idx="11">
                  <c:v>7.2</c:v>
                </c:pt>
                <c:pt idx="12">
                  <c:v>7.6</c:v>
                </c:pt>
                <c:pt idx="13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18605056"/>
        <c:axId val="1218602976"/>
      </c:line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  <c:pt idx="19">
                  <c:v>30</c:v>
                </c:pt>
                <c:pt idx="20">
                  <c:v>35.1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F8-8C49-BC85-B0FEC0A6DEF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127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EF8-8C49-BC85-B0FEC0A6DEFD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EF8-8C49-BC85-B0FEC0A6D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Hoja1!$B$2:$B$22</c:f>
              <c:numCache>
                <c:formatCode>General</c:formatCode>
                <c:ptCount val="21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  <c:pt idx="20">
                  <c:v>278.8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29-1D44-AEA1-43B7A9F1831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603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4450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445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6032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422D-6B49-A91B-A0181C96C7F6}"/>
              </c:ext>
            </c:extLst>
          </c:dPt>
          <c:cat>
            <c:numRef>
              <c:f>Hoja1!$A$2:$A$22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Hoja1!$C$2:$C$22</c:f>
              <c:numCache>
                <c:formatCode>General</c:formatCode>
                <c:ptCount val="21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  <c:pt idx="20">
                  <c:v>54.8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29-1D44-AEA1-43B7A9F18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B0B-974F-B7D5-1EDEFFFFF6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183.5%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457-1346-AA3F-CF64022FBF74}"/>
                </c:ext>
              </c:extLst>
            </c:dLbl>
            <c:dLbl>
              <c:idx val="2"/>
              <c:layout>
                <c:manualLayout>
                  <c:x val="-6.8150456532037494E-3"/>
                  <c:y val="9.89135090930332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6457-1346-AA3F-CF64022FBF74}"/>
                </c:ext>
              </c:extLst>
            </c:dLbl>
            <c:dLbl>
              <c:idx val="3"/>
              <c:layout>
                <c:manualLayout>
                  <c:x val="0"/>
                  <c:y val="6.89397184587807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6457-1346-AA3F-CF64022FBF74}"/>
                </c:ext>
              </c:extLst>
            </c:dLbl>
            <c:dLbl>
              <c:idx val="4"/>
              <c:layout>
                <c:manualLayout>
                  <c:x val="-1.1358409422006319E-3"/>
                  <c:y val="1.64857028558886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  <a:p>
                    <a:pPr>
                      <a:defRPr sz="2000" b="1"/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415635414018047E-2"/>
                      <c:h val="9.416278128455392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F49-D044-ABA0-9EACE0B54B7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457-1346-AA3F-CF64022FBF74}"/>
                </c:ext>
              </c:extLst>
            </c:dLbl>
            <c:dLbl>
              <c:idx val="6"/>
              <c:layout>
                <c:manualLayout>
                  <c:x val="0"/>
                  <c:y val="8.99213719027574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6%</a:t>
                    </a:r>
                  </a:p>
                  <a:p>
                    <a:pPr>
                      <a:defRPr sz="2000" b="1"/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673436731110316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6457-1346-AA3F-CF64022FBF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Turquía</c:v>
                </c:pt>
                <c:pt idx="1">
                  <c:v>Argentina</c:v>
                </c:pt>
                <c:pt idx="2">
                  <c:v>Colombia</c:v>
                </c:pt>
                <c:pt idx="3">
                  <c:v>Reino Unido</c:v>
                </c:pt>
                <c:pt idx="4">
                  <c:v>México</c:v>
                </c:pt>
                <c:pt idx="5">
                  <c:v>USA </c:v>
                </c:pt>
                <c:pt idx="6">
                  <c:v>Israel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67.16</c:v>
                </c:pt>
                <c:pt idx="1">
                  <c:v>183.56</c:v>
                </c:pt>
                <c:pt idx="2">
                  <c:v>8.25</c:v>
                </c:pt>
                <c:pt idx="3">
                  <c:v>9.1999999999999993</c:v>
                </c:pt>
                <c:pt idx="4">
                  <c:v>2.5</c:v>
                </c:pt>
                <c:pt idx="5">
                  <c:v>1.6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49-D044-ABA0-9EACE0B54B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9146352"/>
        <c:axId val="929264624"/>
      </c:barChart>
      <c:catAx>
        <c:axId val="92914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264624"/>
        <c:crosses val="autoZero"/>
        <c:auto val="1"/>
        <c:lblAlgn val="ctr"/>
        <c:lblOffset val="100"/>
        <c:noMultiLvlLbl val="0"/>
      </c:catAx>
      <c:valAx>
        <c:axId val="92926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14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595533081055713E-2"/>
          <c:y val="2.0632069602624901E-2"/>
          <c:w val="0.97123431047430009"/>
          <c:h val="0.81093275369379003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Inflación al consumidor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051-0843-A831-418C8F22779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8051-0843-A831-418C8F22779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051-0843-A831-418C8F22779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051-0843-A831-418C8F22779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C96-49DD-B5B2-D53C419E8AA7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619-4BF9-9BCE-558191452028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96-49DD-B5B2-D53C419E8AA7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96-49DD-B5B2-D53C419E8AA7}"/>
              </c:ext>
            </c:extLst>
          </c:dPt>
          <c:dLbls>
            <c:dLbl>
              <c:idx val="0"/>
              <c:layout>
                <c:manualLayout>
                  <c:x val="-7.2921681826625083E-3"/>
                  <c:y val="-6.7248071251184788E-2"/>
                </c:manualLayout>
              </c:layout>
              <c:tx>
                <c:rich>
                  <a:bodyPr/>
                  <a:lstStyle/>
                  <a:p>
                    <a:fld id="{7E8C1190-9182-4D8A-ABA8-638764249163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-7.292168182662497E-3"/>
                  <c:y val="-6.44460682823854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2.4307227275541655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6.0768068188853698E-3"/>
                  <c:y val="-3.64260385943917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1.2153613637771274E-3"/>
                  <c:y val="-2.24160237503949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7.292168182662497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rgbClr val="FFFFFF">
                          <a:lumMod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2.4307227275541655E-3"/>
                  <c:y val="-3.64260385943917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-2.2415913435317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9962274034893E-2"/>
                      <c:h val="3.53332574365599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3.6460840913311592E-3"/>
                  <c:y val="-3.3624035625592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51-0843-A831-418C8F227796}"/>
                </c:ext>
              </c:extLst>
            </c:dLbl>
            <c:dLbl>
              <c:idx val="9"/>
              <c:layout>
                <c:manualLayout>
                  <c:x val="6.0768068188855034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96-49DD-B5B2-D53C419E8AA7}"/>
                </c:ext>
              </c:extLst>
            </c:dLbl>
            <c:dLbl>
              <c:idx val="10"/>
              <c:layout>
                <c:manualLayout>
                  <c:x val="2.4307227275541655E-3"/>
                  <c:y val="-3.92280415631911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4.66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619-4BF9-9BCE-558191452028}"/>
                </c:ext>
              </c:extLst>
            </c:dLbl>
            <c:dLbl>
              <c:idx val="11"/>
              <c:layout>
                <c:manualLayout>
                  <c:x val="2.4307227275539873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96-49DD-B5B2-D53C419E8AA7}"/>
                </c:ext>
              </c:extLst>
            </c:dLbl>
            <c:dLbl>
              <c:idx val="12"/>
              <c:layout>
                <c:manualLayout>
                  <c:x val="-1.9445781820433324E-2"/>
                  <c:y val="-4.48320475007898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3.5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C96-49DD-B5B2-D53C419E8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5487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7.3</c:v>
                </c:pt>
                <c:pt idx="1">
                  <c:v>7.8</c:v>
                </c:pt>
                <c:pt idx="2">
                  <c:v>8.5</c:v>
                </c:pt>
                <c:pt idx="3">
                  <c:v>8</c:v>
                </c:pt>
                <c:pt idx="4">
                  <c:v>7.8</c:v>
                </c:pt>
                <c:pt idx="5">
                  <c:v>6.21</c:v>
                </c:pt>
                <c:pt idx="6">
                  <c:v>5.31</c:v>
                </c:pt>
                <c:pt idx="7">
                  <c:v>4.5999999999999996</c:v>
                </c:pt>
                <c:pt idx="8">
                  <c:v>4.3</c:v>
                </c:pt>
                <c:pt idx="9">
                  <c:v>4.0999999999999996</c:v>
                </c:pt>
                <c:pt idx="10">
                  <c:v>4.66</c:v>
                </c:pt>
                <c:pt idx="11">
                  <c:v>4.55</c:v>
                </c:pt>
                <c:pt idx="12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solidFill>
            <a:schemeClr val="accent3"/>
          </a:solidFill>
          <a:prstDash val="solid"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# de Salarios Por Hora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Veces de salario que cuesta 1 hora extra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USA</c:v>
                </c:pt>
                <c:pt idx="1">
                  <c:v>China</c:v>
                </c:pt>
                <c:pt idx="2">
                  <c:v>Japan</c:v>
                </c:pt>
                <c:pt idx="3">
                  <c:v>Canada</c:v>
                </c:pt>
                <c:pt idx="4">
                  <c:v>Spain</c:v>
                </c:pt>
                <c:pt idx="5">
                  <c:v>Taiwan</c:v>
                </c:pt>
                <c:pt idx="6">
                  <c:v>Germany</c:v>
                </c:pt>
                <c:pt idx="7">
                  <c:v>France</c:v>
                </c:pt>
                <c:pt idx="8">
                  <c:v>Argentina</c:v>
                </c:pt>
                <c:pt idx="9">
                  <c:v>Brazil</c:v>
                </c:pt>
                <c:pt idx="10">
                  <c:v>Mexico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1.5</c:v>
                </c:pt>
                <c:pt idx="1">
                  <c:v>1.5</c:v>
                </c:pt>
                <c:pt idx="2">
                  <c:v>1.25</c:v>
                </c:pt>
                <c:pt idx="3">
                  <c:v>1.5</c:v>
                </c:pt>
                <c:pt idx="4">
                  <c:v>1.75</c:v>
                </c:pt>
                <c:pt idx="5">
                  <c:v>1.34</c:v>
                </c:pt>
                <c:pt idx="6">
                  <c:v>1.25</c:v>
                </c:pt>
                <c:pt idx="7">
                  <c:v>1.25</c:v>
                </c:pt>
                <c:pt idx="8">
                  <c:v>1.5</c:v>
                </c:pt>
                <c:pt idx="9">
                  <c:v>1.5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0F42-992C-226DA2E578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63107343"/>
        <c:axId val="963109615"/>
      </c:barChart>
      <c:catAx>
        <c:axId val="963107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9615"/>
        <c:crosses val="autoZero"/>
        <c:auto val="1"/>
        <c:lblAlgn val="ctr"/>
        <c:lblOffset val="100"/>
        <c:noMultiLvlLbl val="0"/>
      </c:catAx>
      <c:valAx>
        <c:axId val="9631096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7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de </a:t>
            </a:r>
            <a:r>
              <a:rPr lang="en-US" b="1" dirty="0" err="1"/>
              <a:t>empleados</a:t>
            </a:r>
            <a:r>
              <a:rPr lang="en-US" b="1" dirty="0"/>
              <a:t> de </a:t>
            </a:r>
            <a:r>
              <a:rPr lang="en-US" b="1" dirty="0" err="1"/>
              <a:t>tiempo</a:t>
            </a:r>
            <a:r>
              <a:rPr lang="en-US" b="1" dirty="0"/>
              <a:t> </a:t>
            </a:r>
            <a:r>
              <a:rPr lang="en-US" b="1" dirty="0" err="1"/>
              <a:t>completo</a:t>
            </a:r>
            <a:r>
              <a:rPr lang="en-US" b="1" baseline="0" dirty="0"/>
              <a:t> entre 15 y 64 </a:t>
            </a:r>
            <a:r>
              <a:rPr lang="en-US" b="1" baseline="0" dirty="0" err="1"/>
              <a:t>años</a:t>
            </a:r>
            <a:r>
              <a:rPr lang="en-US" b="1" baseline="0" dirty="0"/>
              <a:t> de </a:t>
            </a:r>
            <a:r>
              <a:rPr lang="en-US" b="1" baseline="0" dirty="0" err="1"/>
              <a:t>edad</a:t>
            </a:r>
            <a:endParaRPr lang="en-US" b="1" dirty="0"/>
          </a:p>
        </c:rich>
      </c:tx>
      <c:layout>
        <c:manualLayout>
          <c:xMode val="edge"/>
          <c:yMode val="edge"/>
          <c:x val="0.22287808903886783"/>
          <c:y val="5.2220372134534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1536320341559926E-2"/>
                  <c:y val="-8.515361619043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CE-9D42-8AEF-94173D1FFE95}"/>
                </c:ext>
              </c:extLst>
            </c:dLbl>
            <c:dLbl>
              <c:idx val="3"/>
              <c:layout>
                <c:manualLayout>
                  <c:x val="-4.5599329949977001E-2"/>
                  <c:y val="-0.101644260022394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CE-9D42-8AEF-94173D1FFE95}"/>
                </c:ext>
              </c:extLst>
            </c:dLbl>
            <c:dLbl>
              <c:idx val="5"/>
              <c:layout>
                <c:manualLayout>
                  <c:x val="-5.5738410644820937E-3"/>
                  <c:y val="-9.889581938373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CE-9D42-8AEF-94173D1FFE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Spain</c:v>
                </c:pt>
                <c:pt idx="3">
                  <c:v>Germany</c:v>
                </c:pt>
                <c:pt idx="4">
                  <c:v>France</c:v>
                </c:pt>
                <c:pt idx="5">
                  <c:v>Mexico</c:v>
                </c:pt>
              </c:strCache>
            </c:strRef>
          </c:cat>
          <c:val>
            <c:numRef>
              <c:f>Hoja1!$B$2:$B$7</c:f>
              <c:numCache>
                <c:formatCode>0.00%</c:formatCode>
                <c:ptCount val="6"/>
                <c:pt idx="0">
                  <c:v>8.2000000000000003E-2</c:v>
                </c:pt>
                <c:pt idx="1">
                  <c:v>0.113</c:v>
                </c:pt>
                <c:pt idx="2">
                  <c:v>3.4000000000000002E-2</c:v>
                </c:pt>
                <c:pt idx="3">
                  <c:v>0.04</c:v>
                </c:pt>
                <c:pt idx="4">
                  <c:v>0.191</c:v>
                </c:pt>
                <c:pt idx="5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CE-9D42-8AEF-94173D1FFE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28266959"/>
        <c:axId val="728269231"/>
      </c:lineChart>
      <c:catAx>
        <c:axId val="72826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9231"/>
        <c:crosses val="autoZero"/>
        <c:auto val="1"/>
        <c:lblAlgn val="ctr"/>
        <c:lblOffset val="100"/>
        <c:noMultiLvlLbl val="0"/>
      </c:catAx>
      <c:valAx>
        <c:axId val="728269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6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1"/>
  <c:style val="2"/>
  <c:chart>
    <c:title>
      <c:tx>
        <c:rich>
          <a:bodyPr/>
          <a:lstStyle/>
          <a:p>
            <a:pPr>
              <a:defRPr/>
            </a:pPr>
            <a:r>
              <a:rPr lang="en-US" dirty="0"/>
              <a:t>% del PIB</a:t>
            </a:r>
            <a:r>
              <a:rPr lang="es-ES" dirty="0"/>
              <a:t> QUE CAPTA LA CLASE TRABAJADORA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del PIB</c:v>
                </c:pt>
              </c:strCache>
            </c:strRef>
          </c:tx>
          <c:invertIfNegative val="1"/>
          <c:dPt>
            <c:idx val="0"/>
            <c:invertIfNegative val="1"/>
            <c:bubble3D val="0"/>
            <c:spPr>
              <a:solidFill>
                <a:srgbClr val="CC0000"/>
              </a:solidFill>
            </c:spPr>
            <c:extLst>
              <c:ext xmlns:c16="http://schemas.microsoft.com/office/drawing/2014/chart" uri="{C3380CC4-5D6E-409C-BE32-E72D297353CC}">
                <c16:uniqueId val="{00000001-DC70-F44C-BD02-A4A3C15B0333}"/>
              </c:ext>
            </c:extLst>
          </c:dPt>
          <c:dPt>
            <c:idx val="1"/>
            <c:invertIfNegative val="1"/>
            <c:bubble3D val="0"/>
            <c:spPr>
              <a:solidFill>
                <a:srgbClr val="CC0000"/>
              </a:solidFill>
            </c:spPr>
            <c:extLst>
              <c:ext xmlns:c16="http://schemas.microsoft.com/office/drawing/2014/chart" uri="{C3380CC4-5D6E-409C-BE32-E72D297353CC}">
                <c16:uniqueId val="{00000003-DC70-F44C-BD02-A4A3C15B0333}"/>
              </c:ext>
            </c:extLst>
          </c:dPt>
          <c:dPt>
            <c:idx val="2"/>
            <c:invertIfNegative val="1"/>
            <c:bubble3D val="0"/>
            <c:spPr>
              <a:solidFill>
                <a:srgbClr val="0066CC"/>
              </a:solidFill>
            </c:spPr>
            <c:extLst>
              <c:ext xmlns:c16="http://schemas.microsoft.com/office/drawing/2014/chart" uri="{C3380CC4-5D6E-409C-BE32-E72D297353CC}">
                <c16:uniqueId val="{00000005-DC70-F44C-BD02-A4A3C15B0333}"/>
              </c:ext>
            </c:extLst>
          </c:dPt>
          <c:dPt>
            <c:idx val="3"/>
            <c:invertIfNegative val="1"/>
            <c:bubble3D val="0"/>
            <c:spPr>
              <a:solidFill>
                <a:srgbClr val="0066CC"/>
              </a:solidFill>
            </c:spPr>
            <c:extLst>
              <c:ext xmlns:c16="http://schemas.microsoft.com/office/drawing/2014/chart" uri="{C3380CC4-5D6E-409C-BE32-E72D297353CC}">
                <c16:uniqueId val="{00000007-DC70-F44C-BD02-A4A3C15B0333}"/>
              </c:ext>
            </c:extLst>
          </c:dPt>
          <c:dPt>
            <c:idx val="4"/>
            <c:invertIfNegative val="1"/>
            <c:bubble3D val="0"/>
            <c:spPr>
              <a:solidFill>
                <a:srgbClr val="CC0000"/>
              </a:solidFill>
            </c:spPr>
            <c:extLst>
              <c:ext xmlns:c16="http://schemas.microsoft.com/office/drawing/2014/chart" uri="{C3380CC4-5D6E-409C-BE32-E72D297353CC}">
                <c16:uniqueId val="{00000009-DC70-F44C-BD02-A4A3C15B0333}"/>
              </c:ext>
            </c:extLst>
          </c:dPt>
          <c:dPt>
            <c:idx val="5"/>
            <c:invertIfNegative val="1"/>
            <c:bubble3D val="0"/>
            <c:spPr>
              <a:solidFill>
                <a:srgbClr val="800040"/>
              </a:solidFill>
            </c:spPr>
            <c:extLst>
              <c:ext xmlns:c16="http://schemas.microsoft.com/office/drawing/2014/chart" uri="{C3380CC4-5D6E-409C-BE32-E72D297353CC}">
                <c16:uniqueId val="{0000000B-DC70-F44C-BD02-A4A3C15B0333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1994</c:v>
                </c:pt>
                <c:pt idx="1">
                  <c:v>2000</c:v>
                </c:pt>
                <c:pt idx="2">
                  <c:v>2006</c:v>
                </c:pt>
                <c:pt idx="3">
                  <c:v>2012</c:v>
                </c:pt>
                <c:pt idx="4">
                  <c:v>2018</c:v>
                </c:pt>
                <c:pt idx="5">
                  <c:v>2024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33.299999999999997</c:v>
                </c:pt>
                <c:pt idx="1">
                  <c:v>40.6</c:v>
                </c:pt>
                <c:pt idx="2">
                  <c:v>25.8</c:v>
                </c:pt>
                <c:pt idx="3">
                  <c:v>25.4</c:v>
                </c:pt>
                <c:pt idx="4">
                  <c:v>24.7</c:v>
                </c:pt>
                <c:pt idx="5">
                  <c:v>31.8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7E-FE48-B60D-B4BF327354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8027336"/>
        <c:axId val="-2113994440"/>
      </c:barChart>
      <c:catAx>
        <c:axId val="-2068027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/>
                  <a:t>ÚLTIMO AÑO DEL SEXENIO</a:t>
                </a:r>
                <a:endParaRPr lang="es-MX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-2113994440"/>
        <c:crosses val="autoZero"/>
        <c:auto val="1"/>
        <c:lblAlgn val="ctr"/>
        <c:lblOffset val="100"/>
        <c:noMultiLvlLbl val="0"/>
      </c:catAx>
      <c:valAx>
        <c:axId val="-21139944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r>
                  <a:rPr lang="es-MX"/>
                  <a:t>% del PIB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68027336"/>
        <c:crosses val="autoZero"/>
        <c:crossBetween val="between"/>
      </c:valAx>
    </c:plotArea>
    <c:plotVisOnly val="1"/>
    <c:dispBlanksAs val="gap"/>
    <c:showDLblsOverMax val="1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n-US" baseline="0" dirty="0"/>
              <a:t> de</a:t>
            </a:r>
            <a:r>
              <a:rPr lang="en-US" dirty="0"/>
              <a:t>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1201726421638271E-2"/>
          <c:y val="0.11890650537619549"/>
          <c:w val="0.90779275168615414"/>
          <c:h val="0.768810730831323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Unemployment, World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8575">
                <a:solidFill>
                  <a:schemeClr val="accent3"/>
                </a:solidFill>
              </a:ln>
              <a:effectLst/>
            </c:spPr>
          </c:marker>
          <c:dPt>
            <c:idx val="31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1-FF90-BE41-9E8A-532A9F25CB43}"/>
              </c:ext>
            </c:extLst>
          </c:dPt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2-FF90-BE41-9E8A-532A9F25CB43}"/>
              </c:ext>
            </c:extLst>
          </c:dPt>
          <c:dLbls>
            <c:dLbl>
              <c:idx val="2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FF90-BE41-9E8A-532A9F25CB43}"/>
                </c:ext>
              </c:extLst>
            </c:dLbl>
            <c:dLbl>
              <c:idx val="30"/>
              <c:layout>
                <c:manualLayout>
                  <c:x val="-4.1670587285070851E-2"/>
                  <c:y val="0.11528814328356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FF90-BE41-9E8A-532A9F25CB43}"/>
                </c:ext>
              </c:extLst>
            </c:dLbl>
            <c:dLbl>
              <c:idx val="31"/>
              <c:layout>
                <c:manualLayout>
                  <c:x val="-1.2559372573561059E-2"/>
                  <c:y val="-8.7232123094900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FF90-BE41-9E8A-532A9F25CB43}"/>
                </c:ext>
              </c:extLst>
            </c:dLbl>
            <c:dLbl>
              <c:idx val="32"/>
              <c:layout>
                <c:manualLayout>
                  <c:x val="-9.840285958801515E-4"/>
                  <c:y val="-3.59269889456891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FF90-BE41-9E8A-532A9F25CB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Sheet1!$A$2:$A$36</c:f>
              <c:numCache>
                <c:formatCode>General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Sheet1!$B$2:$B$36</c:f>
              <c:numCache>
                <c:formatCode>0.00%</c:formatCode>
                <c:ptCount val="35"/>
                <c:pt idx="0">
                  <c:v>4.8000000000000001E-2</c:v>
                </c:pt>
                <c:pt idx="1">
                  <c:v>4.9000000000000002E-2</c:v>
                </c:pt>
                <c:pt idx="2">
                  <c:v>5.1999999999999998E-2</c:v>
                </c:pt>
                <c:pt idx="3">
                  <c:v>5.5E-2</c:v>
                </c:pt>
                <c:pt idx="4">
                  <c:v>5.6000000000000001E-2</c:v>
                </c:pt>
                <c:pt idx="5">
                  <c:v>5.7000000000000002E-2</c:v>
                </c:pt>
                <c:pt idx="6">
                  <c:v>5.7000000000000002E-2</c:v>
                </c:pt>
                <c:pt idx="7">
                  <c:v>5.8000000000000003E-2</c:v>
                </c:pt>
                <c:pt idx="8">
                  <c:v>0.06</c:v>
                </c:pt>
                <c:pt idx="9">
                  <c:v>5.8000000000000003E-2</c:v>
                </c:pt>
                <c:pt idx="10">
                  <c:v>5.8000000000000003E-2</c:v>
                </c:pt>
                <c:pt idx="11">
                  <c:v>6.0999999999999999E-2</c:v>
                </c:pt>
                <c:pt idx="12">
                  <c:v>6.2E-2</c:v>
                </c:pt>
                <c:pt idx="13">
                  <c:v>0.06</c:v>
                </c:pt>
                <c:pt idx="14">
                  <c:v>5.8999999999999997E-2</c:v>
                </c:pt>
                <c:pt idx="15">
                  <c:v>5.6000000000000001E-2</c:v>
                </c:pt>
                <c:pt idx="16">
                  <c:v>5.3999999999999999E-2</c:v>
                </c:pt>
                <c:pt idx="17">
                  <c:v>5.3999999999999999E-2</c:v>
                </c:pt>
                <c:pt idx="18">
                  <c:v>0.06</c:v>
                </c:pt>
                <c:pt idx="19">
                  <c:v>5.8999999999999997E-2</c:v>
                </c:pt>
                <c:pt idx="20">
                  <c:v>5.8000000000000003E-2</c:v>
                </c:pt>
                <c:pt idx="21">
                  <c:v>5.7000000000000002E-2</c:v>
                </c:pt>
                <c:pt idx="22">
                  <c:v>5.7000000000000002E-2</c:v>
                </c:pt>
                <c:pt idx="23">
                  <c:v>5.6000000000000001E-2</c:v>
                </c:pt>
                <c:pt idx="24">
                  <c:v>5.6000000000000001E-2</c:v>
                </c:pt>
                <c:pt idx="25">
                  <c:v>5.7000000000000002E-2</c:v>
                </c:pt>
                <c:pt idx="26">
                  <c:v>5.6000000000000001E-2</c:v>
                </c:pt>
                <c:pt idx="27">
                  <c:v>5.3999999999999999E-2</c:v>
                </c:pt>
                <c:pt idx="28">
                  <c:v>5.3999999999999999E-2</c:v>
                </c:pt>
                <c:pt idx="29">
                  <c:v>6.6000000000000003E-2</c:v>
                </c:pt>
                <c:pt idx="30">
                  <c:v>6.2E-2</c:v>
                </c:pt>
                <c:pt idx="31">
                  <c:v>5.8000000000000003E-2</c:v>
                </c:pt>
                <c:pt idx="32">
                  <c:v>5.0999999999999997E-2</c:v>
                </c:pt>
                <c:pt idx="33" formatCode="0%">
                  <c:v>0.05</c:v>
                </c:pt>
                <c:pt idx="34" formatCode="0%">
                  <c:v>0.05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90-BE41-9E8A-532A9F25C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3125568"/>
        <c:axId val="932651216"/>
      </c:lineChart>
      <c:catAx>
        <c:axId val="93312556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651216"/>
        <c:crossesAt val="0"/>
        <c:auto val="1"/>
        <c:lblAlgn val="ctr"/>
        <c:lblOffset val="100"/>
        <c:noMultiLvlLbl val="0"/>
      </c:catAx>
      <c:valAx>
        <c:axId val="932651216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3125568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89-E049-8150-E2212429DCD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89-E049-8150-E2212429DCD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f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0.54100000000000004</c:v>
                </c:pt>
                <c:pt idx="1">
                  <c:v>0.45899999999999996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89-E049-8150-E2212429D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211433404633158E-2"/>
          <c:y val="2.3408932983205281E-2"/>
          <c:w val="0.94378850000000003"/>
          <c:h val="0.702102049461111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542514499999999E-2"/>
                  <c:y val="-3.16809528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F8-A544-9ED2-25248601920A}"/>
                </c:ext>
              </c:extLst>
            </c:dLbl>
            <c:dLbl>
              <c:idx val="1"/>
              <c:layout>
                <c:manualLayout>
                  <c:x val="-4.9729466399999998E-2"/>
                  <c:y val="-4.873993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F8-A544-9ED2-25248601920A}"/>
                </c:ext>
              </c:extLst>
            </c:dLbl>
            <c:dLbl>
              <c:idx val="2"/>
              <c:layout>
                <c:manualLayout>
                  <c:x val="-4.9275189262770761E-2"/>
                  <c:y val="-7.5149076582342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F8-A544-9ED2-25248601920A}"/>
                </c:ext>
              </c:extLst>
            </c:dLbl>
            <c:dLbl>
              <c:idx val="3"/>
              <c:layout>
                <c:manualLayout>
                  <c:x val="-2.1749056769433457E-2"/>
                  <c:y val="5.5148421769949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F8-A544-9ED2-25248601920A}"/>
                </c:ext>
              </c:extLst>
            </c:dLbl>
            <c:dLbl>
              <c:idx val="4"/>
              <c:layout>
                <c:manualLayout>
                  <c:x val="-3.9988476799999999E-2"/>
                  <c:y val="-2.68069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F8-A544-9ED2-25248601920A}"/>
                </c:ext>
              </c:extLst>
            </c:dLbl>
            <c:dLbl>
              <c:idx val="5"/>
              <c:layout>
                <c:manualLayout>
                  <c:x val="-3.6276679999999999E-2"/>
                  <c:y val="-4.38659377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F8-A544-9ED2-25248601920A}"/>
                </c:ext>
              </c:extLst>
            </c:dLbl>
            <c:dLbl>
              <c:idx val="6"/>
              <c:layout>
                <c:manualLayout>
                  <c:x val="-8.9119800299223562E-3"/>
                  <c:y val="-6.3944463774741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F8-A544-9ED2-25248601920A}"/>
                </c:ext>
              </c:extLst>
            </c:dLbl>
            <c:dLbl>
              <c:idx val="7"/>
              <c:layout>
                <c:manualLayout>
                  <c:x val="-3.8722640000000003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F8-A544-9ED2-25248601920A}"/>
                </c:ext>
              </c:extLst>
            </c:dLbl>
            <c:dLbl>
              <c:idx val="8"/>
              <c:layout>
                <c:manualLayout>
                  <c:x val="-1.4263033899999999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F8-A544-9ED2-25248601920A}"/>
                </c:ext>
              </c:extLst>
            </c:dLbl>
            <c:dLbl>
              <c:idx val="9"/>
              <c:layout>
                <c:manualLayout>
                  <c:x val="-3.7499662500000003E-2"/>
                  <c:y val="-4.142893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F8-A544-9ED2-25248601920A}"/>
                </c:ext>
              </c:extLst>
            </c:dLbl>
            <c:dLbl>
              <c:idx val="10"/>
              <c:layout>
                <c:manualLayout>
                  <c:x val="-1.8317910553306452E-2"/>
                  <c:y val="-0.119743224064396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F8-A544-9ED2-25248601920A}"/>
                </c:ext>
              </c:extLst>
            </c:dLbl>
            <c:dLbl>
              <c:idx val="11"/>
              <c:layout>
                <c:manualLayout>
                  <c:x val="-6.1053662264466358E-3"/>
                  <c:y val="-3.7535391898099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F8-A544-9ED2-25248601920A}"/>
                </c:ext>
              </c:extLst>
            </c:dLbl>
            <c:dLbl>
              <c:idx val="12"/>
              <c:layout>
                <c:manualLayout>
                  <c:x val="-2.06660852E-2"/>
                  <c:y val="8.0420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F8-A544-9ED2-25248601920A}"/>
                </c:ext>
              </c:extLst>
            </c:dLbl>
            <c:dLbl>
              <c:idx val="13"/>
              <c:layout>
                <c:manualLayout>
                  <c:x val="-4.1130167699999999E-4"/>
                  <c:y val="5.11769243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F8-A544-9ED2-25248601920A}"/>
                </c:ext>
              </c:extLst>
            </c:dLbl>
            <c:dLbl>
              <c:idx val="14"/>
              <c:layout>
                <c:manualLayout>
                  <c:x val="-5.5925033999999998E-2"/>
                  <c:y val="-5.36139235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34466412115077E-2"/>
                      <c:h val="7.57662195066022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C2F8-A544-9ED2-25248601920A}"/>
                </c:ext>
              </c:extLst>
            </c:dLbl>
            <c:dLbl>
              <c:idx val="15"/>
              <c:layout>
                <c:manualLayout>
                  <c:x val="-4.1684123079652455E-2"/>
                  <c:y val="5.6196528314840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F8-A544-9ED2-25248601920A}"/>
                </c:ext>
              </c:extLst>
            </c:dLbl>
            <c:dLbl>
              <c:idx val="16"/>
              <c:layout>
                <c:manualLayout>
                  <c:x val="-3.6068337244986441E-3"/>
                  <c:y val="4.64876127594058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C7-4D41-9BC6-A9230AC64C3F}"/>
                </c:ext>
              </c:extLst>
            </c:dLbl>
            <c:dLbl>
              <c:idx val="17"/>
              <c:layout>
                <c:manualLayout>
                  <c:x val="-4.6362704984825212E-2"/>
                  <c:y val="-5.6818193372607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C7-4D41-9BC6-A9230AC64C3F}"/>
                </c:ext>
              </c:extLst>
            </c:dLbl>
            <c:dLbl>
              <c:idx val="18"/>
              <c:layout>
                <c:manualLayout>
                  <c:x val="-2.9214066969684569E-2"/>
                  <c:y val="-2.3243806379702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26-774A-B4C1-A5C5841229D2}"/>
                </c:ext>
              </c:extLst>
            </c:dLbl>
            <c:dLbl>
              <c:idx val="19"/>
              <c:layout>
                <c:manualLayout>
                  <c:x val="-3.8260071935888769E-2"/>
                  <c:y val="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26-774A-B4C1-A5C5841229D2}"/>
                </c:ext>
              </c:extLst>
            </c:dLbl>
            <c:dLbl>
              <c:idx val="20"/>
              <c:layout>
                <c:manualLayout>
                  <c:x val="-3.5265810796970498E-2"/>
                  <c:y val="-0.12138432220511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E3-BF42-B2B0-2267B90A8645}"/>
                </c:ext>
              </c:extLst>
            </c:dLbl>
            <c:dLbl>
              <c:idx val="21"/>
              <c:layout>
                <c:manualLayout>
                  <c:x val="-3.0317940897894531E-2"/>
                  <c:y val="-6.9731419139108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04-564E-BFAC-E21E7A2EAF5E}"/>
                </c:ext>
              </c:extLst>
            </c:dLbl>
            <c:dLbl>
              <c:idx val="22"/>
              <c:layout>
                <c:manualLayout>
                  <c:x val="-3.0317940897894531E-2"/>
                  <c:y val="8.0061999752310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04-564E-BFAC-E21E7A2EAF5E}"/>
                </c:ext>
              </c:extLst>
            </c:dLbl>
            <c:dLbl>
              <c:idx val="23"/>
              <c:layout>
                <c:manualLayout>
                  <c:x val="0"/>
                  <c:y val="-6.973141913910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04-564E-BFAC-E21E7A2EAF5E}"/>
                </c:ext>
              </c:extLst>
            </c:dLbl>
            <c:dLbl>
              <c:idx val="24"/>
              <c:layout>
                <c:manualLayout>
                  <c:x val="-3.3072579019529848E-2"/>
                  <c:y val="6.1983483679207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E9-8E49-924F-13B2ACE604E0}"/>
                </c:ext>
              </c:extLst>
            </c:dLbl>
            <c:dLbl>
              <c:idx val="25"/>
              <c:layout>
                <c:manualLayout>
                  <c:x val="-3.3116217846303722E-3"/>
                  <c:y val="-0.154958709198019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4C-7140-BD6A-46A5845BA362}"/>
                </c:ext>
              </c:extLst>
            </c:dLbl>
            <c:dLbl>
              <c:idx val="26"/>
              <c:layout>
                <c:manualLayout>
                  <c:x val="-3.7531713559144218E-2"/>
                  <c:y val="9.8140515825412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FF-5F4A-920F-AE48DC930414}"/>
                </c:ext>
              </c:extLst>
            </c:dLbl>
            <c:dLbl>
              <c:idx val="27"/>
              <c:layout>
                <c:manualLayout>
                  <c:x val="-2.2767995742227348E-2"/>
                  <c:y val="-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AA-C547-A37B-75EAF6ED635F}"/>
                </c:ext>
              </c:extLst>
            </c:dLbl>
            <c:dLbl>
              <c:idx val="28"/>
              <c:layout>
                <c:manualLayout>
                  <c:x val="-3.187341996717967E-2"/>
                  <c:y val="0.1058884512853133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77-D94A-BFC0-14AC998F3D51}"/>
                </c:ext>
              </c:extLst>
            </c:dLbl>
            <c:dLbl>
              <c:idx val="29"/>
              <c:layout>
                <c:manualLayout>
                  <c:x val="-2.0580940326361003E-2"/>
                  <c:y val="-9.29752255188116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dirty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77-D94A-BFC0-14AC998F3D51}"/>
                </c:ext>
              </c:extLst>
            </c:dLbl>
            <c:dLbl>
              <c:idx val="30"/>
              <c:layout>
                <c:manualLayout>
                  <c:x val="-2.3372867279139446E-2"/>
                  <c:y val="0.108471096438613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E7-4D16-B3AA-959F2DE9074B}"/>
                </c:ext>
              </c:extLst>
            </c:dLbl>
            <c:dLbl>
              <c:idx val="31"/>
              <c:layout>
                <c:manualLayout>
                  <c:x val="-3.1916748262603586E-2"/>
                  <c:y val="-8.006199975231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99-45BF-9762-943DE16CCE23}"/>
                </c:ext>
              </c:extLst>
            </c:dLbl>
            <c:dLbl>
              <c:idx val="32"/>
              <c:layout>
                <c:manualLayout>
                  <c:x val="-2.5427568395590749E-2"/>
                  <c:y val="7.4896709445709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99-45BF-9762-943DE16CCE23}"/>
                </c:ext>
              </c:extLst>
            </c:dLbl>
            <c:dLbl>
              <c:idx val="33"/>
              <c:layout>
                <c:manualLayout>
                  <c:x val="-4.1161880652722006E-2"/>
                  <c:y val="-8.52272900589107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99-45BF-9762-943DE16CCE23}"/>
                </c:ext>
              </c:extLst>
            </c:dLbl>
            <c:dLbl>
              <c:idx val="34"/>
              <c:layout>
                <c:manualLayout>
                  <c:x val="-1.7331318169567161E-2"/>
                  <c:y val="4.39049676061055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7B-409F-8017-AB32DEDFA92E}"/>
                </c:ext>
              </c:extLst>
            </c:dLbl>
            <c:dLbl>
              <c:idx val="35"/>
              <c:layout>
                <c:manualLayout>
                  <c:x val="-3.8995465881526109E-2"/>
                  <c:y val="-3.87396772995048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EF-4163-8549-CA6443D01D4D}"/>
                </c:ext>
              </c:extLst>
            </c:dLbl>
            <c:dLbl>
              <c:idx val="36"/>
              <c:layout>
                <c:manualLayout>
                  <c:x val="-1.6248110783969372E-2"/>
                  <c:y val="6.71487739858084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EF-FC44-8A5F-4B5B12A2A2E2}"/>
                </c:ext>
              </c:extLst>
            </c:dLbl>
            <c:dLbl>
              <c:idx val="37"/>
              <c:layout>
                <c:manualLayout>
                  <c:x val="-1.5886858129095777E-16"/>
                  <c:y val="-6.71487739858084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06-204B-9CC9-55E12916B9AD}"/>
                </c:ext>
              </c:extLst>
            </c:dLbl>
            <c:dLbl>
              <c:idx val="38"/>
              <c:layout>
                <c:manualLayout>
                  <c:x val="-2.9246599411144741E-2"/>
                  <c:y val="9.2975225518811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DA-DC42-89BB-B22F386507F6}"/>
                </c:ext>
              </c:extLst>
            </c:dLbl>
            <c:dLbl>
              <c:idx val="39"/>
              <c:layout>
                <c:manualLayout>
                  <c:x val="-3.1315527807986146E-2"/>
                  <c:y val="0.105888451285313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6F-C04D-9961-360A812D64D0}"/>
                </c:ext>
              </c:extLst>
            </c:dLbl>
            <c:dLbl>
              <c:idx val="40"/>
              <c:layout>
                <c:manualLayout>
                  <c:x val="-1.0832073855979475E-3"/>
                  <c:y val="-4.3904967606105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2A-A646-B59B-0DD8616470E3}"/>
                </c:ext>
              </c:extLst>
            </c:dLbl>
            <c:dLbl>
              <c:idx val="41"/>
              <c:layout>
                <c:manualLayout>
                  <c:x val="-3.5745843724732267E-2"/>
                  <c:y val="9.0392580365511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41-D043-9E8A-18EC3B693032}"/>
                </c:ext>
              </c:extLst>
            </c:dLbl>
            <c:dLbl>
              <c:idx val="42"/>
              <c:layout>
                <c:manualLayout>
                  <c:x val="-1.5886858129095777E-16"/>
                  <c:y val="0.11363638674521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BA-EC4F-9D4C-3F3E52123EB7}"/>
                </c:ext>
              </c:extLst>
            </c:dLbl>
            <c:dLbl>
              <c:idx val="43"/>
              <c:layout>
                <c:manualLayout>
                  <c:x val="-3.1315527807986146E-2"/>
                  <c:y val="-0.108471096438613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9FBCD2-95A5-F947-AC8C-4A96C071228B}" type="VALUE">
                      <a:rPr lang="en-US" sz="1200" b="0" dirty="0"/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13-7148-BB2E-D7FA5F0C7BA6}"/>
                </c:ext>
              </c:extLst>
            </c:dLbl>
            <c:dLbl>
              <c:idx val="44"/>
              <c:layout>
                <c:manualLayout>
                  <c:x val="-2.6841880978273839E-2"/>
                  <c:y val="0.11363638674521423"/>
                </c:manualLayout>
              </c:layout>
              <c:tx>
                <c:rich>
                  <a:bodyPr/>
                  <a:lstStyle/>
                  <a:p>
                    <a:fld id="{8CAFB212-B405-E14D-8223-8109BFD5C14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9FF-E245-815D-8A795EFFA938}"/>
                </c:ext>
              </c:extLst>
            </c:dLbl>
            <c:dLbl>
              <c:idx val="45"/>
              <c:layout>
                <c:manualLayout>
                  <c:x val="-3.1315527807986146E-2"/>
                  <c:y val="-0.12913225766501629"/>
                </c:manualLayout>
              </c:layout>
              <c:tx>
                <c:rich>
                  <a:bodyPr/>
                  <a:lstStyle/>
                  <a:p>
                    <a:fld id="{29DEE687-008C-9F41-8BA6-F1DD29C0B4B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BAE-0B4D-A1B1-73CE03B58E03}"/>
                </c:ext>
              </c:extLst>
            </c:dLbl>
            <c:dLbl>
              <c:idx val="46"/>
              <c:layout>
                <c:manualLayout>
                  <c:x val="-3.3552351222842301E-2"/>
                  <c:y val="-0.15495870919801957"/>
                </c:manualLayout>
              </c:layout>
              <c:tx>
                <c:rich>
                  <a:bodyPr/>
                  <a:lstStyle/>
                  <a:p>
                    <a:fld id="{D0A6D4F7-27FE-F34C-B40A-AD873C116E3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69-4343-9804-7DA4F1B0B71B}"/>
                </c:ext>
              </c:extLst>
            </c:dLbl>
            <c:dLbl>
              <c:idx val="47"/>
              <c:layout>
                <c:manualLayout>
                  <c:x val="-1.9012999026277302E-2"/>
                  <c:y val="0.1704545801178215"/>
                </c:manualLayout>
              </c:layout>
              <c:tx>
                <c:rich>
                  <a:bodyPr/>
                  <a:lstStyle/>
                  <a:p>
                    <a:fld id="{B21BCEC3-8463-894A-98CE-B2574F92FFAF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D9-AF4B-B3D6-D59FCFB9D40F}"/>
                </c:ext>
              </c:extLst>
            </c:dLbl>
            <c:dLbl>
              <c:idx val="48"/>
              <c:layout>
                <c:manualLayout>
                  <c:x val="-1.9012999026277302E-2"/>
                  <c:y val="-0.14979341889141889"/>
                </c:manualLayout>
              </c:layout>
              <c:tx>
                <c:rich>
                  <a:bodyPr/>
                  <a:lstStyle/>
                  <a:p>
                    <a:fld id="{1B691E5A-80A7-5047-8431-3293194F40B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4D6-1E41-AC31-6E2103FEF2EA}"/>
                </c:ext>
              </c:extLst>
            </c:dLbl>
            <c:dLbl>
              <c:idx val="49"/>
              <c:layout>
                <c:manualLayout>
                  <c:x val="0"/>
                  <c:y val="0.103305806132013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1861E0-3A6D-134C-A4B2-79AC8F6EAB8F}" type="VALUE">
                      <a:rPr lang="en-US" sz="1200" b="0"/>
                      <a:pPr>
                        <a:defRPr sz="17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79C-224B-837C-D0E4FA69877E}"/>
                </c:ext>
              </c:extLst>
            </c:dLbl>
            <c:dLbl>
              <c:idx val="50"/>
              <c:layout>
                <c:manualLayout>
                  <c:x val="-2.3486645855989609E-2"/>
                  <c:y val="-5.1652903066006513E-2"/>
                </c:manualLayout>
              </c:layout>
              <c:tx>
                <c:rich>
                  <a:bodyPr/>
                  <a:lstStyle/>
                  <a:p>
                    <a:fld id="{450FEA1E-93E2-EB40-B016-0904B8D234A5}" type="VALUE">
                      <a:rPr lang="en-US" sz="1100" b="0" smtClean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89D-F84E-91CF-464E0F56B51C}"/>
                </c:ext>
              </c:extLst>
            </c:dLbl>
            <c:dLbl>
              <c:idx val="51"/>
              <c:layout>
                <c:manualLayout>
                  <c:x val="-6.7104702445684597E-3"/>
                  <c:y val="0.14979341889141889"/>
                </c:manualLayout>
              </c:layout>
              <c:tx>
                <c:rich>
                  <a:bodyPr/>
                  <a:lstStyle/>
                  <a:p>
                    <a:fld id="{D7E0612C-EA29-284A-A1DB-F2E4C58CA57E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E3-DF4E-B566-49D0BD9AD66D}"/>
                </c:ext>
              </c:extLst>
            </c:dLbl>
            <c:dLbl>
              <c:idx val="52"/>
              <c:layout>
                <c:manualLayout>
                  <c:x val="-3.8025998052554605E-2"/>
                  <c:y val="-0.11363638674521433"/>
                </c:manualLayout>
              </c:layout>
              <c:tx>
                <c:rich>
                  <a:bodyPr/>
                  <a:lstStyle/>
                  <a:p>
                    <a:fld id="{AA08AD61-B9F7-3E45-ADAD-133CAD0CDCB0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526-C445-B73A-2DDD4CDB9804}"/>
                </c:ext>
              </c:extLst>
            </c:dLbl>
            <c:dLbl>
              <c:idx val="53"/>
              <c:layout>
                <c:manualLayout>
                  <c:x val="-1.9012999026277302E-2"/>
                  <c:y val="-0.11363638674521433"/>
                </c:manualLayout>
              </c:layout>
              <c:tx>
                <c:rich>
                  <a:bodyPr/>
                  <a:lstStyle/>
                  <a:p>
                    <a:fld id="{A8D1A0CE-DE79-D74A-8D3E-A65E5A752357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F2-6048-A48E-1CC4B55AB63C}"/>
                </c:ext>
              </c:extLst>
            </c:dLbl>
            <c:dLbl>
              <c:idx val="54"/>
              <c:layout>
                <c:manualLayout>
                  <c:x val="-2.1249822441133458E-2"/>
                  <c:y val="-0.10330580613201307"/>
                </c:manualLayout>
              </c:layout>
              <c:tx>
                <c:rich>
                  <a:bodyPr/>
                  <a:lstStyle/>
                  <a:p>
                    <a:fld id="{21D112C4-FEE0-4641-B9F5-9DB890420BD9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DAF-3645-BD11-AE9D7186F3FB}"/>
                </c:ext>
              </c:extLst>
            </c:dLbl>
            <c:dLbl>
              <c:idx val="55"/>
              <c:layout>
                <c:manualLayout>
                  <c:x val="0"/>
                  <c:y val="9.0392580365511399E-2"/>
                </c:manualLayout>
              </c:layout>
              <c:tx>
                <c:rich>
                  <a:bodyPr/>
                  <a:lstStyle/>
                  <a:p>
                    <a:fld id="{08E4AE7A-88FE-5A42-A0E6-E49B71907A3D}" type="VALUE">
                      <a:rPr lang="en-US" sz="12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41E-5249-8F1C-647C8754E42E}"/>
                </c:ext>
              </c:extLst>
            </c:dLbl>
            <c:dLbl>
              <c:idx val="56"/>
              <c:layout>
                <c:manualLayout>
                  <c:x val="-5.7038997078831907E-2"/>
                  <c:y val="-0.1911157413442241"/>
                </c:manualLayout>
              </c:layout>
              <c:tx>
                <c:rich>
                  <a:bodyPr/>
                  <a:lstStyle/>
                  <a:p>
                    <a:fld id="{821E3119-9A02-7946-844E-D1D35BB5575D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3F-1E4E-BC1B-770366A27BF5}"/>
                </c:ext>
              </c:extLst>
            </c:dLbl>
            <c:dLbl>
              <c:idx val="57"/>
              <c:layout>
                <c:manualLayout>
                  <c:x val="-2.3486645855989609E-2"/>
                  <c:y val="-5.1652903066006513E-2"/>
                </c:manualLayout>
              </c:layout>
              <c:tx>
                <c:rich>
                  <a:bodyPr/>
                  <a:lstStyle/>
                  <a:p>
                    <a:fld id="{B9906266-2715-344F-8BC0-F3DA2D97350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4A8-554B-AE17-F4F1D9EBFEB5}"/>
                </c:ext>
              </c:extLst>
            </c:dLbl>
            <c:dLbl>
              <c:idx val="58"/>
              <c:layout>
                <c:manualLayout>
                  <c:x val="-6.7104702445684597E-3"/>
                  <c:y val="8.2644644905610423E-2"/>
                </c:manualLayout>
              </c:layout>
              <c:tx>
                <c:rich>
                  <a:bodyPr/>
                  <a:lstStyle/>
                  <a:p>
                    <a:fld id="{D047CE3A-8529-9E4F-A027-F58025C6AE7D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EB9-F840-943B-520F1CD6B660}"/>
                </c:ext>
              </c:extLst>
            </c:dLbl>
            <c:dLbl>
              <c:idx val="59"/>
              <c:layout>
                <c:manualLayout>
                  <c:x val="-4.1381233174838834E-2"/>
                  <c:y val="-6.1983483679207814E-2"/>
                </c:manualLayout>
              </c:layout>
              <c:tx>
                <c:rich>
                  <a:bodyPr/>
                  <a:lstStyle/>
                  <a:p>
                    <a:fld id="{98708047-776E-9E4C-8DE0-00F10F259067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551-674D-9768-79C4DE171D8B}"/>
                </c:ext>
              </c:extLst>
            </c:dLbl>
            <c:dLbl>
              <c:idx val="60"/>
              <c:layout>
                <c:manualLayout>
                  <c:x val="-2.7960292685701917E-2"/>
                  <c:y val="-0.13688019312491728"/>
                </c:manualLayout>
              </c:layout>
              <c:tx>
                <c:rich>
                  <a:bodyPr/>
                  <a:lstStyle/>
                  <a:p>
                    <a:fld id="{12C7AA2E-6C64-A642-96C3-F71629EFC6B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08-1542-9CDF-368211559B29}"/>
                </c:ext>
              </c:extLst>
            </c:dLbl>
            <c:dLbl>
              <c:idx val="61"/>
              <c:layout>
                <c:manualLayout>
                  <c:x val="0"/>
                  <c:y val="0.17561987042442209"/>
                </c:manualLayout>
              </c:layout>
              <c:tx>
                <c:rich>
                  <a:bodyPr/>
                  <a:lstStyle/>
                  <a:p>
                    <a:fld id="{50C5F6CE-228D-7345-9C48-23B438626429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B15-0540-9C9F-0022AF0F1F67}"/>
                </c:ext>
              </c:extLst>
            </c:dLbl>
            <c:dLbl>
              <c:idx val="62"/>
              <c:layout>
                <c:manualLayout>
                  <c:x val="0"/>
                  <c:y val="-0.25826451533003258"/>
                </c:manualLayout>
              </c:layout>
              <c:tx>
                <c:rich>
                  <a:bodyPr/>
                  <a:lstStyle/>
                  <a:p>
                    <a:fld id="{42479107-664C-7C4D-893B-CDDCFC7B00FB}" type="VALUE">
                      <a:rPr lang="en-US" sz="16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645-524F-A518-CA09CFD6C3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Sheet1!$A$2:$A$64</c:f>
              <c:strCache>
                <c:ptCount val="63"/>
                <c:pt idx="0">
                  <c:v>Junio 20</c:v>
                </c:pt>
                <c:pt idx="1">
                  <c:v>Julio 20</c:v>
                </c:pt>
                <c:pt idx="2">
                  <c:v>Agosto 20</c:v>
                </c:pt>
                <c:pt idx="3">
                  <c:v>Septiembre 20</c:v>
                </c:pt>
                <c:pt idx="4">
                  <c:v>Octubre 20</c:v>
                </c:pt>
                <c:pt idx="5">
                  <c:v>Noviembre 20</c:v>
                </c:pt>
                <c:pt idx="6">
                  <c:v>Diciembre 20</c:v>
                </c:pt>
                <c:pt idx="7">
                  <c:v>Enero 2021</c:v>
                </c:pt>
                <c:pt idx="8">
                  <c:v>febrero 20</c:v>
                </c:pt>
                <c:pt idx="9">
                  <c:v>marzo 20</c:v>
                </c:pt>
                <c:pt idx="10">
                  <c:v>abril 20</c:v>
                </c:pt>
                <c:pt idx="11">
                  <c:v>mayo 20</c:v>
                </c:pt>
                <c:pt idx="12">
                  <c:v>Junio 21</c:v>
                </c:pt>
                <c:pt idx="13">
                  <c:v>Julio 21</c:v>
                </c:pt>
                <c:pt idx="14">
                  <c:v>Agosto 21</c:v>
                </c:pt>
                <c:pt idx="15">
                  <c:v>Septiembre 21</c:v>
                </c:pt>
                <c:pt idx="16">
                  <c:v>Octubre 21</c:v>
                </c:pt>
                <c:pt idx="17">
                  <c:v>Noviembre 21</c:v>
                </c:pt>
                <c:pt idx="18">
                  <c:v>Diciembre 21</c:v>
                </c:pt>
                <c:pt idx="19">
                  <c:v>Enero 22</c:v>
                </c:pt>
                <c:pt idx="20">
                  <c:v>febrero 22</c:v>
                </c:pt>
                <c:pt idx="21">
                  <c:v>marzo 22</c:v>
                </c:pt>
                <c:pt idx="22">
                  <c:v>abril 22</c:v>
                </c:pt>
                <c:pt idx="23">
                  <c:v>mayo 22</c:v>
                </c:pt>
                <c:pt idx="24">
                  <c:v>jun-22</c:v>
                </c:pt>
                <c:pt idx="25">
                  <c:v>jul-22</c:v>
                </c:pt>
                <c:pt idx="26">
                  <c:v>ago-22</c:v>
                </c:pt>
                <c:pt idx="27">
                  <c:v>sep-22</c:v>
                </c:pt>
                <c:pt idx="28">
                  <c:v>oct-22</c:v>
                </c:pt>
                <c:pt idx="29">
                  <c:v>nov-22</c:v>
                </c:pt>
                <c:pt idx="30">
                  <c:v>dic-22</c:v>
                </c:pt>
                <c:pt idx="31">
                  <c:v>ene-23</c:v>
                </c:pt>
                <c:pt idx="32">
                  <c:v>feb-23</c:v>
                </c:pt>
                <c:pt idx="33">
                  <c:v>mar-23</c:v>
                </c:pt>
                <c:pt idx="34">
                  <c:v>abr-23</c:v>
                </c:pt>
                <c:pt idx="35">
                  <c:v>may-23</c:v>
                </c:pt>
                <c:pt idx="36">
                  <c:v>jun-23</c:v>
                </c:pt>
                <c:pt idx="37">
                  <c:v>jul-23</c:v>
                </c:pt>
                <c:pt idx="38">
                  <c:v>ago-23</c:v>
                </c:pt>
                <c:pt idx="39">
                  <c:v>sep-23</c:v>
                </c:pt>
                <c:pt idx="40">
                  <c:v>oct-23</c:v>
                </c:pt>
                <c:pt idx="41">
                  <c:v>nov-23</c:v>
                </c:pt>
                <c:pt idx="42">
                  <c:v>dic-23</c:v>
                </c:pt>
                <c:pt idx="43">
                  <c:v>ene-24</c:v>
                </c:pt>
                <c:pt idx="44">
                  <c:v>feb-24</c:v>
                </c:pt>
                <c:pt idx="45">
                  <c:v>mar-24</c:v>
                </c:pt>
                <c:pt idx="46">
                  <c:v>abr-24</c:v>
                </c:pt>
                <c:pt idx="47">
                  <c:v>may-24</c:v>
                </c:pt>
                <c:pt idx="48">
                  <c:v>jun-24</c:v>
                </c:pt>
                <c:pt idx="49">
                  <c:v>jul-24</c:v>
                </c:pt>
                <c:pt idx="50">
                  <c:v>ago-24</c:v>
                </c:pt>
                <c:pt idx="51">
                  <c:v>sep-24</c:v>
                </c:pt>
                <c:pt idx="52">
                  <c:v>oct-24</c:v>
                </c:pt>
                <c:pt idx="53">
                  <c:v>nov-24</c:v>
                </c:pt>
                <c:pt idx="54">
                  <c:v>dic-24</c:v>
                </c:pt>
                <c:pt idx="55">
                  <c:v>ene-25</c:v>
                </c:pt>
                <c:pt idx="56">
                  <c:v>feb-25</c:v>
                </c:pt>
                <c:pt idx="57">
                  <c:v>mar-25</c:v>
                </c:pt>
                <c:pt idx="58">
                  <c:v>abr-25</c:v>
                </c:pt>
                <c:pt idx="59">
                  <c:v>may-25</c:v>
                </c:pt>
                <c:pt idx="60">
                  <c:v>jun-25</c:v>
                </c:pt>
                <c:pt idx="61">
                  <c:v>jul-25</c:v>
                </c:pt>
                <c:pt idx="62">
                  <c:v>ago-25</c:v>
                </c:pt>
              </c:strCache>
            </c:strRef>
          </c:cat>
          <c:val>
            <c:numRef>
              <c:f>Sheet1!$B$2:$B$64</c:f>
              <c:numCache>
                <c:formatCode>0.00%</c:formatCode>
                <c:ptCount val="63"/>
                <c:pt idx="0" formatCode="0%">
                  <c:v>0.53</c:v>
                </c:pt>
                <c:pt idx="1">
                  <c:v>0.54900000000000004</c:v>
                </c:pt>
                <c:pt idx="2">
                  <c:v>0.55100000000000005</c:v>
                </c:pt>
                <c:pt idx="3">
                  <c:v>0.54900000000000004</c:v>
                </c:pt>
                <c:pt idx="4" formatCode="0%">
                  <c:v>0.56000000000000005</c:v>
                </c:pt>
                <c:pt idx="5">
                  <c:v>0.56299999999999994</c:v>
                </c:pt>
                <c:pt idx="6">
                  <c:v>0.55800000000000005</c:v>
                </c:pt>
                <c:pt idx="7">
                  <c:v>0.55600000000000005</c:v>
                </c:pt>
                <c:pt idx="8">
                  <c:v>0.55600000000000005</c:v>
                </c:pt>
                <c:pt idx="9">
                  <c:v>0.56799999999999995</c:v>
                </c:pt>
                <c:pt idx="10">
                  <c:v>0.55600000000000005</c:v>
                </c:pt>
                <c:pt idx="11">
                  <c:v>0.55500000000000005</c:v>
                </c:pt>
                <c:pt idx="12">
                  <c:v>0.55400000000000005</c:v>
                </c:pt>
                <c:pt idx="13">
                  <c:v>0.55400000000000005</c:v>
                </c:pt>
                <c:pt idx="14">
                  <c:v>0.56399999999999995</c:v>
                </c:pt>
                <c:pt idx="15">
                  <c:v>0.56200000000000006</c:v>
                </c:pt>
                <c:pt idx="16">
                  <c:v>0.55600000000000005</c:v>
                </c:pt>
                <c:pt idx="17">
                  <c:v>0.55600000000000005</c:v>
                </c:pt>
                <c:pt idx="18">
                  <c:v>0.56499999999999995</c:v>
                </c:pt>
                <c:pt idx="19">
                  <c:v>0.54900000000000004</c:v>
                </c:pt>
                <c:pt idx="20">
                  <c:v>0.54600000000000004</c:v>
                </c:pt>
                <c:pt idx="21">
                  <c:v>0.55800000000000005</c:v>
                </c:pt>
                <c:pt idx="22">
                  <c:v>0.55500000000000005</c:v>
                </c:pt>
                <c:pt idx="23">
                  <c:v>0.55600000000000005</c:v>
                </c:pt>
                <c:pt idx="24">
                  <c:v>0.55800000000000005</c:v>
                </c:pt>
                <c:pt idx="25">
                  <c:v>0.55400000000000005</c:v>
                </c:pt>
                <c:pt idx="26">
                  <c:v>0.55500000000000005</c:v>
                </c:pt>
                <c:pt idx="27">
                  <c:v>0.55600000000000005</c:v>
                </c:pt>
                <c:pt idx="28" formatCode="0.0%">
                  <c:v>0.55400000000000005</c:v>
                </c:pt>
                <c:pt idx="29" formatCode="0.0%">
                  <c:v>0.55200000000000005</c:v>
                </c:pt>
                <c:pt idx="30">
                  <c:v>0.55100000000000005</c:v>
                </c:pt>
                <c:pt idx="31">
                  <c:v>0.54800000000000004</c:v>
                </c:pt>
                <c:pt idx="32">
                  <c:v>0.55500000000000005</c:v>
                </c:pt>
                <c:pt idx="33" formatCode="0%">
                  <c:v>0.55000000000000004</c:v>
                </c:pt>
                <c:pt idx="34">
                  <c:v>0.54700000000000004</c:v>
                </c:pt>
                <c:pt idx="35">
                  <c:v>0.55200000000000005</c:v>
                </c:pt>
                <c:pt idx="36" formatCode="0.0%">
                  <c:v>0.55500000000000005</c:v>
                </c:pt>
                <c:pt idx="37" formatCode="0.0%">
                  <c:v>0.55700000000000005</c:v>
                </c:pt>
                <c:pt idx="38" formatCode="0.0%">
                  <c:v>0.55200000000000005</c:v>
                </c:pt>
                <c:pt idx="39" formatCode="0.0%">
                  <c:v>0.54300000000000004</c:v>
                </c:pt>
                <c:pt idx="40" formatCode="0.0%">
                  <c:v>0.55400000000000005</c:v>
                </c:pt>
                <c:pt idx="41" formatCode="0.0%">
                  <c:v>0.54700000000000004</c:v>
                </c:pt>
                <c:pt idx="42" formatCode="0.0%">
                  <c:v>0.53600000000000003</c:v>
                </c:pt>
                <c:pt idx="43" formatCode="0.0%">
                  <c:v>0.54100000000000004</c:v>
                </c:pt>
                <c:pt idx="44">
                  <c:v>0.54400000000000004</c:v>
                </c:pt>
                <c:pt idx="45">
                  <c:v>0.54300000000000004</c:v>
                </c:pt>
                <c:pt idx="46">
                  <c:v>0.54600000000000004</c:v>
                </c:pt>
                <c:pt idx="47">
                  <c:v>0.54400000000000004</c:v>
                </c:pt>
                <c:pt idx="48">
                  <c:v>0.53800000000000003</c:v>
                </c:pt>
                <c:pt idx="49">
                  <c:v>0.54500000000000004</c:v>
                </c:pt>
                <c:pt idx="50">
                  <c:v>0.54300000000000004</c:v>
                </c:pt>
                <c:pt idx="51">
                  <c:v>0.54200000000000004</c:v>
                </c:pt>
                <c:pt idx="52">
                  <c:v>0.54100000000000004</c:v>
                </c:pt>
                <c:pt idx="53">
                  <c:v>0.54600000000000004</c:v>
                </c:pt>
                <c:pt idx="54">
                  <c:v>0.53700000000000003</c:v>
                </c:pt>
                <c:pt idx="55">
                  <c:v>0.54200000000000004</c:v>
                </c:pt>
                <c:pt idx="56">
                  <c:v>0.54500000000000004</c:v>
                </c:pt>
                <c:pt idx="57">
                  <c:v>0.54400000000000004</c:v>
                </c:pt>
                <c:pt idx="58">
                  <c:v>0.54700000000000004</c:v>
                </c:pt>
                <c:pt idx="59">
                  <c:v>0.54900000000000004</c:v>
                </c:pt>
                <c:pt idx="60">
                  <c:v>0.54800000000000004</c:v>
                </c:pt>
                <c:pt idx="61">
                  <c:v>0.56100000000000005</c:v>
                </c:pt>
                <c:pt idx="62">
                  <c:v>0.54800000000000004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2F8-A544-9ED2-2524860192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16483871"/>
        <c:axId val="1516485551"/>
      </c:lineChart>
      <c:catAx>
        <c:axId val="151648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5551"/>
        <c:crosses val="autoZero"/>
        <c:auto val="1"/>
        <c:lblAlgn val="ctr"/>
        <c:lblOffset val="100"/>
        <c:noMultiLvlLbl val="0"/>
      </c:catAx>
      <c:valAx>
        <c:axId val="151648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38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512227616634654E-2"/>
          <c:y val="0.16676399825021873"/>
          <c:w val="0.91847158724176803"/>
          <c:h val="0.7699888451443569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Empleos formales acumulados en el año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6431599191517346E-2"/>
                  <c:y val="-4.1666666666666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98-6249-AC64-259B395B50B6}"/>
                </c:ext>
              </c:extLst>
            </c:dLbl>
            <c:dLbl>
              <c:idx val="1"/>
              <c:layout>
                <c:manualLayout>
                  <c:x val="-8.7350878084416439E-2"/>
                  <c:y val="-7.4999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98-6249-AC64-259B395B50B6}"/>
                </c:ext>
              </c:extLst>
            </c:dLbl>
            <c:dLbl>
              <c:idx val="2"/>
              <c:layout>
                <c:manualLayout>
                  <c:x val="-7.9705203371639291E-2"/>
                  <c:y val="-1.388888888888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98-6249-AC64-259B395B50B6}"/>
                </c:ext>
              </c:extLst>
            </c:dLbl>
            <c:dLbl>
              <c:idx val="3"/>
              <c:layout>
                <c:manualLayout>
                  <c:x val="-0.10154532161894964"/>
                  <c:y val="-4.72222222222221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98-6249-AC64-259B395B50B6}"/>
                </c:ext>
              </c:extLst>
            </c:dLbl>
            <c:dLbl>
              <c:idx val="4"/>
              <c:layout>
                <c:manualLayout>
                  <c:x val="-2.5113808403298365E-2"/>
                  <c:y val="-0.1444444444444444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98-6249-AC64-259B395B50B6}"/>
                </c:ext>
              </c:extLst>
            </c:dLbl>
            <c:dLbl>
              <c:idx val="5"/>
              <c:layout>
                <c:manualLayout>
                  <c:x val="-0.12119558320893099"/>
                  <c:y val="7.49999999999999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98-6249-AC64-259B395B50B6}"/>
                </c:ext>
              </c:extLst>
            </c:dLbl>
            <c:dLbl>
              <c:idx val="6"/>
              <c:layout>
                <c:manualLayout>
                  <c:x val="-8.6256315977527462E-2"/>
                  <c:y val="4.7222222222222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98-6249-AC64-259B395B50B6}"/>
                </c:ext>
              </c:extLst>
            </c:dLbl>
            <c:dLbl>
              <c:idx val="7"/>
              <c:layout>
                <c:manualLayout>
                  <c:x val="-4.2582231938273082E-2"/>
                  <c:y val="6.9444444444444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98-6249-AC64-259B395B50B6}"/>
                </c:ext>
              </c:extLst>
            </c:dLbl>
            <c:dLbl>
              <c:idx val="8"/>
              <c:layout>
                <c:manualLayout>
                  <c:x val="-3.2755563029441205E-3"/>
                  <c:y val="8.0555555555555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98-6249-AC64-259B395B50B6}"/>
                </c:ext>
              </c:extLst>
            </c:dLbl>
            <c:dLbl>
              <c:idx val="9"/>
              <c:layout>
                <c:manualLayout>
                  <c:x val="1.5285929413739041E-2"/>
                  <c:y val="6.38888888888889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98-6249-AC64-259B395B50B6}"/>
                </c:ext>
              </c:extLst>
            </c:dLbl>
            <c:dLbl>
              <c:idx val="10"/>
              <c:layout>
                <c:manualLayout>
                  <c:x val="4.2582231938273006E-2"/>
                  <c:y val="5.27777777777777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98-6249-AC64-259B395B50B6}"/>
                </c:ext>
              </c:extLst>
            </c:dLbl>
            <c:dLbl>
              <c:idx val="11"/>
              <c:layout>
                <c:manualLayout>
                  <c:x val="-9.8266689088322805E-3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B98-6249-AC64-259B395B50B6}"/>
                </c:ext>
              </c:extLst>
            </c:dLbl>
            <c:dLbl>
              <c:idx val="12"/>
              <c:layout>
                <c:manualLayout>
                  <c:x val="-8.7347267098041984E-2"/>
                  <c:y val="6.9444444444444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B98-6249-AC64-259B395B50B6}"/>
                </c:ext>
              </c:extLst>
            </c:dLbl>
            <c:dLbl>
              <c:idx val="13"/>
              <c:layout>
                <c:manualLayout>
                  <c:x val="1.3102225211776321E-2"/>
                  <c:y val="5.55555555555555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B98-6249-AC64-259B395B50B6}"/>
                </c:ext>
              </c:extLst>
            </c:dLbl>
            <c:dLbl>
              <c:idx val="14"/>
              <c:layout>
                <c:manualLayout>
                  <c:x val="-8.5164769738145921E-2"/>
                  <c:y val="-3.05555555555555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B98-6249-AC64-259B395B50B6}"/>
                </c:ext>
              </c:extLst>
            </c:dLbl>
            <c:dLbl>
              <c:idx val="15"/>
              <c:layout>
                <c:manualLayout>
                  <c:x val="-8.9532859589116179E-2"/>
                  <c:y val="-5.277777777777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B98-6249-AC64-259B395B50B6}"/>
                </c:ext>
              </c:extLst>
            </c:dLbl>
            <c:dLbl>
              <c:idx val="16"/>
              <c:layout>
                <c:manualLayout>
                  <c:x val="-9.9360416934803894E-2"/>
                  <c:y val="-8.611111111111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B98-6249-AC64-259B395B50B6}"/>
                </c:ext>
              </c:extLst>
            </c:dLbl>
            <c:dLbl>
              <c:idx val="17"/>
              <c:layout>
                <c:manualLayout>
                  <c:x val="-9.0625956750184478E-2"/>
                  <c:y val="-0.1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B98-6249-AC64-259B395B50B6}"/>
                </c:ext>
              </c:extLst>
            </c:dLbl>
            <c:dLbl>
              <c:idx val="18"/>
              <c:layout>
                <c:manualLayout>
                  <c:x val="-6.4420426799674774E-2"/>
                  <c:y val="-0.16666666666666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B98-6249-AC64-259B395B50B6}"/>
                </c:ext>
              </c:extLst>
            </c:dLbl>
            <c:dLbl>
              <c:idx val="19"/>
              <c:layout>
                <c:manualLayout>
                  <c:x val="-2.4020883193962117E-2"/>
                  <c:y val="-0.11111111111111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B98-6249-AC64-259B395B50B6}"/>
                </c:ext>
              </c:extLst>
            </c:dLbl>
            <c:dLbl>
              <c:idx val="20"/>
              <c:layout>
                <c:manualLayout>
                  <c:x val="-2.6204670191849126E-2"/>
                  <c:y val="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B98-6249-AC64-259B395B50B6}"/>
                </c:ext>
              </c:extLst>
            </c:dLbl>
            <c:dLbl>
              <c:idx val="21"/>
              <c:layout>
                <c:manualLayout>
                  <c:x val="-3.2756804968304565E-3"/>
                  <c:y val="5.8333333333333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B98-6249-AC64-259B395B50B6}"/>
                </c:ext>
              </c:extLst>
            </c:dLbl>
            <c:dLbl>
              <c:idx val="22"/>
              <c:layout>
                <c:manualLayout>
                  <c:x val="-5.8962248942948221E-2"/>
                  <c:y val="-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B98-6249-AC64-259B395B50B6}"/>
                </c:ext>
              </c:extLst>
            </c:dLbl>
            <c:dLbl>
              <c:idx val="23"/>
              <c:layout>
                <c:manualLayout>
                  <c:x val="-4.5858065365903401E-2"/>
                  <c:y val="-9.1666666666666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B98-6249-AC64-259B395B50B6}"/>
                </c:ext>
              </c:extLst>
            </c:dLbl>
            <c:dLbl>
              <c:idx val="24"/>
              <c:layout>
                <c:manualLayout>
                  <c:x val="-8.0068229116951159E-17"/>
                  <c:y val="-6.9444444444444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B98-6249-AC64-259B395B50B6}"/>
                </c:ext>
              </c:extLst>
            </c:dLbl>
            <c:dLbl>
              <c:idx val="25"/>
              <c:layout>
                <c:manualLayout>
                  <c:x val="-5.4600693257798377E-3"/>
                  <c:y val="-8.611111111111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B98-6249-AC64-259B395B50B6}"/>
                </c:ext>
              </c:extLst>
            </c:dLbl>
            <c:dLbl>
              <c:idx val="26"/>
              <c:layout>
                <c:manualLayout>
                  <c:x val="1.0918521009812801E-3"/>
                  <c:y val="2.2222222222222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B98-6249-AC64-259B395B50B6}"/>
                </c:ext>
              </c:extLst>
            </c:dLbl>
            <c:dLbl>
              <c:idx val="27"/>
              <c:layout>
                <c:manualLayout>
                  <c:x val="-7.6431169312187047E-2"/>
                  <c:y val="1.11111111111110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B98-6249-AC64-259B395B50B6}"/>
                </c:ext>
              </c:extLst>
            </c:dLbl>
            <c:dLbl>
              <c:idx val="28"/>
              <c:layout>
                <c:manualLayout>
                  <c:x val="-3.8216358438888057E-2"/>
                  <c:y val="-8.33333333333333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B98-6249-AC64-259B395B50B6}"/>
                </c:ext>
              </c:extLst>
            </c:dLbl>
            <c:dLbl>
              <c:idx val="29"/>
              <c:layout>
                <c:manualLayout>
                  <c:x val="-2.0745460624729956E-2"/>
                  <c:y val="-5.0000000000000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B98-6249-AC64-259B395B50B6}"/>
                </c:ext>
              </c:extLst>
            </c:dLbl>
            <c:dLbl>
              <c:idx val="30"/>
              <c:layout>
                <c:manualLayout>
                  <c:x val="-3.2755773257911944E-2"/>
                  <c:y val="3.8888888888888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B98-6249-AC64-259B395B50B6}"/>
                </c:ext>
              </c:extLst>
            </c:dLbl>
            <c:dLbl>
              <c:idx val="31"/>
              <c:layout>
                <c:manualLayout>
                  <c:x val="6.5511126058881604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B98-6249-AC64-259B395B50B6}"/>
                </c:ext>
              </c:extLst>
            </c:dLbl>
            <c:dLbl>
              <c:idx val="32"/>
              <c:layout>
                <c:manualLayout>
                  <c:x val="-4.5858151341769536E-2"/>
                  <c:y val="-0.1527777777777777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B98-6249-AC64-259B395B50B6}"/>
                </c:ext>
              </c:extLst>
            </c:dLbl>
            <c:dLbl>
              <c:idx val="33"/>
              <c:layout>
                <c:manualLayout>
                  <c:x val="-3.2755563029440805E-2"/>
                  <c:y val="-0.183333333333333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B98-6249-AC64-259B395B50B6}"/>
                </c:ext>
              </c:extLst>
            </c:dLbl>
            <c:dLbl>
              <c:idx val="34"/>
              <c:layout>
                <c:manualLayout>
                  <c:x val="-1.3101862228661242E-2"/>
                  <c:y val="3.88888888888888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B98-6249-AC64-259B395B50B6}"/>
                </c:ext>
              </c:extLst>
            </c:dLbl>
            <c:dLbl>
              <c:idx val="35"/>
              <c:layout>
                <c:manualLayout>
                  <c:x val="-7.6429647068695207E-3"/>
                  <c:y val="-0.16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5B98-6249-AC64-259B395B50B6}"/>
                </c:ext>
              </c:extLst>
            </c:dLbl>
            <c:dLbl>
              <c:idx val="36"/>
              <c:layout>
                <c:manualLayout>
                  <c:x val="1.5285929413739041E-2"/>
                  <c:y val="-7.2222222222222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B98-6249-AC64-259B395B50B6}"/>
                </c:ext>
              </c:extLst>
            </c:dLbl>
            <c:dLbl>
              <c:idx val="37"/>
              <c:layout>
                <c:manualLayout>
                  <c:x val="1.0918521009811999E-3"/>
                  <c:y val="-7.4999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B98-6249-AC64-259B395B50B6}"/>
                </c:ext>
              </c:extLst>
            </c:dLbl>
            <c:dLbl>
              <c:idx val="38"/>
              <c:layout>
                <c:manualLayout>
                  <c:x val="-5.8961475160153612E-2"/>
                  <c:y val="2.777777777777777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B98-6249-AC64-259B395B50B6}"/>
                </c:ext>
              </c:extLst>
            </c:dLbl>
            <c:dLbl>
              <c:idx val="39"/>
              <c:layout>
                <c:manualLayout>
                  <c:x val="-1.8561485716683281E-2"/>
                  <c:y val="4.1666666666666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98-6249-AC64-259B395B50B6}"/>
                </c:ext>
              </c:extLst>
            </c:dLbl>
            <c:dLbl>
              <c:idx val="40"/>
              <c:layout>
                <c:manualLayout>
                  <c:x val="-4.1490749297727711E-2"/>
                  <c:y val="-5.2777777777777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98-6249-AC64-259B395B50B6}"/>
                </c:ext>
              </c:extLst>
            </c:dLbl>
            <c:dLbl>
              <c:idx val="41"/>
              <c:layout>
                <c:manualLayout>
                  <c:x val="-2.0745288672997918E-2"/>
                  <c:y val="3.3333333333333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98-6249-AC64-259B395B50B6}"/>
                </c:ext>
              </c:extLst>
            </c:dLbl>
            <c:dLbl>
              <c:idx val="42"/>
              <c:layout>
                <c:manualLayout>
                  <c:x val="-4.3674536295614602E-2"/>
                  <c:y val="-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B98-6249-AC64-259B395B50B6}"/>
                </c:ext>
              </c:extLst>
            </c:dLbl>
            <c:dLbl>
              <c:idx val="43"/>
              <c:layout>
                <c:manualLayout>
                  <c:x val="-1.7470038055497513E-2"/>
                  <c:y val="0.105555555555555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5B98-6249-AC64-259B395B50B6}"/>
                </c:ext>
              </c:extLst>
            </c:dLbl>
            <c:dLbl>
              <c:idx val="44"/>
              <c:layout>
                <c:manualLayout>
                  <c:x val="-4.6799501099244516E-2"/>
                  <c:y val="-0.12222222222222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5B98-6249-AC64-259B395B50B6}"/>
                </c:ext>
              </c:extLst>
            </c:dLbl>
            <c:dLbl>
              <c:idx val="45"/>
              <c:layout>
                <c:manualLayout>
                  <c:x val="-3.7646080519321744E-2"/>
                  <c:y val="-0.147222222222222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5B98-6249-AC64-259B395B50B6}"/>
                </c:ext>
              </c:extLst>
            </c:dLbl>
            <c:dLbl>
              <c:idx val="46"/>
              <c:layout>
                <c:manualLayout>
                  <c:x val="-1.7084608247957229E-2"/>
                  <c:y val="3.05555555555555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4D-2449-9920-EF5615EC550C}"/>
                </c:ext>
              </c:extLst>
            </c:dLbl>
            <c:dLbl>
              <c:idx val="47"/>
              <c:layout>
                <c:manualLayout>
                  <c:x val="-4.1946593339570022E-2"/>
                  <c:y val="-0.116666666666666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F5C638-3991-3947-B7E0-38CB5606F068}" type="VALUE">
                      <a:rPr lang="en-US" sz="1000" b="0" dirty="0"/>
                      <a:pPr>
                        <a:defRPr sz="14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B7-294D-B615-83F44CE21EA8}"/>
                </c:ext>
              </c:extLst>
            </c:dLbl>
            <c:dLbl>
              <c:idx val="48"/>
              <c:layout>
                <c:manualLayout>
                  <c:x val="-2.9835173087903188E-2"/>
                  <c:y val="-0.147222222222222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80-3A47-9BDF-7F4977A2B68B}"/>
                </c:ext>
              </c:extLst>
            </c:dLbl>
            <c:dLbl>
              <c:idx val="49"/>
              <c:layout>
                <c:manualLayout>
                  <c:x val="-5.5416346299095767E-2"/>
                  <c:y val="7.22222222222222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D0-524A-983D-426BCCBE7E9B}"/>
                </c:ext>
              </c:extLst>
            </c:dLbl>
            <c:dLbl>
              <c:idx val="50"/>
              <c:layout>
                <c:manualLayout>
                  <c:x val="-6.6530188576885183E-2"/>
                  <c:y val="-8.33333333333333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A-4D45-BAE1-1AA430BC881B}"/>
                </c:ext>
              </c:extLst>
            </c:dLbl>
            <c:dLbl>
              <c:idx val="51"/>
              <c:layout>
                <c:manualLayout>
                  <c:x val="-3.6032485465135024E-2"/>
                  <c:y val="-0.141666666666666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40DEA-3222-7343-BB33-DD3D001A2162}" type="VALUE">
                      <a:rPr lang="en-US" sz="1050" b="0"/>
                      <a:pPr>
                        <a:defRPr sz="105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19-C54B-B19A-9AD80FB1A764}"/>
                </c:ext>
              </c:extLst>
            </c:dLbl>
            <c:dLbl>
              <c:idx val="52"/>
              <c:layout>
                <c:manualLayout>
                  <c:x val="-3.1664911469361082E-2"/>
                  <c:y val="-7.22222222222222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5B065D-FEAB-E848-8C75-E09A62D14EFE}" type="VALUE">
                      <a:rPr lang="en-US" sz="1100" b="0" dirty="0"/>
                      <a:pPr>
                        <a:defRPr sz="11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5E8-AA43-8D42-25006AC41397}"/>
                </c:ext>
              </c:extLst>
            </c:dLbl>
            <c:dLbl>
              <c:idx val="53"/>
              <c:layout>
                <c:manualLayout>
                  <c:x val="-5.2410887949287305E-2"/>
                  <c:y val="8.3333333333333232E-2"/>
                </c:manualLayout>
              </c:layout>
              <c:tx>
                <c:rich>
                  <a:bodyPr/>
                  <a:lstStyle/>
                  <a:p>
                    <a:fld id="{9BA48565-F3D3-8F42-895E-D557E8CA0D84}" type="VALUE">
                      <a:rPr lang="en-US" sz="105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C5C-5243-81BC-1559359E2391}"/>
                </c:ext>
              </c:extLst>
            </c:dLbl>
            <c:dLbl>
              <c:idx val="54"/>
              <c:layout>
                <c:manualLayout>
                  <c:x val="-6.2237929439778676E-2"/>
                  <c:y val="-0.19722222222222222"/>
                </c:manualLayout>
              </c:layout>
              <c:tx>
                <c:rich>
                  <a:bodyPr/>
                  <a:lstStyle/>
                  <a:p>
                    <a:fld id="{E5195A48-2DBF-EF45-853A-E1FAEEEE2C2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BFB-014E-8501-D0EF71E508ED}"/>
                </c:ext>
              </c:extLst>
            </c:dLbl>
            <c:dLbl>
              <c:idx val="55"/>
              <c:layout>
                <c:manualLayout>
                  <c:x val="-2.4021656976756844E-2"/>
                  <c:y val="6.1111111111111109E-2"/>
                </c:manualLayout>
              </c:layout>
              <c:tx>
                <c:rich>
                  <a:bodyPr/>
                  <a:lstStyle/>
                  <a:p>
                    <a:fld id="{FE0F5FA3-2336-6047-8D7D-2E1CC1311E87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728-CA41-B4EC-0080843EA2CB}"/>
                </c:ext>
              </c:extLst>
            </c:dLbl>
            <c:dLbl>
              <c:idx val="56"/>
              <c:layout>
                <c:manualLayout>
                  <c:x val="-5.2410887949287305E-2"/>
                  <c:y val="-0.13611111111111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7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50C930-E60D-9B4B-B59B-FD2AC99C8A67}" type="VALUE">
                      <a:rPr lang="en-US" sz="1050" b="0"/>
                      <a:pPr>
                        <a:defRPr sz="17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7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B6-0943-9319-9464F01123D9}"/>
                </c:ext>
              </c:extLst>
            </c:dLbl>
            <c:dLbl>
              <c:idx val="57"/>
              <c:layout>
                <c:manualLayout>
                  <c:x val="-4.913520745245685E-2"/>
                  <c:y val="-0.26944444444444443"/>
                </c:manualLayout>
              </c:layout>
              <c:tx>
                <c:rich>
                  <a:bodyPr/>
                  <a:lstStyle/>
                  <a:p>
                    <a:fld id="{D120EF4E-12FB-DA4C-B622-6F91BCC30FAC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5FE-9748-8103-794C385571FB}"/>
                </c:ext>
              </c:extLst>
            </c:dLbl>
            <c:dLbl>
              <c:idx val="58"/>
              <c:layout>
                <c:manualLayout>
                  <c:x val="-3.3848698467248049E-2"/>
                  <c:y val="-0.1388888888888889"/>
                </c:manualLayout>
              </c:layout>
              <c:tx>
                <c:rich>
                  <a:bodyPr/>
                  <a:lstStyle/>
                  <a:p>
                    <a:fld id="{224FCBE5-A4A0-874B-B15A-A6D70F677D26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1C1-D14B-9A7D-6CF7183828D1}"/>
                </c:ext>
              </c:extLst>
            </c:dLbl>
            <c:dLbl>
              <c:idx val="59"/>
              <c:layout>
                <c:manualLayout>
                  <c:x val="-2.0745976479926227E-2"/>
                  <c:y val="-0.21111111111111111"/>
                </c:manualLayout>
              </c:layout>
              <c:tx>
                <c:rich>
                  <a:bodyPr/>
                  <a:lstStyle/>
                  <a:p>
                    <a:fld id="{435FAB9F-F9DF-CC4A-8AEF-95430462A243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DE1-BB42-BCC4-76D68A878F53}"/>
                </c:ext>
              </c:extLst>
            </c:dLbl>
            <c:dLbl>
              <c:idx val="60"/>
              <c:layout>
                <c:manualLayout>
                  <c:x val="-7.6432544926045591E-3"/>
                  <c:y val="-7.2222222222222215E-2"/>
                </c:manualLayout>
              </c:layout>
              <c:tx>
                <c:rich>
                  <a:bodyPr/>
                  <a:lstStyle/>
                  <a:p>
                    <a:fld id="{F63CBF2F-3703-B04A-AC4E-BC79D594224E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971-634F-8271-CC3355F81D8A}"/>
                </c:ext>
              </c:extLst>
            </c:dLbl>
            <c:dLbl>
              <c:idx val="61"/>
              <c:layout>
                <c:manualLayout>
                  <c:x val="-7.2064970930270048E-2"/>
                  <c:y val="0"/>
                </c:manualLayout>
              </c:layout>
              <c:tx>
                <c:rich>
                  <a:bodyPr/>
                  <a:lstStyle/>
                  <a:p>
                    <a:fld id="{F7E00F43-5AF7-BE40-AB19-657DCB1EF060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B48-6145-9A54-A9AFD82983B2}"/>
                </c:ext>
              </c:extLst>
            </c:dLbl>
            <c:dLbl>
              <c:idx val="62"/>
              <c:layout>
                <c:manualLayout>
                  <c:x val="-4.6951420454569882E-2"/>
                  <c:y val="1.3888888888888888E-2"/>
                </c:manualLayout>
              </c:layout>
              <c:tx>
                <c:rich>
                  <a:bodyPr/>
                  <a:lstStyle/>
                  <a:p>
                    <a:fld id="{E63EB5BF-B79A-3B49-9F92-3DBC97B944FD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65-704D-A2D0-B90F2CF83550}"/>
                </c:ext>
              </c:extLst>
            </c:dLbl>
            <c:dLbl>
              <c:idx val="63"/>
              <c:layout>
                <c:manualLayout>
                  <c:x val="0"/>
                  <c:y val="4.1666666666666664E-2"/>
                </c:manualLayout>
              </c:layout>
              <c:tx>
                <c:rich>
                  <a:bodyPr/>
                  <a:lstStyle/>
                  <a:p>
                    <a:fld id="{39BBB25B-5F6E-0B42-BBB0-2DD6F0BEFD48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EC3-2342-B4E9-E6D6F48A88D1}"/>
                </c:ext>
              </c:extLst>
            </c:dLbl>
            <c:dLbl>
              <c:idx val="64"/>
              <c:layout>
                <c:manualLayout>
                  <c:x val="-4.913520745245685E-2"/>
                  <c:y val="-3.8888888888888841E-2"/>
                </c:manualLayout>
              </c:layout>
              <c:tx>
                <c:rich>
                  <a:bodyPr/>
                  <a:lstStyle/>
                  <a:p>
                    <a:fld id="{FE7887A4-4E1C-374F-AD5E-0C3B48CE3C15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92B-F840-A767-0E251D9BE374}"/>
                </c:ext>
              </c:extLst>
            </c:dLbl>
            <c:dLbl>
              <c:idx val="65"/>
              <c:layout>
                <c:manualLayout>
                  <c:x val="-4.913520745245685E-2"/>
                  <c:y val="-9.44444444444444E-2"/>
                </c:manualLayout>
              </c:layout>
              <c:tx>
                <c:rich>
                  <a:bodyPr/>
                  <a:lstStyle/>
                  <a:p>
                    <a:fld id="{BF35582A-AE48-B64C-A7A0-558EF92C8A5B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F0-9A4C-B4A5-7F3EA524BBE4}"/>
                </c:ext>
              </c:extLst>
            </c:dLbl>
            <c:dLbl>
              <c:idx val="66"/>
              <c:layout>
                <c:manualLayout>
                  <c:x val="-4.8043313953513363E-2"/>
                  <c:y val="-0.2361111111111111"/>
                </c:manualLayout>
              </c:layout>
              <c:tx>
                <c:rich>
                  <a:bodyPr/>
                  <a:lstStyle/>
                  <a:p>
                    <a:fld id="{B5E735D2-9C0D-674C-B24B-4E3C6A631F4D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3F7-AB4C-9E02-2506754BA0E0}"/>
                </c:ext>
              </c:extLst>
            </c:dLbl>
            <c:dLbl>
              <c:idx val="67"/>
              <c:layout>
                <c:manualLayout>
                  <c:x val="-2.5113550475700169E-2"/>
                  <c:y val="-0.1944444444444445"/>
                </c:manualLayout>
              </c:layout>
              <c:tx>
                <c:rich>
                  <a:bodyPr/>
                  <a:lstStyle/>
                  <a:p>
                    <a:fld id="{E872D678-42C1-2A48-B84B-8FD3C2B31F1F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111-A34A-9EDF-DD2DEB44931F}"/>
                </c:ext>
              </c:extLst>
            </c:dLbl>
            <c:dLbl>
              <c:idx val="68"/>
              <c:layout>
                <c:manualLayout>
                  <c:x val="-3.2756804968304729E-2"/>
                  <c:y val="-0.32500000000000001"/>
                </c:manualLayout>
              </c:layout>
              <c:tx>
                <c:rich>
                  <a:bodyPr/>
                  <a:lstStyle/>
                  <a:p>
                    <a:fld id="{10B86333-D8F6-534D-B130-FFDD0C044C22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945-2D4B-A21D-9B0C771BD362}"/>
                </c:ext>
              </c:extLst>
            </c:dLbl>
            <c:dLbl>
              <c:idx val="69"/>
              <c:layout>
                <c:manualLayout>
                  <c:x val="0"/>
                  <c:y val="-0.24166666666666672"/>
                </c:manualLayout>
              </c:layout>
              <c:tx>
                <c:rich>
                  <a:bodyPr/>
                  <a:lstStyle/>
                  <a:p>
                    <a:fld id="{D93F1F93-A896-C746-926A-98416DC922FD}" type="VALUE">
                      <a:rPr lang="en-US" sz="105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F42-644F-AA55-9621D62039E8}"/>
                </c:ext>
              </c:extLst>
            </c:dLbl>
            <c:dLbl>
              <c:idx val="70"/>
              <c:layout>
                <c:manualLayout>
                  <c:x val="-1.3102721987321826E-2"/>
                  <c:y val="-0.41666666666666669"/>
                </c:manualLayout>
              </c:layout>
              <c:tx>
                <c:rich>
                  <a:bodyPr/>
                  <a:lstStyle/>
                  <a:p>
                    <a:fld id="{1B2D34A3-4AC2-B34D-BBEB-F8F552F239DD}" type="VALUE">
                      <a:rPr lang="en-US" sz="14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22-344A-BBE4-4D33376DE9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Hoja1!$A$2:$A$72</c:f>
              <c:numCache>
                <c:formatCode>mmm\-yy</c:formatCode>
                <c:ptCount val="71"/>
                <c:pt idx="0">
                  <c:v>43770</c:v>
                </c:pt>
                <c:pt idx="1">
                  <c:v>43800</c:v>
                </c:pt>
                <c:pt idx="2">
                  <c:v>43831</c:v>
                </c:pt>
                <c:pt idx="3">
                  <c:v>43862</c:v>
                </c:pt>
                <c:pt idx="4">
                  <c:v>43891</c:v>
                </c:pt>
                <c:pt idx="5">
                  <c:v>43922</c:v>
                </c:pt>
                <c:pt idx="6">
                  <c:v>43952</c:v>
                </c:pt>
                <c:pt idx="7">
                  <c:v>43983</c:v>
                </c:pt>
                <c:pt idx="8">
                  <c:v>44013</c:v>
                </c:pt>
                <c:pt idx="9">
                  <c:v>44044</c:v>
                </c:pt>
                <c:pt idx="10">
                  <c:v>44075</c:v>
                </c:pt>
                <c:pt idx="11">
                  <c:v>44105</c:v>
                </c:pt>
                <c:pt idx="12">
                  <c:v>44136</c:v>
                </c:pt>
                <c:pt idx="13">
                  <c:v>44166</c:v>
                </c:pt>
                <c:pt idx="14">
                  <c:v>44197</c:v>
                </c:pt>
                <c:pt idx="15">
                  <c:v>44228</c:v>
                </c:pt>
                <c:pt idx="16">
                  <c:v>44256</c:v>
                </c:pt>
                <c:pt idx="17">
                  <c:v>44287</c:v>
                </c:pt>
                <c:pt idx="18">
                  <c:v>44317</c:v>
                </c:pt>
                <c:pt idx="19">
                  <c:v>44348</c:v>
                </c:pt>
                <c:pt idx="20">
                  <c:v>44378</c:v>
                </c:pt>
                <c:pt idx="21">
                  <c:v>44409</c:v>
                </c:pt>
                <c:pt idx="22">
                  <c:v>44440</c:v>
                </c:pt>
                <c:pt idx="23">
                  <c:v>44470</c:v>
                </c:pt>
                <c:pt idx="24">
                  <c:v>44501</c:v>
                </c:pt>
                <c:pt idx="25">
                  <c:v>44531</c:v>
                </c:pt>
                <c:pt idx="26">
                  <c:v>44562</c:v>
                </c:pt>
                <c:pt idx="27">
                  <c:v>44593</c:v>
                </c:pt>
                <c:pt idx="28">
                  <c:v>44621</c:v>
                </c:pt>
                <c:pt idx="29">
                  <c:v>44652</c:v>
                </c:pt>
                <c:pt idx="30">
                  <c:v>44682</c:v>
                </c:pt>
                <c:pt idx="31">
                  <c:v>44713</c:v>
                </c:pt>
                <c:pt idx="32">
                  <c:v>44743</c:v>
                </c:pt>
                <c:pt idx="33">
                  <c:v>44774</c:v>
                </c:pt>
                <c:pt idx="34">
                  <c:v>44805</c:v>
                </c:pt>
                <c:pt idx="35">
                  <c:v>44835</c:v>
                </c:pt>
                <c:pt idx="36">
                  <c:v>44866</c:v>
                </c:pt>
                <c:pt idx="37">
                  <c:v>44896</c:v>
                </c:pt>
                <c:pt idx="38">
                  <c:v>44927</c:v>
                </c:pt>
                <c:pt idx="39">
                  <c:v>44958</c:v>
                </c:pt>
                <c:pt idx="40">
                  <c:v>44986</c:v>
                </c:pt>
                <c:pt idx="41">
                  <c:v>45017</c:v>
                </c:pt>
                <c:pt idx="42">
                  <c:v>45047</c:v>
                </c:pt>
                <c:pt idx="43">
                  <c:v>45078</c:v>
                </c:pt>
                <c:pt idx="44">
                  <c:v>45108</c:v>
                </c:pt>
                <c:pt idx="45">
                  <c:v>45139</c:v>
                </c:pt>
                <c:pt idx="46">
                  <c:v>45170</c:v>
                </c:pt>
                <c:pt idx="47">
                  <c:v>45200</c:v>
                </c:pt>
                <c:pt idx="48">
                  <c:v>45231</c:v>
                </c:pt>
                <c:pt idx="49">
                  <c:v>45261</c:v>
                </c:pt>
                <c:pt idx="50">
                  <c:v>45292</c:v>
                </c:pt>
                <c:pt idx="51">
                  <c:v>45323</c:v>
                </c:pt>
                <c:pt idx="52">
                  <c:v>45352</c:v>
                </c:pt>
                <c:pt idx="53">
                  <c:v>45383</c:v>
                </c:pt>
                <c:pt idx="54">
                  <c:v>45413</c:v>
                </c:pt>
                <c:pt idx="55">
                  <c:v>45444</c:v>
                </c:pt>
                <c:pt idx="56">
                  <c:v>45474</c:v>
                </c:pt>
                <c:pt idx="57">
                  <c:v>45505</c:v>
                </c:pt>
                <c:pt idx="58">
                  <c:v>45536</c:v>
                </c:pt>
                <c:pt idx="59">
                  <c:v>45566</c:v>
                </c:pt>
                <c:pt idx="60">
                  <c:v>45597</c:v>
                </c:pt>
                <c:pt idx="61">
                  <c:v>45627</c:v>
                </c:pt>
                <c:pt idx="62">
                  <c:v>45658</c:v>
                </c:pt>
                <c:pt idx="63">
                  <c:v>45689</c:v>
                </c:pt>
                <c:pt idx="64">
                  <c:v>45717</c:v>
                </c:pt>
                <c:pt idx="65">
                  <c:v>45748</c:v>
                </c:pt>
                <c:pt idx="66">
                  <c:v>45778</c:v>
                </c:pt>
                <c:pt idx="67">
                  <c:v>45809</c:v>
                </c:pt>
                <c:pt idx="68">
                  <c:v>45839</c:v>
                </c:pt>
                <c:pt idx="69">
                  <c:v>45870</c:v>
                </c:pt>
                <c:pt idx="70">
                  <c:v>45901</c:v>
                </c:pt>
              </c:numCache>
            </c:numRef>
          </c:cat>
          <c:val>
            <c:numRef>
              <c:f>Hoja1!$B$2:$B$72</c:f>
              <c:numCache>
                <c:formatCode>_-* #,##0.0_-;\-* #,##0.0_-;_-* "-"??_-;_-@_-</c:formatCode>
                <c:ptCount val="71"/>
                <c:pt idx="0">
                  <c:v>724287</c:v>
                </c:pt>
                <c:pt idx="1">
                  <c:v>342077</c:v>
                </c:pt>
                <c:pt idx="2">
                  <c:v>68955</c:v>
                </c:pt>
                <c:pt idx="3">
                  <c:v>192094</c:v>
                </c:pt>
                <c:pt idx="4">
                  <c:v>61501</c:v>
                </c:pt>
                <c:pt idx="5">
                  <c:v>-493746</c:v>
                </c:pt>
                <c:pt idx="6" formatCode="#,##0">
                  <c:v>-838272</c:v>
                </c:pt>
                <c:pt idx="7" formatCode="#,##0">
                  <c:v>-921583</c:v>
                </c:pt>
                <c:pt idx="8" formatCode="#,##0">
                  <c:v>-925940</c:v>
                </c:pt>
                <c:pt idx="9" formatCode="#,##0">
                  <c:v>-833100</c:v>
                </c:pt>
                <c:pt idx="10" formatCode="#,##0">
                  <c:v>-719250</c:v>
                </c:pt>
                <c:pt idx="11" formatCode="#,##0">
                  <c:v>-518609</c:v>
                </c:pt>
                <c:pt idx="12" formatCode="#,##0">
                  <c:v>-369890</c:v>
                </c:pt>
                <c:pt idx="13" formatCode="#,##0">
                  <c:v>-647710</c:v>
                </c:pt>
                <c:pt idx="14" formatCode="#,##0">
                  <c:v>47919</c:v>
                </c:pt>
                <c:pt idx="15" formatCode="#,##0">
                  <c:v>163206</c:v>
                </c:pt>
                <c:pt idx="16" formatCode="#,##0">
                  <c:v>251977</c:v>
                </c:pt>
                <c:pt idx="17" formatCode="#,##0">
                  <c:v>296751</c:v>
                </c:pt>
                <c:pt idx="18" formatCode="#,##0">
                  <c:v>335712</c:v>
                </c:pt>
                <c:pt idx="19" formatCode="#,##0">
                  <c:v>401648</c:v>
                </c:pt>
                <c:pt idx="20" formatCode="#,##0">
                  <c:v>518191</c:v>
                </c:pt>
                <c:pt idx="21" formatCode="#,##0">
                  <c:v>647091</c:v>
                </c:pt>
                <c:pt idx="22" formatCode="#,##0">
                  <c:v>821187</c:v>
                </c:pt>
                <c:pt idx="23" formatCode="#,##0">
                  <c:v>993855</c:v>
                </c:pt>
                <c:pt idx="24" formatCode="#,##0">
                  <c:v>1159418</c:v>
                </c:pt>
                <c:pt idx="25" formatCode="#,##0">
                  <c:v>846416</c:v>
                </c:pt>
                <c:pt idx="26" formatCode="#,##0">
                  <c:v>142271</c:v>
                </c:pt>
                <c:pt idx="27" formatCode="#,##0">
                  <c:v>321328</c:v>
                </c:pt>
                <c:pt idx="28" formatCode="#,##0">
                  <c:v>385704</c:v>
                </c:pt>
                <c:pt idx="29" formatCode="#,##0">
                  <c:v>391194</c:v>
                </c:pt>
                <c:pt idx="30" formatCode="#,##0">
                  <c:v>388339</c:v>
                </c:pt>
                <c:pt idx="31" formatCode="#,##0">
                  <c:v>448560</c:v>
                </c:pt>
                <c:pt idx="32" formatCode="#,##0">
                  <c:v>459286</c:v>
                </c:pt>
                <c:pt idx="33" formatCode="#,##0">
                  <c:v>616718</c:v>
                </c:pt>
                <c:pt idx="34" formatCode="#,##0">
                  <c:v>789210</c:v>
                </c:pt>
                <c:pt idx="35" formatCode="#,##0">
                  <c:v>997178</c:v>
                </c:pt>
                <c:pt idx="36" formatCode="#,##0">
                  <c:v>1098453</c:v>
                </c:pt>
                <c:pt idx="37" formatCode="#,##0">
                  <c:v>752748</c:v>
                </c:pt>
                <c:pt idx="38" formatCode="#,##0">
                  <c:v>111699</c:v>
                </c:pt>
                <c:pt idx="39" formatCode="#,##0">
                  <c:v>287573</c:v>
                </c:pt>
                <c:pt idx="40" formatCode="#,##0">
                  <c:v>423384</c:v>
                </c:pt>
                <c:pt idx="41" formatCode="#,##0">
                  <c:v>447395</c:v>
                </c:pt>
                <c:pt idx="42" formatCode="#,##0">
                  <c:v>490013</c:v>
                </c:pt>
                <c:pt idx="43" formatCode="#,##0">
                  <c:v>514411</c:v>
                </c:pt>
                <c:pt idx="44" formatCode="#,##0">
                  <c:v>512243</c:v>
                </c:pt>
                <c:pt idx="45" formatCode="_-* #,##0_-;\-* #,##0_-;_-* &quot;-&quot;??_-;_-@_-">
                  <c:v>623979</c:v>
                </c:pt>
                <c:pt idx="46" formatCode="_-* #,##0_-;\-* #,##0_-;_-* &quot;-&quot;??_-;_-@_-">
                  <c:v>756537</c:v>
                </c:pt>
                <c:pt idx="47" formatCode="_-* #,##0_-;\-* #,##0_-;_-* &quot;-&quot;??_-;_-@_-">
                  <c:v>929794</c:v>
                </c:pt>
                <c:pt idx="48" formatCode="_-* #,##0_-;\-* #,##0_-;_-* &quot;-&quot;??_-;_-@_-">
                  <c:v>1036372</c:v>
                </c:pt>
                <c:pt idx="49" formatCode="_-* #,##0_-;\-* #,##0_-;_-* &quot;-&quot;??_-;_-@_-">
                  <c:v>651490</c:v>
                </c:pt>
                <c:pt idx="50" formatCode="_-* #,##0_-;\-* #,##0_-;_-* &quot;-&quot;??_-;_-@_-">
                  <c:v>109021</c:v>
                </c:pt>
                <c:pt idx="51" formatCode="_-* #,##0_-;\-* #,##0_-;_-* &quot;-&quot;??_-;_-@_-">
                  <c:v>265424</c:v>
                </c:pt>
                <c:pt idx="52">
                  <c:v>264959</c:v>
                </c:pt>
                <c:pt idx="53">
                  <c:v>349816</c:v>
                </c:pt>
                <c:pt idx="54">
                  <c:v>324613</c:v>
                </c:pt>
                <c:pt idx="55">
                  <c:v>295058</c:v>
                </c:pt>
                <c:pt idx="56">
                  <c:v>307402</c:v>
                </c:pt>
                <c:pt idx="57">
                  <c:v>365449</c:v>
                </c:pt>
                <c:pt idx="58">
                  <c:v>456417</c:v>
                </c:pt>
                <c:pt idx="59">
                  <c:v>594556</c:v>
                </c:pt>
                <c:pt idx="60" formatCode="#,##0">
                  <c:v>619252</c:v>
                </c:pt>
                <c:pt idx="61">
                  <c:v>213993</c:v>
                </c:pt>
                <c:pt idx="62">
                  <c:v>73167</c:v>
                </c:pt>
                <c:pt idx="63">
                  <c:v>192552</c:v>
                </c:pt>
                <c:pt idx="64">
                  <c:v>226731</c:v>
                </c:pt>
                <c:pt idx="65">
                  <c:v>179289</c:v>
                </c:pt>
                <c:pt idx="66">
                  <c:v>133665</c:v>
                </c:pt>
                <c:pt idx="67">
                  <c:v>87287</c:v>
                </c:pt>
                <c:pt idx="68">
                  <c:v>194778</c:v>
                </c:pt>
                <c:pt idx="69">
                  <c:v>216538</c:v>
                </c:pt>
                <c:pt idx="70">
                  <c:v>333303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98-6249-AC64-259B395B50B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1099296"/>
        <c:axId val="321405120"/>
      </c:lineChart>
      <c:dateAx>
        <c:axId val="3210992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405120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3214051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crossAx val="32109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u="none" strike="noStrike" kern="1200" cap="all" spc="120" normalizeH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crecimiento de los empleos formalmente registrados (miles)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% tasa anual de crecimiento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Hoja1!$A$2:$A$78</c:f>
              <c:strCache>
                <c:ptCount val="77"/>
                <c:pt idx="0">
                  <c:v>2019/01</c:v>
                </c:pt>
                <c:pt idx="1">
                  <c:v>2019/02</c:v>
                </c:pt>
                <c:pt idx="2">
                  <c:v>2019/03</c:v>
                </c:pt>
                <c:pt idx="3">
                  <c:v>2019/04</c:v>
                </c:pt>
                <c:pt idx="4">
                  <c:v>2019/05</c:v>
                </c:pt>
                <c:pt idx="5">
                  <c:v>2019/06</c:v>
                </c:pt>
                <c:pt idx="6">
                  <c:v>2019/07</c:v>
                </c:pt>
                <c:pt idx="7">
                  <c:v>2019/08</c:v>
                </c:pt>
                <c:pt idx="8">
                  <c:v>2019/09</c:v>
                </c:pt>
                <c:pt idx="9">
                  <c:v>2019/10</c:v>
                </c:pt>
                <c:pt idx="10">
                  <c:v>2019/11</c:v>
                </c:pt>
                <c:pt idx="11">
                  <c:v>2019/12</c:v>
                </c:pt>
                <c:pt idx="12">
                  <c:v>2020/01</c:v>
                </c:pt>
                <c:pt idx="13">
                  <c:v>2020/02</c:v>
                </c:pt>
                <c:pt idx="14">
                  <c:v>2020/03</c:v>
                </c:pt>
                <c:pt idx="15">
                  <c:v>2020/04</c:v>
                </c:pt>
                <c:pt idx="16">
                  <c:v>2020/05</c:v>
                </c:pt>
                <c:pt idx="17">
                  <c:v>2020/06</c:v>
                </c:pt>
                <c:pt idx="18">
                  <c:v>2020/07</c:v>
                </c:pt>
                <c:pt idx="19">
                  <c:v>2020/08</c:v>
                </c:pt>
                <c:pt idx="20">
                  <c:v>2020/09</c:v>
                </c:pt>
                <c:pt idx="21">
                  <c:v>2020/10</c:v>
                </c:pt>
                <c:pt idx="22">
                  <c:v>2020/11</c:v>
                </c:pt>
                <c:pt idx="23">
                  <c:v>2020/12</c:v>
                </c:pt>
                <c:pt idx="24">
                  <c:v>2021/01</c:v>
                </c:pt>
                <c:pt idx="25">
                  <c:v>2021/02</c:v>
                </c:pt>
                <c:pt idx="26">
                  <c:v>2021/03</c:v>
                </c:pt>
                <c:pt idx="27">
                  <c:v>2021/04</c:v>
                </c:pt>
                <c:pt idx="28">
                  <c:v>2021/05</c:v>
                </c:pt>
                <c:pt idx="29">
                  <c:v>2021/06</c:v>
                </c:pt>
                <c:pt idx="30">
                  <c:v>2021/07</c:v>
                </c:pt>
                <c:pt idx="31">
                  <c:v>2021/08</c:v>
                </c:pt>
                <c:pt idx="32">
                  <c:v>2021/09</c:v>
                </c:pt>
                <c:pt idx="33">
                  <c:v>2021/10</c:v>
                </c:pt>
                <c:pt idx="34">
                  <c:v>2021/11</c:v>
                </c:pt>
                <c:pt idx="35">
                  <c:v>2021/12</c:v>
                </c:pt>
                <c:pt idx="36">
                  <c:v>2022/01</c:v>
                </c:pt>
                <c:pt idx="37">
                  <c:v>2022/02</c:v>
                </c:pt>
                <c:pt idx="38">
                  <c:v>2022/03</c:v>
                </c:pt>
                <c:pt idx="39">
                  <c:v>2022/04</c:v>
                </c:pt>
                <c:pt idx="40">
                  <c:v>2022/05</c:v>
                </c:pt>
                <c:pt idx="41">
                  <c:v>2022/06</c:v>
                </c:pt>
                <c:pt idx="42">
                  <c:v>2022/07</c:v>
                </c:pt>
                <c:pt idx="43">
                  <c:v>2022/08</c:v>
                </c:pt>
                <c:pt idx="44">
                  <c:v>2022/09</c:v>
                </c:pt>
                <c:pt idx="45">
                  <c:v>2022/10</c:v>
                </c:pt>
                <c:pt idx="46">
                  <c:v>2022/11</c:v>
                </c:pt>
                <c:pt idx="47">
                  <c:v>2022/12</c:v>
                </c:pt>
                <c:pt idx="48">
                  <c:v>2023/01</c:v>
                </c:pt>
                <c:pt idx="49">
                  <c:v>2023/02</c:v>
                </c:pt>
                <c:pt idx="50">
                  <c:v>2023/03</c:v>
                </c:pt>
                <c:pt idx="51">
                  <c:v>2023/04</c:v>
                </c:pt>
                <c:pt idx="52">
                  <c:v>2023/05</c:v>
                </c:pt>
                <c:pt idx="53">
                  <c:v>2023/07</c:v>
                </c:pt>
                <c:pt idx="54">
                  <c:v>2023/08</c:v>
                </c:pt>
                <c:pt idx="55">
                  <c:v>2023/09</c:v>
                </c:pt>
                <c:pt idx="56">
                  <c:v>2023/10</c:v>
                </c:pt>
                <c:pt idx="57">
                  <c:v>2023/11</c:v>
                </c:pt>
                <c:pt idx="58">
                  <c:v>2023/12</c:v>
                </c:pt>
                <c:pt idx="59">
                  <c:v>2024/01</c:v>
                </c:pt>
                <c:pt idx="60">
                  <c:v>2024/02</c:v>
                </c:pt>
                <c:pt idx="61">
                  <c:v>2024/03</c:v>
                </c:pt>
                <c:pt idx="62">
                  <c:v>2024/4</c:v>
                </c:pt>
                <c:pt idx="63">
                  <c:v>2024/6</c:v>
                </c:pt>
                <c:pt idx="64">
                  <c:v>2024/7</c:v>
                </c:pt>
                <c:pt idx="65">
                  <c:v>2024/09</c:v>
                </c:pt>
                <c:pt idx="66">
                  <c:v>2024/11</c:v>
                </c:pt>
                <c:pt idx="67">
                  <c:v>2024/12</c:v>
                </c:pt>
                <c:pt idx="68">
                  <c:v>2025/1</c:v>
                </c:pt>
                <c:pt idx="69">
                  <c:v>2025/2</c:v>
                </c:pt>
                <c:pt idx="70">
                  <c:v>2025/3</c:v>
                </c:pt>
                <c:pt idx="71">
                  <c:v>2025/4</c:v>
                </c:pt>
                <c:pt idx="72">
                  <c:v>2025/5</c:v>
                </c:pt>
                <c:pt idx="73">
                  <c:v>2025/6</c:v>
                </c:pt>
                <c:pt idx="74">
                  <c:v>2025/7</c:v>
                </c:pt>
                <c:pt idx="75">
                  <c:v>2025/8</c:v>
                </c:pt>
                <c:pt idx="76">
                  <c:v>2025/9</c:v>
                </c:pt>
              </c:strCache>
            </c:strRef>
          </c:cat>
          <c:val>
            <c:numRef>
              <c:f>Hoja1!$B$2:$B$78</c:f>
              <c:numCache>
                <c:formatCode>#,##0</c:formatCode>
                <c:ptCount val="77"/>
                <c:pt idx="0">
                  <c:v>20174011</c:v>
                </c:pt>
                <c:pt idx="1">
                  <c:v>20299993</c:v>
                </c:pt>
                <c:pt idx="2">
                  <c:v>20348508</c:v>
                </c:pt>
                <c:pt idx="3">
                  <c:v>20378927</c:v>
                </c:pt>
                <c:pt idx="4">
                  <c:v>20382910</c:v>
                </c:pt>
                <c:pt idx="5">
                  <c:v>20368666</c:v>
                </c:pt>
                <c:pt idx="6">
                  <c:v>20385379</c:v>
                </c:pt>
                <c:pt idx="7">
                  <c:v>20422010</c:v>
                </c:pt>
                <c:pt idx="8">
                  <c:v>20567426</c:v>
                </c:pt>
                <c:pt idx="9">
                  <c:v>20727424</c:v>
                </c:pt>
                <c:pt idx="10">
                  <c:v>20803652</c:v>
                </c:pt>
                <c:pt idx="11">
                  <c:v>20421442</c:v>
                </c:pt>
                <c:pt idx="12">
                  <c:v>20490397</c:v>
                </c:pt>
                <c:pt idx="13">
                  <c:v>20613536</c:v>
                </c:pt>
                <c:pt idx="14">
                  <c:v>20482943</c:v>
                </c:pt>
                <c:pt idx="15">
                  <c:v>19927696</c:v>
                </c:pt>
                <c:pt idx="16">
                  <c:v>19583170</c:v>
                </c:pt>
                <c:pt idx="17">
                  <c:v>19499859</c:v>
                </c:pt>
                <c:pt idx="18">
                  <c:v>19495000</c:v>
                </c:pt>
                <c:pt idx="19">
                  <c:v>19588342</c:v>
                </c:pt>
                <c:pt idx="20">
                  <c:v>19702192</c:v>
                </c:pt>
                <c:pt idx="21">
                  <c:v>19902833</c:v>
                </c:pt>
                <c:pt idx="22">
                  <c:v>20051552</c:v>
                </c:pt>
                <c:pt idx="23">
                  <c:v>19773732</c:v>
                </c:pt>
                <c:pt idx="24">
                  <c:v>19821651</c:v>
                </c:pt>
                <c:pt idx="25">
                  <c:v>19936938</c:v>
                </c:pt>
                <c:pt idx="26">
                  <c:v>20025709</c:v>
                </c:pt>
                <c:pt idx="27">
                  <c:v>20070483</c:v>
                </c:pt>
                <c:pt idx="28">
                  <c:v>20109444</c:v>
                </c:pt>
                <c:pt idx="29">
                  <c:v>20175380</c:v>
                </c:pt>
                <c:pt idx="30">
                  <c:v>20291923</c:v>
                </c:pt>
                <c:pt idx="31">
                  <c:v>20420823</c:v>
                </c:pt>
                <c:pt idx="32">
                  <c:v>20594919</c:v>
                </c:pt>
                <c:pt idx="33">
                  <c:v>20767587</c:v>
                </c:pt>
                <c:pt idx="34">
                  <c:v>20993050</c:v>
                </c:pt>
                <c:pt idx="35">
                  <c:v>20620148</c:v>
                </c:pt>
                <c:pt idx="36">
                  <c:v>20762419</c:v>
                </c:pt>
                <c:pt idx="37">
                  <c:v>20941286</c:v>
                </c:pt>
                <c:pt idx="38">
                  <c:v>21005852</c:v>
                </c:pt>
                <c:pt idx="39">
                  <c:v>21011342</c:v>
                </c:pt>
                <c:pt idx="40">
                  <c:v>21008487</c:v>
                </c:pt>
                <c:pt idx="41">
                  <c:v>21068708</c:v>
                </c:pt>
                <c:pt idx="42">
                  <c:v>21079434</c:v>
                </c:pt>
                <c:pt idx="43">
                  <c:v>21236866</c:v>
                </c:pt>
                <c:pt idx="44">
                  <c:v>21409358</c:v>
                </c:pt>
                <c:pt idx="45">
                  <c:v>21617326</c:v>
                </c:pt>
                <c:pt idx="46">
                  <c:v>21718601</c:v>
                </c:pt>
                <c:pt idx="47">
                  <c:v>21372896</c:v>
                </c:pt>
                <c:pt idx="48">
                  <c:v>21484595</c:v>
                </c:pt>
                <c:pt idx="49">
                  <c:v>21660469</c:v>
                </c:pt>
                <c:pt idx="50">
                  <c:v>21796280</c:v>
                </c:pt>
                <c:pt idx="51">
                  <c:v>21820291</c:v>
                </c:pt>
                <c:pt idx="52">
                  <c:v>21862909</c:v>
                </c:pt>
                <c:pt idx="53">
                  <c:v>21887307</c:v>
                </c:pt>
                <c:pt idx="54">
                  <c:v>21996875</c:v>
                </c:pt>
                <c:pt idx="55">
                  <c:v>22129433</c:v>
                </c:pt>
                <c:pt idx="56">
                  <c:v>22302690</c:v>
                </c:pt>
                <c:pt idx="57">
                  <c:v>22409268</c:v>
                </c:pt>
                <c:pt idx="58">
                  <c:v>22024386</c:v>
                </c:pt>
                <c:pt idx="59">
                  <c:v>22133407</c:v>
                </c:pt>
                <c:pt idx="60">
                  <c:v>22289810</c:v>
                </c:pt>
                <c:pt idx="61">
                  <c:v>22289345</c:v>
                </c:pt>
                <c:pt idx="62">
                  <c:v>22348999</c:v>
                </c:pt>
                <c:pt idx="63">
                  <c:v>22319444</c:v>
                </c:pt>
                <c:pt idx="64">
                  <c:v>22331788</c:v>
                </c:pt>
                <c:pt idx="65">
                  <c:v>22480803</c:v>
                </c:pt>
                <c:pt idx="66">
                  <c:v>22643638</c:v>
                </c:pt>
                <c:pt idx="67">
                  <c:v>22238379</c:v>
                </c:pt>
                <c:pt idx="68">
                  <c:v>22311546</c:v>
                </c:pt>
                <c:pt idx="69">
                  <c:v>22430931</c:v>
                </c:pt>
                <c:pt idx="70">
                  <c:v>22465110</c:v>
                </c:pt>
                <c:pt idx="71">
                  <c:v>22417668</c:v>
                </c:pt>
                <c:pt idx="72">
                  <c:v>22372044</c:v>
                </c:pt>
                <c:pt idx="73">
                  <c:v>22325666</c:v>
                </c:pt>
                <c:pt idx="74">
                  <c:v>23591691</c:v>
                </c:pt>
                <c:pt idx="75">
                  <c:v>23533731</c:v>
                </c:pt>
                <c:pt idx="76">
                  <c:v>23761340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9-B645-B39C-80D432123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26495"/>
        <c:axId val="45585119"/>
      </c:lineChart>
      <c:catAx>
        <c:axId val="4562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585119"/>
        <c:crosses val="autoZero"/>
        <c:auto val="1"/>
        <c:lblAlgn val="ctr"/>
        <c:lblOffset val="100"/>
        <c:noMultiLvlLbl val="0"/>
      </c:catAx>
      <c:valAx>
        <c:axId val="4558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u="none" strike="noStrike" kern="1200" cap="all" spc="120" normalizeH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crecimiento de los empleos formalmente registrados (miles)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% tasa anual de crecimiento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Hoja1!$A$2:$A$78</c:f>
              <c:strCache>
                <c:ptCount val="77"/>
                <c:pt idx="0">
                  <c:v>2019/01</c:v>
                </c:pt>
                <c:pt idx="1">
                  <c:v>2019/02</c:v>
                </c:pt>
                <c:pt idx="2">
                  <c:v>2019/03</c:v>
                </c:pt>
                <c:pt idx="3">
                  <c:v>2019/04</c:v>
                </c:pt>
                <c:pt idx="4">
                  <c:v>2019/05</c:v>
                </c:pt>
                <c:pt idx="5">
                  <c:v>2019/06</c:v>
                </c:pt>
                <c:pt idx="6">
                  <c:v>2019/07</c:v>
                </c:pt>
                <c:pt idx="7">
                  <c:v>2019/08</c:v>
                </c:pt>
                <c:pt idx="8">
                  <c:v>2019/09</c:v>
                </c:pt>
                <c:pt idx="9">
                  <c:v>2019/10</c:v>
                </c:pt>
                <c:pt idx="10">
                  <c:v>2019/11</c:v>
                </c:pt>
                <c:pt idx="11">
                  <c:v>2019/12</c:v>
                </c:pt>
                <c:pt idx="12">
                  <c:v>2020/01</c:v>
                </c:pt>
                <c:pt idx="13">
                  <c:v>2020/02</c:v>
                </c:pt>
                <c:pt idx="14">
                  <c:v>2020/03</c:v>
                </c:pt>
                <c:pt idx="15">
                  <c:v>2020/04</c:v>
                </c:pt>
                <c:pt idx="16">
                  <c:v>2020/05</c:v>
                </c:pt>
                <c:pt idx="17">
                  <c:v>2020/06</c:v>
                </c:pt>
                <c:pt idx="18">
                  <c:v>2020/07</c:v>
                </c:pt>
                <c:pt idx="19">
                  <c:v>2020/08</c:v>
                </c:pt>
                <c:pt idx="20">
                  <c:v>2020/09</c:v>
                </c:pt>
                <c:pt idx="21">
                  <c:v>2020/10</c:v>
                </c:pt>
                <c:pt idx="22">
                  <c:v>2020/11</c:v>
                </c:pt>
                <c:pt idx="23">
                  <c:v>2020/12</c:v>
                </c:pt>
                <c:pt idx="24">
                  <c:v>2021/01</c:v>
                </c:pt>
                <c:pt idx="25">
                  <c:v>2021/02</c:v>
                </c:pt>
                <c:pt idx="26">
                  <c:v>2021/03</c:v>
                </c:pt>
                <c:pt idx="27">
                  <c:v>2021/04</c:v>
                </c:pt>
                <c:pt idx="28">
                  <c:v>2021/05</c:v>
                </c:pt>
                <c:pt idx="29">
                  <c:v>2021/06</c:v>
                </c:pt>
                <c:pt idx="30">
                  <c:v>2021/07</c:v>
                </c:pt>
                <c:pt idx="31">
                  <c:v>2021/08</c:v>
                </c:pt>
                <c:pt idx="32">
                  <c:v>2021/09</c:v>
                </c:pt>
                <c:pt idx="33">
                  <c:v>2021/10</c:v>
                </c:pt>
                <c:pt idx="34">
                  <c:v>2021/11</c:v>
                </c:pt>
                <c:pt idx="35">
                  <c:v>2021/12</c:v>
                </c:pt>
                <c:pt idx="36">
                  <c:v>2022/01</c:v>
                </c:pt>
                <c:pt idx="37">
                  <c:v>2022/02</c:v>
                </c:pt>
                <c:pt idx="38">
                  <c:v>2022/03</c:v>
                </c:pt>
                <c:pt idx="39">
                  <c:v>2022/04</c:v>
                </c:pt>
                <c:pt idx="40">
                  <c:v>2022/05</c:v>
                </c:pt>
                <c:pt idx="41">
                  <c:v>2022/06</c:v>
                </c:pt>
                <c:pt idx="42">
                  <c:v>2022/07</c:v>
                </c:pt>
                <c:pt idx="43">
                  <c:v>2022/08</c:v>
                </c:pt>
                <c:pt idx="44">
                  <c:v>2022/09</c:v>
                </c:pt>
                <c:pt idx="45">
                  <c:v>2022/10</c:v>
                </c:pt>
                <c:pt idx="46">
                  <c:v>2022/11</c:v>
                </c:pt>
                <c:pt idx="47">
                  <c:v>2022/12</c:v>
                </c:pt>
                <c:pt idx="48">
                  <c:v>2023/01</c:v>
                </c:pt>
                <c:pt idx="49">
                  <c:v>2023/02</c:v>
                </c:pt>
                <c:pt idx="50">
                  <c:v>2023/03</c:v>
                </c:pt>
                <c:pt idx="51">
                  <c:v>2023/04</c:v>
                </c:pt>
                <c:pt idx="52">
                  <c:v>2023/05</c:v>
                </c:pt>
                <c:pt idx="53">
                  <c:v>2023/07</c:v>
                </c:pt>
                <c:pt idx="54">
                  <c:v>2023/08</c:v>
                </c:pt>
                <c:pt idx="55">
                  <c:v>2023/09</c:v>
                </c:pt>
                <c:pt idx="56">
                  <c:v>2023/10</c:v>
                </c:pt>
                <c:pt idx="57">
                  <c:v>2023/11</c:v>
                </c:pt>
                <c:pt idx="58">
                  <c:v>2023/12</c:v>
                </c:pt>
                <c:pt idx="59">
                  <c:v>2024/01</c:v>
                </c:pt>
                <c:pt idx="60">
                  <c:v>2024/02</c:v>
                </c:pt>
                <c:pt idx="61">
                  <c:v>2024/03</c:v>
                </c:pt>
                <c:pt idx="62">
                  <c:v>2024/4</c:v>
                </c:pt>
                <c:pt idx="63">
                  <c:v>2024/6</c:v>
                </c:pt>
                <c:pt idx="64">
                  <c:v>2024/7</c:v>
                </c:pt>
                <c:pt idx="65">
                  <c:v>2024/09</c:v>
                </c:pt>
                <c:pt idx="66">
                  <c:v>2024/11</c:v>
                </c:pt>
                <c:pt idx="67">
                  <c:v>2024/12</c:v>
                </c:pt>
                <c:pt idx="68">
                  <c:v>2025/1</c:v>
                </c:pt>
                <c:pt idx="69">
                  <c:v>2025/2</c:v>
                </c:pt>
                <c:pt idx="70">
                  <c:v>2025/3</c:v>
                </c:pt>
                <c:pt idx="71">
                  <c:v>2025/4</c:v>
                </c:pt>
                <c:pt idx="72">
                  <c:v>2025/5</c:v>
                </c:pt>
                <c:pt idx="73">
                  <c:v>2025/6</c:v>
                </c:pt>
                <c:pt idx="74">
                  <c:v>2025/7</c:v>
                </c:pt>
                <c:pt idx="75">
                  <c:v>2025/8</c:v>
                </c:pt>
                <c:pt idx="76">
                  <c:v>2025/9</c:v>
                </c:pt>
              </c:strCache>
            </c:strRef>
          </c:cat>
          <c:val>
            <c:numRef>
              <c:f>Hoja1!$B$2:$B$78</c:f>
              <c:numCache>
                <c:formatCode>#,##0</c:formatCode>
                <c:ptCount val="77"/>
                <c:pt idx="0">
                  <c:v>20174011</c:v>
                </c:pt>
                <c:pt idx="1">
                  <c:v>20299993</c:v>
                </c:pt>
                <c:pt idx="2">
                  <c:v>20348508</c:v>
                </c:pt>
                <c:pt idx="3">
                  <c:v>20378927</c:v>
                </c:pt>
                <c:pt idx="4">
                  <c:v>20382910</c:v>
                </c:pt>
                <c:pt idx="5">
                  <c:v>20368666</c:v>
                </c:pt>
                <c:pt idx="6">
                  <c:v>20385379</c:v>
                </c:pt>
                <c:pt idx="7">
                  <c:v>20422010</c:v>
                </c:pt>
                <c:pt idx="8">
                  <c:v>20567426</c:v>
                </c:pt>
                <c:pt idx="9">
                  <c:v>20727424</c:v>
                </c:pt>
                <c:pt idx="10">
                  <c:v>20803652</c:v>
                </c:pt>
                <c:pt idx="11">
                  <c:v>20421442</c:v>
                </c:pt>
                <c:pt idx="12">
                  <c:v>20490397</c:v>
                </c:pt>
                <c:pt idx="13">
                  <c:v>20613536</c:v>
                </c:pt>
                <c:pt idx="14">
                  <c:v>20482943</c:v>
                </c:pt>
                <c:pt idx="15">
                  <c:v>19927696</c:v>
                </c:pt>
                <c:pt idx="16">
                  <c:v>19583170</c:v>
                </c:pt>
                <c:pt idx="17">
                  <c:v>19499859</c:v>
                </c:pt>
                <c:pt idx="18">
                  <c:v>19495000</c:v>
                </c:pt>
                <c:pt idx="19">
                  <c:v>19588342</c:v>
                </c:pt>
                <c:pt idx="20">
                  <c:v>19702192</c:v>
                </c:pt>
                <c:pt idx="21">
                  <c:v>19902833</c:v>
                </c:pt>
                <c:pt idx="22">
                  <c:v>20051552</c:v>
                </c:pt>
                <c:pt idx="23">
                  <c:v>19773732</c:v>
                </c:pt>
                <c:pt idx="24">
                  <c:v>19821651</c:v>
                </c:pt>
                <c:pt idx="25">
                  <c:v>19936938</c:v>
                </c:pt>
                <c:pt idx="26">
                  <c:v>20025709</c:v>
                </c:pt>
                <c:pt idx="27">
                  <c:v>20070483</c:v>
                </c:pt>
                <c:pt idx="28">
                  <c:v>20109444</c:v>
                </c:pt>
                <c:pt idx="29">
                  <c:v>20175380</c:v>
                </c:pt>
                <c:pt idx="30">
                  <c:v>20291923</c:v>
                </c:pt>
                <c:pt idx="31">
                  <c:v>20420823</c:v>
                </c:pt>
                <c:pt idx="32">
                  <c:v>20594919</c:v>
                </c:pt>
                <c:pt idx="33">
                  <c:v>20767587</c:v>
                </c:pt>
                <c:pt idx="34">
                  <c:v>20993050</c:v>
                </c:pt>
                <c:pt idx="35">
                  <c:v>20620148</c:v>
                </c:pt>
                <c:pt idx="36">
                  <c:v>20762419</c:v>
                </c:pt>
                <c:pt idx="37">
                  <c:v>20941286</c:v>
                </c:pt>
                <c:pt idx="38">
                  <c:v>21005852</c:v>
                </c:pt>
                <c:pt idx="39">
                  <c:v>21011342</c:v>
                </c:pt>
                <c:pt idx="40">
                  <c:v>21008487</c:v>
                </c:pt>
                <c:pt idx="41">
                  <c:v>21068708</c:v>
                </c:pt>
                <c:pt idx="42">
                  <c:v>21079434</c:v>
                </c:pt>
                <c:pt idx="43">
                  <c:v>21236866</c:v>
                </c:pt>
                <c:pt idx="44">
                  <c:v>21409358</c:v>
                </c:pt>
                <c:pt idx="45">
                  <c:v>21617326</c:v>
                </c:pt>
                <c:pt idx="46">
                  <c:v>21718601</c:v>
                </c:pt>
                <c:pt idx="47">
                  <c:v>21372896</c:v>
                </c:pt>
                <c:pt idx="48">
                  <c:v>21484595</c:v>
                </c:pt>
                <c:pt idx="49">
                  <c:v>21660469</c:v>
                </c:pt>
                <c:pt idx="50">
                  <c:v>21796280</c:v>
                </c:pt>
                <c:pt idx="51">
                  <c:v>21820291</c:v>
                </c:pt>
                <c:pt idx="52">
                  <c:v>21862909</c:v>
                </c:pt>
                <c:pt idx="53">
                  <c:v>21887307</c:v>
                </c:pt>
                <c:pt idx="54">
                  <c:v>21996875</c:v>
                </c:pt>
                <c:pt idx="55">
                  <c:v>22129433</c:v>
                </c:pt>
                <c:pt idx="56">
                  <c:v>22302690</c:v>
                </c:pt>
                <c:pt idx="57">
                  <c:v>22409268</c:v>
                </c:pt>
                <c:pt idx="58">
                  <c:v>22024386</c:v>
                </c:pt>
                <c:pt idx="59">
                  <c:v>22133407</c:v>
                </c:pt>
                <c:pt idx="60">
                  <c:v>22289810</c:v>
                </c:pt>
                <c:pt idx="61">
                  <c:v>22289345</c:v>
                </c:pt>
                <c:pt idx="62">
                  <c:v>22348999</c:v>
                </c:pt>
                <c:pt idx="63">
                  <c:v>22319444</c:v>
                </c:pt>
                <c:pt idx="64">
                  <c:v>22331788</c:v>
                </c:pt>
                <c:pt idx="65">
                  <c:v>22480803</c:v>
                </c:pt>
                <c:pt idx="66">
                  <c:v>22643638</c:v>
                </c:pt>
                <c:pt idx="67">
                  <c:v>22238379</c:v>
                </c:pt>
                <c:pt idx="68">
                  <c:v>22311546</c:v>
                </c:pt>
                <c:pt idx="69">
                  <c:v>22430931</c:v>
                </c:pt>
                <c:pt idx="70">
                  <c:v>22465110</c:v>
                </c:pt>
                <c:pt idx="71">
                  <c:v>22417668</c:v>
                </c:pt>
                <c:pt idx="72">
                  <c:v>22372044</c:v>
                </c:pt>
                <c:pt idx="73">
                  <c:v>22325666</c:v>
                </c:pt>
                <c:pt idx="74">
                  <c:v>23591691</c:v>
                </c:pt>
                <c:pt idx="75">
                  <c:v>22454917</c:v>
                </c:pt>
                <c:pt idx="76">
                  <c:v>22571682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9-B645-B39C-80D432123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26495"/>
        <c:axId val="45585119"/>
      </c:lineChart>
      <c:catAx>
        <c:axId val="4562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585119"/>
        <c:crosses val="autoZero"/>
        <c:auto val="1"/>
        <c:lblAlgn val="ctr"/>
        <c:lblOffset val="100"/>
        <c:noMultiLvlLbl val="0"/>
      </c:catAx>
      <c:valAx>
        <c:axId val="4558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millones de personas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777872E-2"/>
                  <c:y val="-8.6125469999999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5E-F84E-B463-887167003C27}"/>
                </c:ext>
              </c:extLst>
            </c:dLbl>
            <c:dLbl>
              <c:idx val="6"/>
              <c:layout>
                <c:manualLayout>
                  <c:x val="-3.19392867E-2"/>
                  <c:y val="-8.881793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E-F84E-B463-887167003C27}"/>
                </c:ext>
              </c:extLst>
            </c:dLbl>
            <c:dLbl>
              <c:idx val="23"/>
              <c:layout>
                <c:manualLayout>
                  <c:x val="-1.8580327931724212E-2"/>
                  <c:y val="-5.33787547691106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100" b="0" i="0" u="none" strike="noStrike" kern="1200" baseline="0" dirty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ED-3C4F-A3F5-3E525772A7A6}"/>
                </c:ext>
              </c:extLst>
            </c:dLbl>
            <c:dLbl>
              <c:idx val="24"/>
              <c:layout>
                <c:manualLayout>
                  <c:x val="-2.2893797625342768E-2"/>
                  <c:y val="-8.6021809392600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90-49EE-BD88-783D7BDD2EE2}"/>
                </c:ext>
              </c:extLst>
            </c:dLbl>
            <c:dLbl>
              <c:idx val="27"/>
              <c:layout>
                <c:manualLayout>
                  <c:x val="-1.4086143094066148E-2"/>
                  <c:y val="-7.2838408233994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DD-4859-9666-BD8BDAEF1816}"/>
                </c:ext>
              </c:extLst>
            </c:dLbl>
            <c:dLbl>
              <c:idx val="28"/>
              <c:layout>
                <c:manualLayout>
                  <c:x val="-2.8513235426553686E-2"/>
                  <c:y val="-5.8000656132407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6F-406A-B55A-3E56C8F6D9E9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B56-4B95-AB56-18A700182E31}"/>
                </c:ext>
              </c:extLst>
            </c:dLbl>
            <c:dLbl>
              <c:idx val="31"/>
              <c:layout>
                <c:manualLayout>
                  <c:x val="-1.9300678575326139E-2"/>
                  <c:y val="-5.9313855609745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C4-B944-95CD-1F2BB09728F5}"/>
                </c:ext>
              </c:extLst>
            </c:dLbl>
            <c:dLbl>
              <c:idx val="32"/>
              <c:layout>
                <c:manualLayout>
                  <c:x val="-1.7574848949748843E-2"/>
                  <c:y val="-9.789201107387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7F-9D48-806B-25ADB1BCEEB2}"/>
                </c:ext>
              </c:extLst>
            </c:dLbl>
            <c:dLbl>
              <c:idx val="33"/>
              <c:layout>
                <c:manualLayout>
                  <c:x val="-1.0220746560363326E-2"/>
                  <c:y val="-9.064371075589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3E-F040-8D58-83541E6CC1F5}"/>
                </c:ext>
              </c:extLst>
            </c:dLbl>
            <c:dLbl>
              <c:idx val="34"/>
              <c:layout>
                <c:manualLayout>
                  <c:x val="-8.1853920519672496E-3"/>
                  <c:y val="-9.1296571848367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87-D648-9246-485321154869}"/>
                </c:ext>
              </c:extLst>
            </c:dLbl>
            <c:dLbl>
              <c:idx val="35"/>
              <c:layout>
                <c:manualLayout>
                  <c:x val="-8.2985398115964313E-3"/>
                  <c:y val="-0.164825227636820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56-8348-866B-E09C9B504792}"/>
                </c:ext>
              </c:extLst>
            </c:dLbl>
            <c:dLbl>
              <c:idx val="36"/>
              <c:layout>
                <c:manualLayout>
                  <c:x val="-7.8104081280850847E-3"/>
                  <c:y val="-0.22418347967017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51-624A-94DA-B9DE2F8C35EA}"/>
                </c:ext>
              </c:extLst>
            </c:dLbl>
            <c:dLbl>
              <c:idx val="37"/>
              <c:layout>
                <c:manualLayout>
                  <c:x val="-2.2775630000601378E-2"/>
                  <c:y val="-0.1267587993711597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C895DC-2D5E-E743-A85A-3B4E46A9541D}" type="VALUE">
                      <a:rPr lang="en-US" sz="1100" b="0"/>
                      <a:pPr>
                        <a:defRPr sz="1600" b="1" i="0" u="none" strike="noStrike" kern="12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405236140980704E-2"/>
                      <c:h val="4.875685340581321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801-D24E-A344-706D7E0A8110}"/>
                </c:ext>
              </c:extLst>
            </c:dLbl>
            <c:dLbl>
              <c:idx val="38"/>
              <c:layout>
                <c:manualLayout>
                  <c:x val="-2.5004399911771037E-2"/>
                  <c:y val="-0.20243133508925082"/>
                </c:manualLayout>
              </c:layout>
              <c:tx>
                <c:rich>
                  <a:bodyPr/>
                  <a:lstStyle/>
                  <a:p>
                    <a:fld id="{3BAFB654-B832-484E-8535-5F22F3AB047E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0705785002992337E-2"/>
                      <c:h val="3.391910130422672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C4-254F-A0AA-8C6C97837EB8}"/>
                </c:ext>
              </c:extLst>
            </c:dLbl>
            <c:dLbl>
              <c:idx val="39"/>
              <c:layout>
                <c:manualLayout>
                  <c:x val="-1.7049068277896304E-2"/>
                  <c:y val="-0.12675879937115966"/>
                </c:manualLayout>
              </c:layout>
              <c:tx>
                <c:rich>
                  <a:bodyPr/>
                  <a:lstStyle/>
                  <a:p>
                    <a:fld id="{D961C037-B9E7-7C43-A269-46C70A9BDFEB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F3F-D144-8B8F-082459486C83}"/>
                </c:ext>
              </c:extLst>
            </c:dLbl>
            <c:dLbl>
              <c:idx val="40"/>
              <c:layout>
                <c:manualLayout>
                  <c:x val="-1.8033865415609376E-2"/>
                  <c:y val="-0.10598594642893865"/>
                </c:manualLayout>
              </c:layout>
              <c:tx>
                <c:rich>
                  <a:bodyPr/>
                  <a:lstStyle/>
                  <a:p>
                    <a:fld id="{EC25F4D6-3CFA-1B44-B56F-37505A083541}" type="VALUE">
                      <a:rPr lang="en-US" sz="110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E5C-CF4C-8333-0579DB6DEB47}"/>
                </c:ext>
              </c:extLst>
            </c:dLbl>
            <c:dLbl>
              <c:idx val="41"/>
              <c:layout>
                <c:manualLayout>
                  <c:x val="-1.90324169837299E-2"/>
                  <c:y val="-8.8180643907034825E-2"/>
                </c:manualLayout>
              </c:layout>
              <c:tx>
                <c:rich>
                  <a:bodyPr/>
                  <a:lstStyle/>
                  <a:p>
                    <a:fld id="{11E00E72-A19C-2E40-9DA0-DB151D37AE4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60-E644-8949-EED39501FFA1}"/>
                </c:ext>
              </c:extLst>
            </c:dLbl>
            <c:dLbl>
              <c:idx val="42"/>
              <c:layout>
                <c:manualLayout>
                  <c:x val="-1.7493828326837796E-2"/>
                  <c:y val="-0.14159655147274619"/>
                </c:manualLayout>
              </c:layout>
              <c:tx>
                <c:rich>
                  <a:bodyPr/>
                  <a:lstStyle/>
                  <a:p>
                    <a:fld id="{3D9FBD7E-2054-E94A-A8F2-A5D6F36B802F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494-BE4F-9E5E-03FA1FD6E9C6}"/>
                </c:ext>
              </c:extLst>
            </c:dLbl>
            <c:dLbl>
              <c:idx val="43"/>
              <c:layout>
                <c:manualLayout>
                  <c:x val="-9.0244123068219731E-3"/>
                  <c:y val="-0.10070370668077386"/>
                </c:manualLayout>
              </c:layout>
              <c:tx>
                <c:rich>
                  <a:bodyPr/>
                  <a:lstStyle/>
                  <a:p>
                    <a:fld id="{B74E8467-C7D2-A34E-979A-E4A00385BC01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17-854E-B91A-E8DC4701CE81}"/>
                </c:ext>
              </c:extLst>
            </c:dLbl>
            <c:dLbl>
              <c:idx val="44"/>
              <c:layout>
                <c:manualLayout>
                  <c:x val="-8.2253501782606174E-3"/>
                  <c:y val="-8.5213093486717531E-2"/>
                </c:manualLayout>
              </c:layout>
              <c:tx>
                <c:rich>
                  <a:bodyPr/>
                  <a:lstStyle/>
                  <a:p>
                    <a:fld id="{685E28E6-F791-734E-9D26-578E8E69BBE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D93-084B-A1EC-A4342668FABA}"/>
                </c:ext>
              </c:extLst>
            </c:dLbl>
            <c:dLbl>
              <c:idx val="45"/>
              <c:layout>
                <c:manualLayout>
                  <c:x val="-1.3338986370765029E-2"/>
                  <c:y val="-0.12379124895084244"/>
                </c:manualLayout>
              </c:layout>
              <c:tx>
                <c:rich>
                  <a:bodyPr/>
                  <a:lstStyle/>
                  <a:p>
                    <a:fld id="{1184F647-D618-5941-AC32-B5CDF22CAD7C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EC8-A446-A525-896A4D18C5F3}"/>
                </c:ext>
              </c:extLst>
            </c:dLbl>
            <c:dLbl>
              <c:idx val="46"/>
              <c:layout>
                <c:manualLayout>
                  <c:x val="-1.8452321371362896E-2"/>
                  <c:y val="-0.11488859768989051"/>
                </c:manualLayout>
              </c:layout>
              <c:tx>
                <c:rich>
                  <a:bodyPr/>
                  <a:lstStyle/>
                  <a:p>
                    <a:fld id="{2BE5D482-2978-CF4A-ADDB-FD9E0EB0CF83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79A-5847-8E42-BEB810ACF409}"/>
                </c:ext>
              </c:extLst>
            </c:dLbl>
            <c:dLbl>
              <c:idx val="47"/>
              <c:layout>
                <c:manualLayout>
                  <c:x val="-1.9740017169946628E-2"/>
                  <c:y val="-8.8180643907034797E-2"/>
                </c:manualLayout>
              </c:layout>
              <c:tx>
                <c:rich>
                  <a:bodyPr/>
                  <a:lstStyle/>
                  <a:p>
                    <a:fld id="{DBFCC1E7-BF88-3845-9F24-00D98BA4C7D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E56-AC4D-9BAA-C319D2FC6458}"/>
                </c:ext>
              </c:extLst>
            </c:dLbl>
            <c:dLbl>
              <c:idx val="48"/>
              <c:layout>
                <c:manualLayout>
                  <c:x val="-1.9752366038122474E-2"/>
                  <c:y val="-0.12972634979147701"/>
                </c:manualLayout>
              </c:layout>
              <c:tx>
                <c:rich>
                  <a:bodyPr/>
                  <a:lstStyle/>
                  <a:p>
                    <a:fld id="{0D3905CA-DC00-0744-83EB-21C6C368C1E2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E03-9445-AB45-2A63F532A23C}"/>
                </c:ext>
              </c:extLst>
            </c:dLbl>
            <c:dLbl>
              <c:idx val="49"/>
              <c:layout>
                <c:manualLayout>
                  <c:x val="-1.848936797589118E-2"/>
                  <c:y val="-7.3342891805448326E-2"/>
                </c:manualLayout>
              </c:layout>
              <c:tx>
                <c:rich>
                  <a:bodyPr/>
                  <a:lstStyle/>
                  <a:p>
                    <a:fld id="{6641D60B-A58F-9B45-B9DA-A4D79B6236E2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52D-4E4B-A68B-E062A50131F4}"/>
                </c:ext>
              </c:extLst>
            </c:dLbl>
            <c:dLbl>
              <c:idx val="50"/>
              <c:layout>
                <c:manualLayout>
                  <c:x val="-1.7226068721752592E-2"/>
                  <c:y val="-6.444024054449643E-2"/>
                </c:manualLayout>
              </c:layout>
              <c:tx>
                <c:rich>
                  <a:bodyPr/>
                  <a:lstStyle/>
                  <a:p>
                    <a:fld id="{715696D5-785D-A747-8166-8C0924800E54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0DD-1D40-A6B8-E7EB0BE4AD62}"/>
                </c:ext>
              </c:extLst>
            </c:dLbl>
            <c:dLbl>
              <c:idx val="51"/>
              <c:layout>
                <c:manualLayout>
                  <c:x val="-1.9787505093908309E-2"/>
                  <c:y val="-0.11488859768989051"/>
                </c:manualLayout>
              </c:layout>
              <c:tx>
                <c:rich>
                  <a:bodyPr/>
                  <a:lstStyle/>
                  <a:p>
                    <a:fld id="{8173E1AA-E645-D646-9DEE-52DBABE8D0E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586-C747-8B76-B3B77ACB80A3}"/>
                </c:ext>
              </c:extLst>
            </c:dLbl>
            <c:dLbl>
              <c:idx val="52"/>
              <c:layout>
                <c:manualLayout>
                  <c:x val="-2.1073694932958194E-2"/>
                  <c:y val="-4.9602488442909994E-2"/>
                </c:manualLayout>
              </c:layout>
              <c:tx>
                <c:rich>
                  <a:bodyPr/>
                  <a:lstStyle/>
                  <a:p>
                    <a:fld id="{3D3AF949-AB35-B242-A4DA-0C9CD800EB00}" type="VALUE">
                      <a:rPr lang="en-US" sz="11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A71-AC41-A02F-252640D97122}"/>
                </c:ext>
              </c:extLst>
            </c:dLbl>
            <c:dLbl>
              <c:idx val="53"/>
              <c:layout>
                <c:manualLayout>
                  <c:x val="-1.9809492103099596E-2"/>
                  <c:y val="-8.8180643907034825E-2"/>
                </c:manualLayout>
              </c:layout>
              <c:tx>
                <c:rich>
                  <a:bodyPr/>
                  <a:lstStyle/>
                  <a:p>
                    <a:fld id="{AACDA2BD-D830-5B49-B603-743A2BC307B8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8BA-6C43-A747-C0052252D61D}"/>
                </c:ext>
              </c:extLst>
            </c:dLbl>
            <c:dLbl>
              <c:idx val="54"/>
              <c:layout>
                <c:manualLayout>
                  <c:x val="-2.1095179955638449E-2"/>
                  <c:y val="-4.0699837181958042E-2"/>
                </c:manualLayout>
              </c:layout>
              <c:tx>
                <c:rich>
                  <a:bodyPr/>
                  <a:lstStyle/>
                  <a:p>
                    <a:fld id="{ECAF8102-1609-364C-90E1-8F87EB2497E7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665-4747-A504-CE6CD23B0DFA}"/>
                </c:ext>
              </c:extLst>
            </c:dLbl>
            <c:dLbl>
              <c:idx val="55"/>
              <c:layout>
                <c:manualLayout>
                  <c:x val="-2.1105420480467353E-2"/>
                  <c:y val="-7.3342891805448326E-2"/>
                </c:manualLayout>
              </c:layout>
              <c:tx>
                <c:rich>
                  <a:bodyPr/>
                  <a:lstStyle/>
                  <a:p>
                    <a:fld id="{78EEB01E-45BB-D642-AEA8-C96AC92F1D52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A06-3647-9073-0BAA9987E09F}"/>
                </c:ext>
              </c:extLst>
            </c:dLbl>
            <c:dLbl>
              <c:idx val="56"/>
              <c:layout>
                <c:manualLayout>
                  <c:x val="-1.6015176859385648E-2"/>
                  <c:y val="-0.28700652206829386"/>
                </c:manualLayout>
              </c:layout>
              <c:tx>
                <c:rich>
                  <a:bodyPr/>
                  <a:lstStyle/>
                  <a:p>
                    <a:fld id="{2D2C37E7-0F18-E24B-AE82-F1E36269FDB4}" type="VALUE">
                      <a:rPr lang="en-US" sz="16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D70-5F41-B6CD-32280A3861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Sheet1!$A$2:$A$58</c:f>
              <c:strCache>
                <c:ptCount val="57"/>
                <c:pt idx="0">
                  <c:v>Diciembre 20</c:v>
                </c:pt>
                <c:pt idx="1">
                  <c:v>Enero 21</c:v>
                </c:pt>
                <c:pt idx="2">
                  <c:v>Febrero 21</c:v>
                </c:pt>
                <c:pt idx="3">
                  <c:v>Marzo 21</c:v>
                </c:pt>
                <c:pt idx="4">
                  <c:v>Abril 21</c:v>
                </c:pt>
                <c:pt idx="5">
                  <c:v>Mayo 21</c:v>
                </c:pt>
                <c:pt idx="6">
                  <c:v>Junio 21</c:v>
                </c:pt>
                <c:pt idx="7">
                  <c:v>Julio 21</c:v>
                </c:pt>
                <c:pt idx="8">
                  <c:v>Agosto 21</c:v>
                </c:pt>
                <c:pt idx="9">
                  <c:v>Septiembre 21</c:v>
                </c:pt>
                <c:pt idx="10">
                  <c:v>Octubre 21</c:v>
                </c:pt>
                <c:pt idx="11">
                  <c:v>Noviembre 21</c:v>
                </c:pt>
                <c:pt idx="12">
                  <c:v>Diciembre 21</c:v>
                </c:pt>
                <c:pt idx="13">
                  <c:v>Enero 22</c:v>
                </c:pt>
                <c:pt idx="14">
                  <c:v>Febrero 22</c:v>
                </c:pt>
                <c:pt idx="15">
                  <c:v>Marzo 22</c:v>
                </c:pt>
                <c:pt idx="16">
                  <c:v>Abril 22</c:v>
                </c:pt>
                <c:pt idx="17">
                  <c:v>Mayo 22</c:v>
                </c:pt>
                <c:pt idx="18">
                  <c:v>jun-22</c:v>
                </c:pt>
                <c:pt idx="19">
                  <c:v>jul-22</c:v>
                </c:pt>
                <c:pt idx="20">
                  <c:v>ago-22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dic-22</c:v>
                </c:pt>
                <c:pt idx="25">
                  <c:v>ene-23</c:v>
                </c:pt>
                <c:pt idx="26">
                  <c:v>feb-23</c:v>
                </c:pt>
                <c:pt idx="27">
                  <c:v>mar-23</c:v>
                </c:pt>
                <c:pt idx="28">
                  <c:v>abr-23</c:v>
                </c:pt>
                <c:pt idx="29">
                  <c:v>may-23</c:v>
                </c:pt>
                <c:pt idx="30">
                  <c:v>jun-23</c:v>
                </c:pt>
                <c:pt idx="31">
                  <c:v>jul-23</c:v>
                </c:pt>
                <c:pt idx="32">
                  <c:v>ago-23</c:v>
                </c:pt>
                <c:pt idx="33">
                  <c:v>sep-23</c:v>
                </c:pt>
                <c:pt idx="34">
                  <c:v>oct-23</c:v>
                </c:pt>
                <c:pt idx="35">
                  <c:v>nov-23</c:v>
                </c:pt>
                <c:pt idx="36">
                  <c:v>dic-23</c:v>
                </c:pt>
                <c:pt idx="37">
                  <c:v>ene-24</c:v>
                </c:pt>
                <c:pt idx="38">
                  <c:v>feb-24</c:v>
                </c:pt>
                <c:pt idx="39">
                  <c:v>mar-24</c:v>
                </c:pt>
                <c:pt idx="40">
                  <c:v>abr-24</c:v>
                </c:pt>
                <c:pt idx="41">
                  <c:v>may-24</c:v>
                </c:pt>
                <c:pt idx="42">
                  <c:v>jun-24</c:v>
                </c:pt>
                <c:pt idx="43">
                  <c:v>jul-24</c:v>
                </c:pt>
                <c:pt idx="44">
                  <c:v>ago-24</c:v>
                </c:pt>
                <c:pt idx="45">
                  <c:v>sep-24</c:v>
                </c:pt>
                <c:pt idx="46">
                  <c:v>oct-24</c:v>
                </c:pt>
                <c:pt idx="47">
                  <c:v>nov-24</c:v>
                </c:pt>
                <c:pt idx="48">
                  <c:v>dic-24</c:v>
                </c:pt>
                <c:pt idx="49">
                  <c:v>ene-25</c:v>
                </c:pt>
                <c:pt idx="50">
                  <c:v>feb-25</c:v>
                </c:pt>
                <c:pt idx="51">
                  <c:v>mar-25</c:v>
                </c:pt>
                <c:pt idx="52">
                  <c:v>abr-25</c:v>
                </c:pt>
                <c:pt idx="53">
                  <c:v>may-25</c:v>
                </c:pt>
                <c:pt idx="54">
                  <c:v>jun-25</c:v>
                </c:pt>
                <c:pt idx="55">
                  <c:v>jul-25</c:v>
                </c:pt>
                <c:pt idx="56">
                  <c:v>ago-25</c:v>
                </c:pt>
              </c:strCache>
            </c:strRef>
          </c:cat>
          <c:val>
            <c:numRef>
              <c:f>Sheet1!$B$2:$B$58</c:f>
              <c:numCache>
                <c:formatCode>General</c:formatCode>
                <c:ptCount val="57"/>
                <c:pt idx="0">
                  <c:v>7.5</c:v>
                </c:pt>
                <c:pt idx="1">
                  <c:v>7.8</c:v>
                </c:pt>
                <c:pt idx="2">
                  <c:v>7.4</c:v>
                </c:pt>
                <c:pt idx="3">
                  <c:v>7.1</c:v>
                </c:pt>
                <c:pt idx="4">
                  <c:v>7.5</c:v>
                </c:pt>
                <c:pt idx="5">
                  <c:v>7.1</c:v>
                </c:pt>
                <c:pt idx="6">
                  <c:v>6.8</c:v>
                </c:pt>
                <c:pt idx="7">
                  <c:v>7.5</c:v>
                </c:pt>
                <c:pt idx="8">
                  <c:v>7.2</c:v>
                </c:pt>
                <c:pt idx="9">
                  <c:v>6.8</c:v>
                </c:pt>
                <c:pt idx="10">
                  <c:v>6.2</c:v>
                </c:pt>
                <c:pt idx="11">
                  <c:v>5.9</c:v>
                </c:pt>
                <c:pt idx="12">
                  <c:v>5.7</c:v>
                </c:pt>
                <c:pt idx="13">
                  <c:v>5.0999999999999996</c:v>
                </c:pt>
                <c:pt idx="14">
                  <c:v>5.2</c:v>
                </c:pt>
                <c:pt idx="15">
                  <c:v>4.8</c:v>
                </c:pt>
                <c:pt idx="16">
                  <c:v>5.2</c:v>
                </c:pt>
                <c:pt idx="17">
                  <c:v>4.8</c:v>
                </c:pt>
                <c:pt idx="18">
                  <c:v>5.0999999999999996</c:v>
                </c:pt>
                <c:pt idx="19">
                  <c:v>4.7</c:v>
                </c:pt>
                <c:pt idx="20">
                  <c:v>4.5</c:v>
                </c:pt>
                <c:pt idx="21">
                  <c:v>4.5</c:v>
                </c:pt>
                <c:pt idx="22">
                  <c:v>4.4000000000000004</c:v>
                </c:pt>
                <c:pt idx="23">
                  <c:v>4.5</c:v>
                </c:pt>
                <c:pt idx="24">
                  <c:v>4.4000000000000004</c:v>
                </c:pt>
                <c:pt idx="25">
                  <c:v>4.5</c:v>
                </c:pt>
                <c:pt idx="26">
                  <c:v>4.3</c:v>
                </c:pt>
                <c:pt idx="27">
                  <c:v>4</c:v>
                </c:pt>
                <c:pt idx="28">
                  <c:v>4.9000000000000004</c:v>
                </c:pt>
                <c:pt idx="29">
                  <c:v>4.7</c:v>
                </c:pt>
                <c:pt idx="30">
                  <c:v>4.5999999999999996</c:v>
                </c:pt>
                <c:pt idx="31">
                  <c:v>4.8</c:v>
                </c:pt>
                <c:pt idx="32">
                  <c:v>4.7</c:v>
                </c:pt>
                <c:pt idx="33">
                  <c:v>4.8</c:v>
                </c:pt>
                <c:pt idx="34">
                  <c:v>4.7</c:v>
                </c:pt>
                <c:pt idx="35">
                  <c:v>4.8</c:v>
                </c:pt>
                <c:pt idx="36">
                  <c:v>4.5</c:v>
                </c:pt>
                <c:pt idx="37">
                  <c:v>4.2</c:v>
                </c:pt>
                <c:pt idx="38">
                  <c:v>3.8</c:v>
                </c:pt>
                <c:pt idx="39">
                  <c:v>3.9</c:v>
                </c:pt>
                <c:pt idx="40">
                  <c:v>4.5999999999999996</c:v>
                </c:pt>
                <c:pt idx="41">
                  <c:v>4.4000000000000004</c:v>
                </c:pt>
                <c:pt idx="42">
                  <c:v>4.4000000000000004</c:v>
                </c:pt>
                <c:pt idx="43">
                  <c:v>4.9000000000000004</c:v>
                </c:pt>
                <c:pt idx="44">
                  <c:v>4.8</c:v>
                </c:pt>
                <c:pt idx="45">
                  <c:v>4.9000000000000004</c:v>
                </c:pt>
                <c:pt idx="46">
                  <c:v>5.6</c:v>
                </c:pt>
                <c:pt idx="47">
                  <c:v>5.3</c:v>
                </c:pt>
                <c:pt idx="48">
                  <c:v>4.0999999999999996</c:v>
                </c:pt>
                <c:pt idx="49">
                  <c:v>4.0999999999999996</c:v>
                </c:pt>
                <c:pt idx="50">
                  <c:v>3.7</c:v>
                </c:pt>
                <c:pt idx="51">
                  <c:v>3.9</c:v>
                </c:pt>
                <c:pt idx="52">
                  <c:v>4.3</c:v>
                </c:pt>
                <c:pt idx="53">
                  <c:v>4.3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5E-F84E-B463-887167003C2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3758191"/>
        <c:axId val="473759871"/>
      </c:lineChart>
      <c:catAx>
        <c:axId val="47375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9871"/>
        <c:crosses val="autoZero"/>
        <c:auto val="1"/>
        <c:lblAlgn val="ctr"/>
        <c:lblOffset val="100"/>
        <c:noMultiLvlLbl val="0"/>
      </c:catAx>
      <c:valAx>
        <c:axId val="473759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s-MX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0.92995</cdr:x>
      <cdr:y>0.63308</cdr:y>
    </cdr:from>
    <cdr:to>
      <cdr:x>0.96892</cdr:x>
      <cdr:y>0.71441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87B83ADA-CBD2-DE76-8339-1CFEC4A0BE5E}"/>
            </a:ext>
          </a:extLst>
        </cdr:cNvPr>
        <cdr:cNvSpPr txBox="1"/>
      </cdr:nvSpPr>
      <cdr:spPr>
        <a:xfrm xmlns:a="http://schemas.openxmlformats.org/drawingml/2006/main">
          <a:off x="9141880" y="2977523"/>
          <a:ext cx="383095" cy="3825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400" b="1" kern="1200" dirty="0"/>
            <a:t>5%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0.37915</cdr:x>
      <cdr:y>0.92183</cdr:y>
    </cdr:from>
    <cdr:to>
      <cdr:x>0.43358</cdr:x>
      <cdr:y>0.98458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961945" y="4178147"/>
          <a:ext cx="568770" cy="28441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0.38515</cdr:x>
      <cdr:y>0.92022</cdr:y>
    </cdr:from>
    <cdr:to>
      <cdr:x>0.43958</cdr:x>
      <cdr:y>0.98297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312836" y="4504811"/>
          <a:ext cx="609495" cy="3071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0.42952</cdr:x>
      <cdr:y>0.02723</cdr:y>
    </cdr:from>
    <cdr:to>
      <cdr:x>0.45218</cdr:x>
      <cdr:y>0.07263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ECD51F44-E0C0-9F69-08DE-85EC9E085C43}"/>
            </a:ext>
          </a:extLst>
        </cdr:cNvPr>
        <cdr:cNvSpPr/>
      </cdr:nvSpPr>
      <cdr:spPr>
        <a:xfrm xmlns:a="http://schemas.openxmlformats.org/drawingml/2006/main">
          <a:off x="4809691" y="133307"/>
          <a:ext cx="253741" cy="222249"/>
        </a:xfrm>
        <a:prstGeom xmlns:a="http://schemas.openxmlformats.org/drawingml/2006/main" prst="rect">
          <a:avLst/>
        </a:prstGeom>
        <a:solidFill xmlns:a="http://schemas.openxmlformats.org/drawingml/2006/main">
          <a:srgbClr val="4D933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0.90509</cdr:x>
      <cdr:y>0.639</cdr:y>
    </cdr:from>
    <cdr:to>
      <cdr:x>1</cdr:x>
      <cdr:y>0.75995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601E3788-B8F6-9B0E-E36C-B2CD77ADBB86}"/>
            </a:ext>
          </a:extLst>
        </cdr:cNvPr>
        <cdr:cNvSpPr txBox="1"/>
      </cdr:nvSpPr>
      <cdr:spPr>
        <a:xfrm xmlns:a="http://schemas.openxmlformats.org/drawingml/2006/main">
          <a:off x="10127507" y="2923912"/>
          <a:ext cx="1061996" cy="553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35.1%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2T 2025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0.87443</cdr:x>
      <cdr:y>0.04286</cdr:y>
    </cdr:from>
    <cdr:to>
      <cdr:x>0.96573</cdr:x>
      <cdr:y>0.15507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77686E94-BB2C-394F-7EA2-B4F74792046C}"/>
            </a:ext>
          </a:extLst>
        </cdr:cNvPr>
        <cdr:cNvSpPr txBox="1"/>
      </cdr:nvSpPr>
      <cdr:spPr>
        <a:xfrm xmlns:a="http://schemas.openxmlformats.org/drawingml/2006/main">
          <a:off x="10170629" y="211382"/>
          <a:ext cx="1061957" cy="553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_tradnl" sz="1300" b="1" dirty="0">
              <a:solidFill>
                <a:schemeClr val="accent1"/>
              </a:solidFill>
            </a:rPr>
            <a:t>$278.80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1"/>
              </a:solidFill>
            </a:rPr>
            <a:t>2025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F6B3EC-AF1F-2F42-B624-473496D22F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65C62-0FAB-F341-916C-E63EF1587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40A1-98F2-014D-A607-D496AB6B6183}" type="datetimeFigureOut">
              <a:rPr lang="en-US" smtClean="0"/>
              <a:t>10/9/25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CF32E-1FB1-914C-AB3A-64916CE0B7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6FC4-7169-7D44-B8D9-7EF530B749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86844-1D55-604B-95BD-614120F82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4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5CEFB-6EF2-6D47-BF56-B4AADBDE9456}" type="datetimeFigureOut">
              <a:rPr lang="en-US" smtClean="0"/>
              <a:t>10/9/25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B867A-D087-4E46-9ACD-6EF17C130A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ACTUALIZADA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Ultimo Dato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4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2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874FF-9E0C-3CCF-7098-D40EFF910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48384B3-F5A5-9855-5C28-0BFC494673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2F7A379-E407-58E8-1FAE-E80E3CBA0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A2FE70-A37B-CA8B-9BFB-19DCFF5794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36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Mensual –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11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r>
              <a:rPr lang="es-ES" dirty="0"/>
              <a:t>Con últimos datos disponibles</a:t>
            </a:r>
          </a:p>
          <a:p>
            <a:endParaRPr lang="es-ES" dirty="0"/>
          </a:p>
          <a:p>
            <a:r>
              <a:rPr lang="es-ES" dirty="0"/>
              <a:t>**REPORTE CONEVAL 2023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octubre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(previsión de 2023)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4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 7 Febrero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Inflación 2023 Anualizada (Septiembre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40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97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</a:p>
          <a:p>
            <a:endParaRPr lang="es-ES" dirty="0"/>
          </a:p>
          <a:p>
            <a:r>
              <a:rPr lang="es-ES" dirty="0"/>
              <a:t>*La suma falta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8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 se encontraron datos con los que actualizar, solo porcentajes</a:t>
            </a:r>
            <a:endParaRPr lang="es-MX" dirty="0"/>
          </a:p>
          <a:p>
            <a:r>
              <a:rPr lang="es-ES" dirty="0"/>
              <a:t>Media de alimentaria urbana y rural en Mx (3,823.6)/ 17.78 (USD el 09/05/2023)</a:t>
            </a:r>
          </a:p>
          <a:p>
            <a:r>
              <a:rPr lang="es-ES" dirty="0"/>
              <a:t>En OCDE encuentro únicamente datos de la inflación, no hay medida actualizada del precio de la canasta básica mensual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4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‌</a:t>
            </a:r>
            <a:r>
              <a:rPr lang="es-ES" dirty="0"/>
              <a:t>Actualizado: 6 marzo 2023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20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Nov 2022 – 39% POBREZA LABORAL</a:t>
            </a:r>
          </a:p>
          <a:p>
            <a:r>
              <a:rPr lang="es-ES" dirty="0"/>
              <a:t>Dic 2022 – 38.5% POBREZA LABORAL</a:t>
            </a:r>
          </a:p>
          <a:p>
            <a:r>
              <a:rPr lang="es-ES" dirty="0"/>
              <a:t>1T 2023 – 37.7%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8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r>
              <a:rPr lang="es-MX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28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Enero 11 2024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1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**ENOE Trimestral - INEGI</a:t>
            </a:r>
          </a:p>
          <a:p>
            <a:r>
              <a:rPr lang="es-ES" dirty="0"/>
              <a:t>Los datos ya están actualizados a 2023</a:t>
            </a:r>
          </a:p>
          <a:p>
            <a:r>
              <a:rPr lang="es-ES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8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Actualizada: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9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Para calcular diario = cifra en millones último periodo / 365</a:t>
            </a:r>
          </a:p>
          <a:p>
            <a:r>
              <a:rPr lang="es-ES" dirty="0"/>
              <a:t>Para calcular mensual = cifra en millones último periodo / 12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00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ACTUALIZADO 17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Enero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2024</a:t>
            </a:r>
          </a:p>
          <a:p>
            <a:pPr algn="l"/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Banconde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mexico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informes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trimestrales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inflación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subyacente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0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LOS TEXTOS MÁS GRANDES PARA QUE SE LEA**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4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0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MÁS GRANDE LA FOTO AUNQUE ESO SIGNIFIQUE MENOS ESPACIO DEL LADO DERECHO***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98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</a:p>
          <a:p>
            <a:r>
              <a:rPr lang="es-ES" dirty="0"/>
              <a:t>Fuentes OCDE en general e </a:t>
            </a:r>
            <a:r>
              <a:rPr lang="es-ES" dirty="0" err="1"/>
              <a:t>Investing</a:t>
            </a:r>
            <a:r>
              <a:rPr lang="es-ES" dirty="0"/>
              <a:t> para China, </a:t>
            </a:r>
            <a:r>
              <a:rPr lang="es-ES" dirty="0" err="1"/>
              <a:t>Taiwan</a:t>
            </a:r>
            <a:r>
              <a:rPr lang="es-ES" dirty="0"/>
              <a:t>, Argentina y Brasil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538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31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Actualizado: 11 Enero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279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39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8BA60-AE21-6DED-BBE6-E022FD70D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FAF548E-EEBD-AE5E-EF17-B9105B498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6690E81-3BF8-CD9C-BB62-6DAE19892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1929E3-B6D0-9DF1-CD78-84FA1FFA8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89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-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7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5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17 Enero 2023</a:t>
            </a:r>
          </a:p>
          <a:p>
            <a:r>
              <a:rPr lang="es-ES" dirty="0"/>
              <a:t>4(previsión de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7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**ENOE Mensual - INEGI</a:t>
            </a:r>
          </a:p>
          <a:p>
            <a:r>
              <a:rPr lang="es-ES" dirty="0"/>
              <a:t>Enero 2023 – 54.8%</a:t>
            </a:r>
          </a:p>
          <a:p>
            <a:r>
              <a:rPr lang="es-ES" dirty="0"/>
              <a:t>Marzo 2023 – 55%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1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ACTUALIZADA EN: 6 marzo 2024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6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0696B00-066F-C3D5-13DD-26DF4C709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 userDrawn="1"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6804143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 userDrawn="1"/>
        </p:nvSpPr>
        <p:spPr>
          <a:xfrm rot="16200000">
            <a:off x="5407595" y="-539968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7852582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271803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22926746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984916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61254128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94942912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75197346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9649635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817564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646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 userDrawn="1"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8955519-73A4-9EAD-F944-01423259C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60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8668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9306048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2868040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9E549B8-3463-6E7A-CE6C-5D4E6A05E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49FB4E-C76F-16B2-9B46-B4969C306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FF94AFA0-4F82-EC7F-0D17-F5679C944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51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8641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611080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2491342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439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90856455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8111064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D177447-9325-5430-54B7-4EB809774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5205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2765AD-CB44-33B2-9D9E-5B273147D51C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3296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1C20B-8FE0-1F6F-F11D-0B89B9C3B4D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6221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CCEF0-20EE-B2B2-9002-41373203711A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94443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691547E-4A44-70D1-2762-6AD29A6EC75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4957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49353-B21E-65D7-5D76-8C317E37798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47981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F6E5E-5920-CAEA-4E5B-EF1A89187B1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32179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2581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2839771046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99E083A-0B83-80BD-BB33-786F2F21B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9478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EDAD79A-4FB1-9AD9-B40B-726689B57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270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B8C8F60-02C8-BE91-2544-9AF10DA5F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75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C09C549B-D50A-7B5D-9EEB-0FD7566B8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903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F3843C6-17BF-247D-1F19-6B895155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93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669AACC5-A37A-A286-28FF-8CB8BB188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57545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24437470-8503-3B7A-0424-0C117CFE5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3703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4C7F5AEB-2ADA-9E94-4B69-A2D6831C7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4463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E572B2E-B3A5-F79D-08D7-2646EB3A3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6694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55208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C8724-C5B0-4B19-248F-FC122C3EABE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06613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2B02927-CA55-DEB5-1FDA-5D018ED97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75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D1C4EA8-EAAE-AF6C-4E90-C7B70966D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6328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465EEB4-4E44-42D9-0A90-10BC018A4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60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FC5CDB6-A238-4E08-0276-975BB98CC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502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DDA2C8-218D-4F8F-53B8-71AED5B9C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6018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A761FD7-B23E-64EE-7605-862E29F0F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79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246D14-C352-4D81-ADC4-7B026FC0C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76" y="3422751"/>
            <a:ext cx="4610471" cy="344708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00B217-69EF-E24B-9949-A52C5D93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6786" y="6125564"/>
            <a:ext cx="1431618" cy="434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1796B-7020-1242-8695-9A768796C5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831" t="9563" r="20586" b="14738"/>
          <a:stretch>
            <a:fillRect/>
          </a:stretch>
        </p:blipFill>
        <p:spPr>
          <a:xfrm>
            <a:off x="3748527" y="133958"/>
            <a:ext cx="1232463" cy="1444584"/>
          </a:xfrm>
          <a:prstGeom prst="rect">
            <a:avLst/>
          </a:prstGeom>
        </p:spPr>
      </p:pic>
      <p:sp>
        <p:nvSpPr>
          <p:cNvPr id="3" name="Rectangle 33">
            <a:extLst>
              <a:ext uri="{FF2B5EF4-FFF2-40B4-BE49-F238E27FC236}">
                <a16:creationId xmlns:a16="http://schemas.microsoft.com/office/drawing/2014/main" id="{5E3EC8BA-87D0-364B-81B6-DFB863E0F7F9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D219587-4BF3-8C21-89FE-9DE6DCAF56F5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1E32746-3F34-9458-F70B-A9B712F1C7AB}"/>
              </a:ext>
            </a:extLst>
          </p:cNvPr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197007B-FADD-F688-749F-ADDDFAD24B0C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79959F1A-0EEF-0F37-03C7-9F16CC12ED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11" name="Rectangle 28">
            <a:extLst>
              <a:ext uri="{FF2B5EF4-FFF2-40B4-BE49-F238E27FC236}">
                <a16:creationId xmlns:a16="http://schemas.microsoft.com/office/drawing/2014/main" id="{736830C7-0E17-90DD-ECFA-F0488EE66AE6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79020BE0-F28B-E7A0-4EDE-AE14EBC8B0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13" name="Rectangle 20">
            <a:extLst>
              <a:ext uri="{FF2B5EF4-FFF2-40B4-BE49-F238E27FC236}">
                <a16:creationId xmlns:a16="http://schemas.microsoft.com/office/drawing/2014/main" id="{72D33E42-9CE0-F0B9-0933-748647796C52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24AA342-259F-38A7-CABC-5DC6464C9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DDEB4E39-F8D1-9588-4A60-2B81D04DE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789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68234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9262141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6A690-1FFC-10B5-9FC2-9864CABB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D6AD79-3CAA-D766-DB72-53521E305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FBE39-510C-EB4E-BF9D-ED4CB414E2CD}" type="datetimeFigureOut">
              <a:rPr lang="es-MX" smtClean="0"/>
              <a:t>09/10/25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237A2B-13B9-76DE-01A1-5037A1F7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7031E49-10DC-B01C-8592-7564C1E0C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8381-A6EE-F04F-A860-E50BAC1BF3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9723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4106030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8370408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048563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211E3C3-5372-658B-F1A2-807E74C90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46DB72-1999-72B6-75DA-154F87E3F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D911BDE-D014-39AC-0C47-F6FFBECD3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64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25996013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222877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5981930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61502925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52041192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26915898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84325562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46150913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71230201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166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208228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37997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8460325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6305294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0FF528C-270B-300F-EF0F-969ECE6A5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573BEC-2E8F-6909-D344-FC06D7E70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B0A60DB-832F-7B28-248C-D5441CD35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063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65871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0211091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13143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348839462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41287826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2B0F512-74A8-2BCC-8EC4-6C1B24BF181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7894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4731127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68ED79-9E0D-4050-89C6-4F1052062F2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89043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DCC0E3-9E1A-A984-18C7-375171D78F7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9918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A0F67A6-F437-138C-42A1-09AA474249F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82433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49C80-0980-6B85-F838-E4C370950B6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99046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0EDFB-7A8E-BD70-3D04-63573D25765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5888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42181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804105969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8FC1EBD-DED3-2434-49A5-85F2D30DD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4470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B3BFC00-E7A6-054C-05F3-FE5EB4B78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2079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5A002B1-EDDD-31F5-99A1-10DEEAEC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520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 userDrawn="1"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7158527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80829CFE-DF9A-A8B5-B861-CB81AB97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998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6F7D9DD-ED48-5853-7497-51BB4EF78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3803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561C95E4-E6B1-F613-4882-A1B92381C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6791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D2EDC259-BC4E-E5B8-38EF-562934B5D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13756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E3269D4E-9D5C-37E7-DF30-A83E57359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70932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8138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AAEFE-9757-039D-F284-B42977B50EF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9460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56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797" r:id="rId6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ED25214-3AA0-4C7C-167E-826D0B60505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6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9999223-C266-5B08-E3F5-1CE3F3621B2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6607B7F-0A59-2FB3-3049-4F02FFDA4B9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BA4AE3F-0933-24CE-8D74-F3B0A10C7EC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919631B-CE23-64F5-4F73-E2A22F19E44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4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8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E9D72-7F5F-E24E-A471-A12AA52F7A26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21" r:id="rId2"/>
    <p:sldLayoutId id="2147483698" r:id="rId3"/>
    <p:sldLayoutId id="2147483722" r:id="rId4"/>
    <p:sldLayoutId id="2147483699" r:id="rId5"/>
    <p:sldLayoutId id="2147483723" r:id="rId6"/>
    <p:sldLayoutId id="2147483700" r:id="rId7"/>
    <p:sldLayoutId id="2147483724" r:id="rId8"/>
    <p:sldLayoutId id="2147483809" r:id="rId9"/>
    <p:sldLayoutId id="2147483810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0FD5E81-4C8A-5CE7-3EC4-5AFA8571E4E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3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595B136-3E6D-ABDB-F8FD-5C5464E3F63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9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5" r:id="rId2"/>
    <p:sldLayoutId id="2147483734" r:id="rId3"/>
    <p:sldLayoutId id="2147483735" r:id="rId4"/>
    <p:sldLayoutId id="2147483814" r:id="rId5"/>
    <p:sldLayoutId id="2147483815" r:id="rId6"/>
    <p:sldLayoutId id="2147483816" r:id="rId7"/>
    <p:sldLayoutId id="2147483874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6DD3B7-F185-ECB0-4F5B-DA69EF6BE1D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6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0" r:id="rId2"/>
    <p:sldLayoutId id="2147483729" r:id="rId3"/>
    <p:sldLayoutId id="2147483691" r:id="rId4"/>
    <p:sldLayoutId id="2147483709" r:id="rId5"/>
    <p:sldLayoutId id="2147483695" r:id="rId6"/>
    <p:sldLayoutId id="2147483748" r:id="rId7"/>
    <p:sldLayoutId id="2147483750" r:id="rId8"/>
    <p:sldLayoutId id="2147483749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2E58F38-85C6-7202-786C-13AAA5746C7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11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7" r:id="rId2"/>
    <p:sldLayoutId id="2147483807" r:id="rId3"/>
    <p:sldLayoutId id="2147483812" r:id="rId4"/>
    <p:sldLayoutId id="2147483806" r:id="rId5"/>
    <p:sldLayoutId id="2147483813" r:id="rId6"/>
    <p:sldLayoutId id="2147483790" r:id="rId7"/>
    <p:sldLayoutId id="2147483791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3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87D96A-C927-80FC-D28E-E0306FDA9D2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00722BD-E3D8-C1F4-F1EF-EF568EAB5DB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5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5" r:id="rId7"/>
    <p:sldLayoutId id="2147483826" r:id="rId8"/>
    <p:sldLayoutId id="2147483875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chart" Target="../charts/chart15.xm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65.png"/><Relationship Id="rId10" Type="http://schemas.openxmlformats.org/officeDocument/2006/relationships/image" Target="../media/image75.png"/><Relationship Id="rId4" Type="http://schemas.openxmlformats.org/officeDocument/2006/relationships/image" Target="../media/image64.jpe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chart" Target="../charts/chart16.xm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65.png"/><Relationship Id="rId10" Type="http://schemas.openxmlformats.org/officeDocument/2006/relationships/image" Target="../media/image75.png"/><Relationship Id="rId4" Type="http://schemas.openxmlformats.org/officeDocument/2006/relationships/image" Target="../media/image64.jpe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Relationship Id="rId4" Type="http://schemas.openxmlformats.org/officeDocument/2006/relationships/chart" Target="../charts/char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chart" Target="../charts/chart23.xm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5.png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eg"/><Relationship Id="rId1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chart" Target="../charts/chart25.xml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7.pn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image" Target="../media/image67.png"/><Relationship Id="rId4" Type="http://schemas.openxmlformats.org/officeDocument/2006/relationships/image" Target="../media/image58.png"/><Relationship Id="rId9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5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chart" Target="../charts/chart2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0CC6A1E-183E-D704-F970-59B2DBD3DDCB}"/>
              </a:ext>
            </a:extLst>
          </p:cNvPr>
          <p:cNvSpPr/>
          <p:nvPr/>
        </p:nvSpPr>
        <p:spPr>
          <a:xfrm>
            <a:off x="6654800" y="1193800"/>
            <a:ext cx="5232400" cy="3632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-346907"/>
            <a:ext cx="6285808" cy="3240269"/>
          </a:xfrm>
        </p:spPr>
        <p:txBody>
          <a:bodyPr>
            <a:normAutofit/>
          </a:bodyPr>
          <a:lstStyle/>
          <a:p>
            <a:pPr algn="ctr"/>
            <a:r>
              <a:rPr lang="es-ES" sz="5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Mercado Laboral Mexicano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68810" y="3095757"/>
            <a:ext cx="4383482" cy="1538065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s-ES" dirty="0"/>
              <a:t>Datos a Agosto/ Septiembre 2025</a:t>
            </a:r>
          </a:p>
          <a:p>
            <a:pPr algn="ctr"/>
            <a:r>
              <a:rPr lang="es-ES" dirty="0"/>
              <a:t>Publicados en Septiembre 2025</a:t>
            </a:r>
          </a:p>
          <a:p>
            <a:pPr algn="ctr"/>
            <a:r>
              <a:rPr lang="es-ES" dirty="0"/>
              <a:t>JORGE SALES BOYOLI</a:t>
            </a:r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829F0F-E3AC-FECA-DE4B-7B7C0AB21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71" y="-10139"/>
            <a:ext cx="5787995" cy="32402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5DF3DF-2A0C-B5DF-9CF2-2BC32B947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671" y="3230130"/>
            <a:ext cx="3600227" cy="20112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D6B0891-8B38-22B7-CC83-0AF45B19C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777" y="5149423"/>
            <a:ext cx="3575556" cy="175455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76FB8BD-3CF5-EB3A-971B-08CBF5DD6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792" y="3186343"/>
            <a:ext cx="2746532" cy="205503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A49B4ED-5CB4-EAAA-31C0-02B4F35273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671" y="5149424"/>
            <a:ext cx="2135859" cy="17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2827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35A5ED7-3193-8FAA-2F0E-8C8760DF8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B355A7E-DD3A-0548-9F7F-27A318C8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ea typeface="Dotum" panose="020B0600000101010101" pitchFamily="34" charset="-127"/>
              </a:rPr>
              <a:t>Empleos Formales Generados (O Perdidos) Acumulados En El Año </a:t>
            </a:r>
            <a:br>
              <a:rPr lang="es-MX" sz="3200" dirty="0">
                <a:ea typeface="Dotum" panose="020B0600000101010101" pitchFamily="34" charset="-127"/>
              </a:rPr>
            </a:br>
            <a:r>
              <a:rPr lang="es-MX" sz="3200" dirty="0">
                <a:ea typeface="Dotum" panose="020B0600000101010101" pitchFamily="34" charset="-127"/>
              </a:rPr>
              <a:t>Nov 2019 </a:t>
            </a:r>
            <a:r>
              <a:rPr lang="es-ES" sz="3200" dirty="0">
                <a:ea typeface="Dotum" panose="020B0600000101010101" pitchFamily="34" charset="-127"/>
              </a:rPr>
              <a:t>a Septiembre 2025  (</a:t>
            </a:r>
            <a:r>
              <a:rPr lang="es-ES" sz="3200" dirty="0" err="1">
                <a:ea typeface="Dotum" panose="020B0600000101010101" pitchFamily="34" charset="-127"/>
              </a:rPr>
              <a:t>Sep</a:t>
            </a:r>
            <a:r>
              <a:rPr lang="es-ES" sz="3200" dirty="0">
                <a:ea typeface="Dotum" panose="020B0600000101010101" pitchFamily="34" charset="-127"/>
              </a:rPr>
              <a:t>: </a:t>
            </a:r>
            <a:r>
              <a:rPr lang="es-ES" sz="3200" dirty="0">
                <a:solidFill>
                  <a:srgbClr val="FF0000"/>
                </a:solidFill>
                <a:ea typeface="Dotum" panose="020B0600000101010101" pitchFamily="34" charset="-127"/>
              </a:rPr>
              <a:t>-6,000 </a:t>
            </a:r>
            <a:r>
              <a:rPr lang="es-ES" sz="3200" dirty="0">
                <a:ea typeface="Dotum" panose="020B0600000101010101" pitchFamily="34" charset="-127"/>
              </a:rPr>
              <a:t>empleos)</a:t>
            </a:r>
            <a:endParaRPr lang="es-ES_tradnl" sz="3200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FCAC1D1E-A927-E23F-8752-815BA3BF987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16610411"/>
              </p:ext>
            </p:extLst>
          </p:nvPr>
        </p:nvGraphicFramePr>
        <p:xfrm>
          <a:off x="277810" y="1543364"/>
          <a:ext cx="1163117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7">
            <a:extLst>
              <a:ext uri="{FF2B5EF4-FFF2-40B4-BE49-F238E27FC236}">
                <a16:creationId xmlns:a16="http://schemas.microsoft.com/office/drawing/2014/main" id="{D697363A-5143-7E90-EA73-224647CA622F}"/>
              </a:ext>
            </a:extLst>
          </p:cNvPr>
          <p:cNvSpPr txBox="1"/>
          <p:nvPr/>
        </p:nvSpPr>
        <p:spPr>
          <a:xfrm>
            <a:off x="9865563" y="6508333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Fuente:</a:t>
            </a: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México, ¿Cómo Vamos?</a:t>
            </a: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D2AE97EC-38EA-FF48-3268-9D6FED22C9D9}"/>
              </a:ext>
            </a:extLst>
          </p:cNvPr>
          <p:cNvSpPr txBox="1"/>
          <p:nvPr/>
        </p:nvSpPr>
        <p:spPr>
          <a:xfrm>
            <a:off x="2669991" y="6529435"/>
            <a:ext cx="31720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Fecha de consulta: Octubre 2025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305577BE-D8E5-0247-CCA9-71DC3E296DDE}"/>
              </a:ext>
            </a:extLst>
          </p:cNvPr>
          <p:cNvSpPr txBox="1"/>
          <p:nvPr/>
        </p:nvSpPr>
        <p:spPr>
          <a:xfrm>
            <a:off x="967370" y="618039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empleo formal otorga a los individuos mayor certeza sobre su situación laboral y está correlacionado con niveles más altos de productividad</a:t>
            </a:r>
          </a:p>
        </p:txBody>
      </p:sp>
    </p:spTree>
    <p:extLst>
      <p:ext uri="{BB962C8B-B14F-4D97-AF65-F5344CB8AC3E}">
        <p14:creationId xmlns:p14="http://schemas.microsoft.com/office/powerpoint/2010/main" val="337950564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0FA872-807A-2B6C-ECF4-CCBA6BB82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A632604-BE72-60B6-0F30-C7D64251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05020"/>
            <a:ext cx="11631171" cy="1161211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ea typeface="Dotum" panose="020B0600000101010101" pitchFamily="34" charset="-127"/>
              </a:rPr>
              <a:t>Número De Personas Afiliadas En El IMSS (Septiembre)</a:t>
            </a:r>
            <a:endParaRPr lang="es-ES_tradnl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2B907C77-2395-7B3C-330E-EBE2BCA7B2A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448599254"/>
              </p:ext>
            </p:extLst>
          </p:nvPr>
        </p:nvGraphicFramePr>
        <p:xfrm>
          <a:off x="304801" y="206499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3">
            <a:extLst>
              <a:ext uri="{FF2B5EF4-FFF2-40B4-BE49-F238E27FC236}">
                <a16:creationId xmlns:a16="http://schemas.microsoft.com/office/drawing/2014/main" id="{41363F4F-E1A1-E460-7544-4EDACD6D0497}"/>
              </a:ext>
            </a:extLst>
          </p:cNvPr>
          <p:cNvSpPr/>
          <p:nvPr/>
        </p:nvSpPr>
        <p:spPr>
          <a:xfrm>
            <a:off x="229862" y="1449442"/>
            <a:ext cx="11657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58595B"/>
                </a:solidFill>
                <a:latin typeface="OpenSans-Regular"/>
              </a:rPr>
              <a:t>Con datos de los trabajadores asegurados en el IMSS, Secretaría del Trabajo y Previsión Social (STPS). Excluye los grupos de seguro facultativo, estudiantes y continuación voluntaria</a:t>
            </a:r>
            <a:r>
              <a:rPr lang="es-ES" dirty="0">
                <a:solidFill>
                  <a:srgbClr val="58595B"/>
                </a:solidFill>
                <a:latin typeface="OpenSans-Regular"/>
              </a:rPr>
              <a:t>.</a:t>
            </a:r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F35618-7CEB-2495-90A5-D7CB54E7C77D}"/>
              </a:ext>
            </a:extLst>
          </p:cNvPr>
          <p:cNvSpPr txBox="1"/>
          <p:nvPr/>
        </p:nvSpPr>
        <p:spPr>
          <a:xfrm>
            <a:off x="10228240" y="6294341"/>
            <a:ext cx="144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58595B"/>
                </a:solidFill>
                <a:latin typeface="OpenSans-Regular"/>
              </a:rPr>
              <a:t>Fuente:</a:t>
            </a:r>
            <a:r>
              <a:rPr lang="es-ES" sz="1200" dirty="0">
                <a:solidFill>
                  <a:srgbClr val="58595B"/>
                </a:solidFill>
                <a:latin typeface="OpenSans-Regular"/>
              </a:rPr>
              <a:t> IMSS</a:t>
            </a:r>
            <a:endParaRPr lang="es-MX" sz="1200" dirty="0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31735EBA-D59B-37C9-78A2-EFDBB0DFD78C}"/>
              </a:ext>
            </a:extLst>
          </p:cNvPr>
          <p:cNvSpPr txBox="1"/>
          <p:nvPr/>
        </p:nvSpPr>
        <p:spPr>
          <a:xfrm>
            <a:off x="7373342" y="6294341"/>
            <a:ext cx="33889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/>
              <a:t>Fecha de consulta: Septiembre 2025</a:t>
            </a:r>
            <a:endParaRPr lang="es-ES" dirty="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32B37A4E-8705-8A96-7CC6-AC9D2149778B}"/>
              </a:ext>
            </a:extLst>
          </p:cNvPr>
          <p:cNvSpPr/>
          <p:nvPr/>
        </p:nvSpPr>
        <p:spPr>
          <a:xfrm>
            <a:off x="10228240" y="3429000"/>
            <a:ext cx="198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Septiembre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2025</a:t>
            </a:r>
          </a:p>
          <a:p>
            <a:pPr algn="ctr"/>
            <a:r>
              <a:rPr lang="es-MX" b="1" i="0" u="none" strike="noStrike" dirty="0">
                <a:solidFill>
                  <a:srgbClr val="444242"/>
                </a:solidFill>
                <a:effectLst/>
              </a:rPr>
              <a:t>23,761,340</a:t>
            </a:r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87FB39E5-6545-2669-1B99-0657338FD842}"/>
              </a:ext>
            </a:extLst>
          </p:cNvPr>
          <p:cNvCxnSpPr>
            <a:cxnSpLocks/>
          </p:cNvCxnSpPr>
          <p:nvPr/>
        </p:nvCxnSpPr>
        <p:spPr>
          <a:xfrm>
            <a:off x="11449433" y="2927842"/>
            <a:ext cx="3883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32648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B5CC4-DA0E-C8AF-8AF9-91C7F0EC1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248D0B5-99AE-79B2-CBA8-44CA7DD197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12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33E5F21-8CEC-BDC6-B2C1-568708BFF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05020"/>
            <a:ext cx="11631171" cy="1161211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ea typeface="Dotum" panose="020B0600000101010101" pitchFamily="34" charset="-127"/>
              </a:rPr>
              <a:t>Número De Personas Afiliadas En El IMSS (Septiembre) sin afiliados de plataformas digitales</a:t>
            </a:r>
            <a:endParaRPr lang="es-ES_tradnl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F217B024-CB86-211D-3F29-64511F29BE4E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78065948"/>
              </p:ext>
            </p:extLst>
          </p:nvPr>
        </p:nvGraphicFramePr>
        <p:xfrm>
          <a:off x="304801" y="206499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3">
            <a:extLst>
              <a:ext uri="{FF2B5EF4-FFF2-40B4-BE49-F238E27FC236}">
                <a16:creationId xmlns:a16="http://schemas.microsoft.com/office/drawing/2014/main" id="{1E787321-E2F4-592C-F6E6-3C80FAD477D9}"/>
              </a:ext>
            </a:extLst>
          </p:cNvPr>
          <p:cNvSpPr/>
          <p:nvPr/>
        </p:nvSpPr>
        <p:spPr>
          <a:xfrm>
            <a:off x="229862" y="1449442"/>
            <a:ext cx="11657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58595B"/>
                </a:solidFill>
                <a:latin typeface="OpenSans-Regular"/>
              </a:rPr>
              <a:t>Con datos de los trabajadores asegurados en el IMSS, Secretaría del Trabajo y Previsión Social (STPS). Excluye los grupos de seguro facultativo, estudiantes y continuación voluntaria</a:t>
            </a:r>
            <a:r>
              <a:rPr lang="es-ES" dirty="0">
                <a:solidFill>
                  <a:srgbClr val="58595B"/>
                </a:solidFill>
                <a:latin typeface="OpenSans-Regular"/>
              </a:rPr>
              <a:t>.</a:t>
            </a:r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6FFF3BF-AF6E-7ABB-426F-4ED934B9B447}"/>
              </a:ext>
            </a:extLst>
          </p:cNvPr>
          <p:cNvSpPr txBox="1"/>
          <p:nvPr/>
        </p:nvSpPr>
        <p:spPr>
          <a:xfrm>
            <a:off x="10228240" y="6294341"/>
            <a:ext cx="144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58595B"/>
                </a:solidFill>
                <a:latin typeface="OpenSans-Regular"/>
              </a:rPr>
              <a:t>Fuente:</a:t>
            </a:r>
            <a:r>
              <a:rPr lang="es-ES" sz="1200" dirty="0">
                <a:solidFill>
                  <a:srgbClr val="58595B"/>
                </a:solidFill>
                <a:latin typeface="OpenSans-Regular"/>
              </a:rPr>
              <a:t> IMSS</a:t>
            </a:r>
            <a:endParaRPr lang="es-MX" sz="1200" dirty="0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92DBF79B-38A0-7E96-0CCD-C79A808A3CE0}"/>
              </a:ext>
            </a:extLst>
          </p:cNvPr>
          <p:cNvSpPr txBox="1"/>
          <p:nvPr/>
        </p:nvSpPr>
        <p:spPr>
          <a:xfrm>
            <a:off x="7373342" y="6294341"/>
            <a:ext cx="33889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/>
              <a:t>Fecha de consulta: Octubre 2025</a:t>
            </a:r>
            <a:endParaRPr lang="es-ES" dirty="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21EA5DB8-920B-7170-224B-F52DBE21D809}"/>
              </a:ext>
            </a:extLst>
          </p:cNvPr>
          <p:cNvSpPr/>
          <p:nvPr/>
        </p:nvSpPr>
        <p:spPr>
          <a:xfrm>
            <a:off x="10228240" y="3429000"/>
            <a:ext cx="198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Septiembre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2025</a:t>
            </a:r>
          </a:p>
          <a:p>
            <a:pPr algn="ctr"/>
            <a:r>
              <a:rPr lang="es-MX" b="1" i="0" u="none" strike="noStrike" dirty="0">
                <a:solidFill>
                  <a:srgbClr val="444242"/>
                </a:solidFill>
                <a:effectLst/>
              </a:rPr>
              <a:t>22,571,682</a:t>
            </a:r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5720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Población Subocupada</a:t>
            </a:r>
            <a:r>
              <a:rPr lang="es-ES" dirty="0">
                <a:ea typeface="Dotum" panose="020B0600000101010101" pitchFamily="34" charset="-127"/>
              </a:rPr>
              <a:t> Agosto 2025 (Millones)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17488889-459E-9E43-A17F-274095798AAF}"/>
              </a:ext>
            </a:extLst>
          </p:cNvPr>
          <p:cNvSpPr txBox="1"/>
          <p:nvPr/>
        </p:nvSpPr>
        <p:spPr>
          <a:xfrm>
            <a:off x="6456119" y="6204990"/>
            <a:ext cx="326198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Septiembre,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C0D0D746-6D4E-284E-B723-FF0C01F7175E}"/>
              </a:ext>
            </a:extLst>
          </p:cNvPr>
          <p:cNvSpPr txBox="1"/>
          <p:nvPr/>
        </p:nvSpPr>
        <p:spPr>
          <a:xfrm>
            <a:off x="3526971" y="1372521"/>
            <a:ext cx="806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refiere a personas que tienen necesidad y disponibilidad de trabajar más horas</a:t>
            </a:r>
          </a:p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lo que su ocupación actual les demanda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AEBCE-5673-944E-A829-AFD6A8A14C79}"/>
              </a:ext>
            </a:extLst>
          </p:cNvPr>
          <p:cNvSpPr txBox="1"/>
          <p:nvPr/>
        </p:nvSpPr>
        <p:spPr>
          <a:xfrm>
            <a:off x="10408477" y="6152109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FF10FD-F5DE-6340-9426-195FDBAA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1231020"/>
              </p:ext>
            </p:extLst>
          </p:nvPr>
        </p:nvGraphicFramePr>
        <p:xfrm>
          <a:off x="1115786" y="1842119"/>
          <a:ext cx="9960427" cy="4279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B0FED41-FDE5-9C42-9EFD-E2685D87BC92}"/>
              </a:ext>
            </a:extLst>
          </p:cNvPr>
          <p:cNvSpPr txBox="1"/>
          <p:nvPr/>
        </p:nvSpPr>
        <p:spPr>
          <a:xfrm rot="16200000">
            <a:off x="46390" y="3828042"/>
            <a:ext cx="176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personas</a:t>
            </a:r>
          </a:p>
        </p:txBody>
      </p:sp>
    </p:spTree>
    <p:extLst>
      <p:ext uri="{BB962C8B-B14F-4D97-AF65-F5344CB8AC3E}">
        <p14:creationId xmlns:p14="http://schemas.microsoft.com/office/powerpoint/2010/main" val="200360026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3AB3F-D967-E9CC-93FB-15736C289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C1E81-DF4C-746D-723E-6C97408D35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37462" y="-1257894"/>
            <a:ext cx="4105275" cy="5467150"/>
          </a:xfrm>
        </p:spPr>
        <p:txBody>
          <a:bodyPr/>
          <a:lstStyle/>
          <a:p>
            <a:pPr algn="l"/>
            <a:r>
              <a:rPr lang="en-US" dirty="0" err="1"/>
              <a:t>Salario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y </a:t>
            </a:r>
            <a:r>
              <a:rPr lang="en-US" dirty="0" err="1"/>
              <a:t>Pobreza</a:t>
            </a:r>
            <a:r>
              <a:rPr lang="en-US" dirty="0"/>
              <a:t> Laboral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6D07E395-CB4C-6AB5-E7EE-4153C3DD992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5096" r="15096"/>
          <a:stretch>
            <a:fillRect/>
          </a:stretch>
        </p:blipFill>
        <p:spPr>
          <a:xfrm>
            <a:off x="609600" y="208726"/>
            <a:ext cx="6096000" cy="5815972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9F86CC-9822-7D9D-99C3-2AB936A92A3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637462" y="2741756"/>
            <a:ext cx="4105275" cy="15382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b="1" dirty="0">
                <a:solidFill>
                  <a:schemeClr val="bg1"/>
                </a:solidFill>
              </a:rPr>
              <a:t>La pobreza laboral es una situación en la que el ingreso laboral de un hogar no es suficiente para alimentar a todos sus miembros. Hogares en pobreza laboral pueden lograr alimentarse a partir de ingresos no laborales como remesas, transferencias o acceso a programas sociales</a:t>
            </a:r>
            <a:r>
              <a:rPr lang="es-ES" sz="20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en-US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0D9D8E-D02D-2489-FA04-140151AC2DBD}"/>
              </a:ext>
            </a:extLst>
          </p:cNvPr>
          <p:cNvSpPr txBox="1"/>
          <p:nvPr/>
        </p:nvSpPr>
        <p:spPr>
          <a:xfrm>
            <a:off x="7637462" y="6534835"/>
            <a:ext cx="15010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dirty="0">
                <a:solidFill>
                  <a:schemeClr val="bg1"/>
                </a:solidFill>
              </a:rPr>
              <a:t>Foto: La Jornada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9140CA0-5E63-5C1B-4314-75CAB6ADF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4" y="6128676"/>
            <a:ext cx="1501052" cy="7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7144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ea typeface="Dotum" panose="020B0600000101010101" pitchFamily="34" charset="-127"/>
              </a:rPr>
              <a:t>Pobreza Laboral</a:t>
            </a:r>
            <a:r>
              <a:rPr lang="es-ES" dirty="0">
                <a:ea typeface="Dotum" panose="020B0600000101010101" pitchFamily="34" charset="-127"/>
              </a:rPr>
              <a:t> como % de la Población Nacional (T2 2025)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679B983A-60BB-0349-934E-45B3CA27C496}"/>
              </a:ext>
            </a:extLst>
          </p:cNvPr>
          <p:cNvSpPr txBox="1"/>
          <p:nvPr/>
        </p:nvSpPr>
        <p:spPr>
          <a:xfrm>
            <a:off x="5012173" y="633488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Septiembre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9DD6D-9066-1C48-A724-8BA9FB3527F2}"/>
              </a:ext>
            </a:extLst>
          </p:cNvPr>
          <p:cNvSpPr txBox="1"/>
          <p:nvPr/>
        </p:nvSpPr>
        <p:spPr>
          <a:xfrm>
            <a:off x="9389189" y="6361388"/>
            <a:ext cx="2506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México, ¿Cómo vamos?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B7C7227-B3DE-6E4D-AB6E-BBE87155D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6985199"/>
              </p:ext>
            </p:extLst>
          </p:nvPr>
        </p:nvGraphicFramePr>
        <p:xfrm>
          <a:off x="277810" y="1527310"/>
          <a:ext cx="11631171" cy="478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66548148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09AF9-9298-E640-A223-D936E5902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C37807-D1E3-A443-B78F-B009A4D4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4" y="139061"/>
            <a:ext cx="11631171" cy="1161211"/>
          </a:xfrm>
        </p:spPr>
        <p:txBody>
          <a:bodyPr>
            <a:normAutofit fontScale="90000"/>
          </a:bodyPr>
          <a:lstStyle/>
          <a:p>
            <a:r>
              <a:rPr lang="en-US" dirty="0"/>
              <a:t>Tasa mundial de </a:t>
            </a:r>
            <a:r>
              <a:rPr lang="en-US" dirty="0" err="1"/>
              <a:t>pobreza</a:t>
            </a:r>
            <a:r>
              <a:rPr lang="en-US" dirty="0"/>
              <a:t> </a:t>
            </a:r>
            <a:r>
              <a:rPr lang="en-US" dirty="0" err="1"/>
              <a:t>laboral</a:t>
            </a:r>
            <a:r>
              <a:rPr lang="es-ES" dirty="0"/>
              <a:t> </a:t>
            </a:r>
            <a:r>
              <a:rPr lang="en-US" dirty="0"/>
              <a:t> (</a:t>
            </a:r>
            <a:r>
              <a:rPr lang="en-US" dirty="0" err="1"/>
              <a:t>extremadamente</a:t>
            </a:r>
            <a:r>
              <a:rPr lang="en-US" dirty="0"/>
              <a:t> </a:t>
            </a:r>
            <a:r>
              <a:rPr lang="en-US" dirty="0" err="1"/>
              <a:t>pobre</a:t>
            </a:r>
            <a:r>
              <a:rPr lang="en-US" dirty="0"/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A9638D-57C3-A746-9DEB-C96B9B9F39A0}"/>
              </a:ext>
            </a:extLst>
          </p:cNvPr>
          <p:cNvGraphicFramePr/>
          <p:nvPr/>
        </p:nvGraphicFramePr>
        <p:xfrm>
          <a:off x="1399060" y="1442434"/>
          <a:ext cx="9858553" cy="469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FEE69EA-E225-7444-BCAC-34FB85152959}"/>
              </a:ext>
            </a:extLst>
          </p:cNvPr>
          <p:cNvSpPr txBox="1"/>
          <p:nvPr/>
        </p:nvSpPr>
        <p:spPr>
          <a:xfrm>
            <a:off x="5207570" y="6236745"/>
            <a:ext cx="6530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45482759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Poder Adquisitivo Del Salario Mínimo 1935-2025</a:t>
            </a:r>
            <a:br>
              <a:rPr lang="es-ES" sz="3200" dirty="0"/>
            </a:br>
            <a:r>
              <a:rPr lang="es-ES" sz="3200" dirty="0"/>
              <a:t>E Inflación Anualizada En Porcentaje (Septiembre 2025)</a:t>
            </a:r>
            <a:br>
              <a:rPr lang="es-ES" sz="3200" dirty="0"/>
            </a:br>
            <a:r>
              <a:rPr lang="es-ES" sz="3200" dirty="0"/>
              <a:t>Salario Mínimo tiene el mismo poder adquisitivo que en 1973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7912007" y="6310307"/>
            <a:ext cx="347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México Máxico</a:t>
            </a:r>
            <a:r>
              <a:rPr lang="es-ES" sz="1400" i="1" dirty="0"/>
              <a:t>/ Actualización Propia</a:t>
            </a:r>
            <a:endParaRPr lang="es-MX" sz="1400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006EA68-0A3A-0B48-941D-0EFDF8420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8175133"/>
              </p:ext>
            </p:extLst>
          </p:nvPr>
        </p:nvGraphicFramePr>
        <p:xfrm>
          <a:off x="386690" y="1579765"/>
          <a:ext cx="11517096" cy="462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744F22-6E13-3D4F-86BA-DA1C5AFEA8BF}"/>
              </a:ext>
            </a:extLst>
          </p:cNvPr>
          <p:cNvSpPr txBox="1"/>
          <p:nvPr/>
        </p:nvSpPr>
        <p:spPr>
          <a:xfrm>
            <a:off x="1587731" y="3592026"/>
            <a:ext cx="1604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Salario actualizado en </a:t>
            </a:r>
            <a:r>
              <a:rPr lang="en-US" sz="1050" b="1"/>
              <a:t>1938</a:t>
            </a:r>
            <a:r>
              <a:rPr lang="en-US" sz="1050"/>
              <a:t> era de </a:t>
            </a:r>
            <a:r>
              <a:rPr lang="en-US" sz="1050" b="1"/>
              <a:t>$142.88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71878-9AC8-E742-9A21-C83B8541A27D}"/>
              </a:ext>
            </a:extLst>
          </p:cNvPr>
          <p:cNvCxnSpPr/>
          <p:nvPr/>
        </p:nvCxnSpPr>
        <p:spPr>
          <a:xfrm flipH="1">
            <a:off x="1429789" y="3899803"/>
            <a:ext cx="157942" cy="190059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2124EA-2619-214B-9C2E-36720D285588}"/>
              </a:ext>
            </a:extLst>
          </p:cNvPr>
          <p:cNvSpPr txBox="1"/>
          <p:nvPr/>
        </p:nvSpPr>
        <p:spPr>
          <a:xfrm>
            <a:off x="1891145" y="4955894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1949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3DF8F-63FA-1544-88B4-5944855F9BDA}"/>
              </a:ext>
            </a:extLst>
          </p:cNvPr>
          <p:cNvSpPr txBox="1"/>
          <p:nvPr/>
        </p:nvSpPr>
        <p:spPr>
          <a:xfrm>
            <a:off x="2938548" y="4719821"/>
            <a:ext cx="160435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1954 </a:t>
            </a:r>
          </a:p>
          <a:p>
            <a:r>
              <a:rPr lang="en-US" sz="900"/>
              <a:t>(con baja inflación)</a:t>
            </a:r>
            <a:endParaRPr lang="en-US" sz="900" b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ED4E85-1FA1-8F47-8820-DC29C8273D60}"/>
              </a:ext>
            </a:extLst>
          </p:cNvPr>
          <p:cNvCxnSpPr/>
          <p:nvPr/>
        </p:nvCxnSpPr>
        <p:spPr>
          <a:xfrm flipV="1">
            <a:off x="2472205" y="4762140"/>
            <a:ext cx="118872" cy="193754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302774-782E-6343-B324-25E7CC784399}"/>
              </a:ext>
            </a:extLst>
          </p:cNvPr>
          <p:cNvCxnSpPr/>
          <p:nvPr/>
        </p:nvCxnSpPr>
        <p:spPr>
          <a:xfrm flipV="1">
            <a:off x="3286021" y="4588404"/>
            <a:ext cx="0" cy="173736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C2D441-867D-9B47-8D88-2A4E13A870A6}"/>
              </a:ext>
            </a:extLst>
          </p:cNvPr>
          <p:cNvSpPr txBox="1"/>
          <p:nvPr/>
        </p:nvSpPr>
        <p:spPr>
          <a:xfrm>
            <a:off x="3740726" y="2175415"/>
            <a:ext cx="10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Milagro </a:t>
            </a:r>
            <a:r>
              <a:rPr lang="en-US" sz="900" dirty="0" err="1"/>
              <a:t>mexicano</a:t>
            </a:r>
            <a:endParaRPr lang="en-US" sz="900" dirty="0"/>
          </a:p>
          <a:p>
            <a:r>
              <a:rPr lang="en-US" sz="900" dirty="0" err="1"/>
              <a:t>Crece</a:t>
            </a:r>
            <a:r>
              <a:rPr lang="en-US" sz="900" dirty="0"/>
              <a:t> </a:t>
            </a:r>
            <a:r>
              <a:rPr lang="en-US" sz="900" dirty="0" err="1"/>
              <a:t>salario</a:t>
            </a:r>
            <a:r>
              <a:rPr lang="en-US" sz="900" dirty="0"/>
              <a:t> </a:t>
            </a:r>
            <a:r>
              <a:rPr lang="en-US" sz="900" b="1" dirty="0"/>
              <a:t>146%</a:t>
            </a:r>
          </a:p>
          <a:p>
            <a:r>
              <a:rPr lang="en-US" sz="900" dirty="0"/>
              <a:t>Entre 1952 y 1970</a:t>
            </a:r>
          </a:p>
          <a:p>
            <a:r>
              <a:rPr lang="en-US" sz="900" dirty="0"/>
              <a:t>(Baja </a:t>
            </a:r>
            <a:r>
              <a:rPr lang="en-US" sz="900" dirty="0" err="1"/>
              <a:t>Inflación</a:t>
            </a:r>
            <a:r>
              <a:rPr lang="en-US" sz="900" dirty="0"/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7A17E4-5219-C74F-BC53-A9B8E60DAB94}"/>
              </a:ext>
            </a:extLst>
          </p:cNvPr>
          <p:cNvCxnSpPr/>
          <p:nvPr/>
        </p:nvCxnSpPr>
        <p:spPr>
          <a:xfrm>
            <a:off x="4776718" y="2558987"/>
            <a:ext cx="213637" cy="4077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3FBB3F1-38B5-9C4F-8B4A-2A10ABF2915C}"/>
              </a:ext>
            </a:extLst>
          </p:cNvPr>
          <p:cNvSpPr txBox="1"/>
          <p:nvPr/>
        </p:nvSpPr>
        <p:spPr>
          <a:xfrm>
            <a:off x="4255351" y="1621417"/>
            <a:ext cx="164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Incrementos salariales por decisión presidencial</a:t>
            </a:r>
          </a:p>
          <a:p>
            <a:r>
              <a:rPr lang="en-US" sz="1000"/>
              <a:t>(Alta Inflación) </a:t>
            </a:r>
            <a:endParaRPr lang="en-US" sz="10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93053-3495-4046-A2EC-7019CC37EFD9}"/>
              </a:ext>
            </a:extLst>
          </p:cNvPr>
          <p:cNvSpPr txBox="1"/>
          <p:nvPr/>
        </p:nvSpPr>
        <p:spPr>
          <a:xfrm>
            <a:off x="6057067" y="1710911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1976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642880-FEBC-9C47-B875-1EE3869D9A60}"/>
              </a:ext>
            </a:extLst>
          </p:cNvPr>
          <p:cNvCxnSpPr/>
          <p:nvPr/>
        </p:nvCxnSpPr>
        <p:spPr>
          <a:xfrm flipV="1">
            <a:off x="5874361" y="1841716"/>
            <a:ext cx="237744" cy="5670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A705AF-BD86-7043-8D94-CADFE79D3B2C}"/>
              </a:ext>
            </a:extLst>
          </p:cNvPr>
          <p:cNvSpPr txBox="1"/>
          <p:nvPr/>
        </p:nvSpPr>
        <p:spPr>
          <a:xfrm>
            <a:off x="6226494" y="3648338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53C00B-195D-924C-A6A9-C08CB7268DD4}"/>
              </a:ext>
            </a:extLst>
          </p:cNvPr>
          <p:cNvSpPr txBox="1"/>
          <p:nvPr/>
        </p:nvSpPr>
        <p:spPr>
          <a:xfrm>
            <a:off x="7483584" y="3785863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DA34D-2263-1041-87E9-4728AD78B8E5}"/>
              </a:ext>
            </a:extLst>
          </p:cNvPr>
          <p:cNvSpPr txBox="1"/>
          <p:nvPr/>
        </p:nvSpPr>
        <p:spPr>
          <a:xfrm>
            <a:off x="7724984" y="4711826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1994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0EEDAE-AFB7-F545-A58E-EC354795A339}"/>
              </a:ext>
            </a:extLst>
          </p:cNvPr>
          <p:cNvSpPr txBox="1"/>
          <p:nvPr/>
        </p:nvSpPr>
        <p:spPr>
          <a:xfrm>
            <a:off x="9635037" y="4898186"/>
            <a:ext cx="99752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Crisis </a:t>
            </a:r>
            <a:r>
              <a:rPr lang="en-US" sz="1050" b="1" dirty="0"/>
              <a:t>2008</a:t>
            </a:r>
          </a:p>
          <a:p>
            <a:r>
              <a:rPr lang="en-US" sz="800" dirty="0"/>
              <a:t>(Con </a:t>
            </a:r>
            <a:r>
              <a:rPr lang="en-US" sz="800" dirty="0" err="1"/>
              <a:t>baja</a:t>
            </a:r>
            <a:r>
              <a:rPr lang="en-US" sz="800" dirty="0"/>
              <a:t> </a:t>
            </a:r>
            <a:r>
              <a:rPr lang="en-US" sz="800" dirty="0" err="1"/>
              <a:t>inflación</a:t>
            </a:r>
            <a:r>
              <a:rPr lang="en-US" sz="8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61EC-EADB-9B4D-AB8F-BAD4AB3268D8}"/>
              </a:ext>
            </a:extLst>
          </p:cNvPr>
          <p:cNvSpPr txBox="1"/>
          <p:nvPr/>
        </p:nvSpPr>
        <p:spPr>
          <a:xfrm>
            <a:off x="10150253" y="3916668"/>
            <a:ext cx="1157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Salario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1938</a:t>
            </a:r>
            <a:r>
              <a:rPr lang="en-US" sz="1000" dirty="0"/>
              <a:t> era </a:t>
            </a:r>
            <a:r>
              <a:rPr lang="en-US" sz="1000" dirty="0" err="1"/>
              <a:t>mejor</a:t>
            </a:r>
            <a:r>
              <a:rPr lang="en-US" sz="1000" dirty="0"/>
              <a:t> que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2020 y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CBF480-05D9-AC48-9C50-E1C5B017873F}"/>
              </a:ext>
            </a:extLst>
          </p:cNvPr>
          <p:cNvSpPr txBox="1"/>
          <p:nvPr/>
        </p:nvSpPr>
        <p:spPr>
          <a:xfrm>
            <a:off x="3162869" y="5147622"/>
            <a:ext cx="24762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Inflación</a:t>
            </a:r>
            <a:r>
              <a:rPr lang="en-US" sz="1000" dirty="0"/>
              <a:t>  </a:t>
            </a:r>
            <a:r>
              <a:rPr lang="en-US" sz="1000" dirty="0" err="1"/>
              <a:t>controlada</a:t>
            </a:r>
            <a:r>
              <a:rPr lang="en-US" sz="1000" dirty="0"/>
              <a:t> </a:t>
            </a:r>
            <a:r>
              <a:rPr lang="en-US" sz="1000" dirty="0" err="1"/>
              <a:t>durante</a:t>
            </a:r>
            <a:r>
              <a:rPr lang="en-US" sz="1000" dirty="0"/>
              <a:t> </a:t>
            </a:r>
            <a:r>
              <a:rPr lang="en-US" sz="1000" b="1" dirty="0"/>
              <a:t>3 </a:t>
            </a:r>
            <a:r>
              <a:rPr lang="en-US" sz="1000" b="1" dirty="0" err="1"/>
              <a:t>sexenios</a:t>
            </a:r>
            <a:endParaRPr lang="en-US" sz="1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2B40A3-F165-F645-80A9-C56DF999EEE7}"/>
              </a:ext>
            </a:extLst>
          </p:cNvPr>
          <p:cNvSpPr txBox="1"/>
          <p:nvPr/>
        </p:nvSpPr>
        <p:spPr>
          <a:xfrm>
            <a:off x="5228908" y="4730970"/>
            <a:ext cx="122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etapa</a:t>
            </a:r>
            <a:r>
              <a:rPr lang="en-US" sz="1050" dirty="0"/>
              <a:t> de </a:t>
            </a:r>
            <a:r>
              <a:rPr lang="en-US" sz="1050" dirty="0" err="1"/>
              <a:t>alta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endParaRPr lang="en-US" sz="105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D2D4E7-DA76-0847-ACBD-D455F0785E2F}"/>
              </a:ext>
            </a:extLst>
          </p:cNvPr>
          <p:cNvSpPr txBox="1"/>
          <p:nvPr/>
        </p:nvSpPr>
        <p:spPr>
          <a:xfrm>
            <a:off x="5943806" y="4184434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r>
              <a:rPr lang="en-US" sz="1050" dirty="0"/>
              <a:t> </a:t>
            </a:r>
            <a:r>
              <a:rPr lang="en-US" sz="1050" dirty="0" err="1"/>
              <a:t>fuera</a:t>
            </a:r>
            <a:r>
              <a:rPr lang="en-US" sz="1050" dirty="0"/>
              <a:t> de control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DE8BDD-16CC-8344-92E6-A5020536F5E3}"/>
              </a:ext>
            </a:extLst>
          </p:cNvPr>
          <p:cNvSpPr txBox="1"/>
          <p:nvPr/>
        </p:nvSpPr>
        <p:spPr>
          <a:xfrm>
            <a:off x="7573931" y="3412371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Inflación máxima</a:t>
            </a:r>
          </a:p>
          <a:p>
            <a:r>
              <a:rPr lang="en-US" sz="1050" b="1"/>
              <a:t>159%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20B8134-D249-FF45-99CF-EF47F397B3B6}"/>
              </a:ext>
            </a:extLst>
          </p:cNvPr>
          <p:cNvCxnSpPr/>
          <p:nvPr/>
        </p:nvCxnSpPr>
        <p:spPr>
          <a:xfrm flipH="1">
            <a:off x="7456931" y="3699515"/>
            <a:ext cx="179140" cy="215907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E31A431-2B04-E843-A50F-45C4EDAC9BB7}"/>
              </a:ext>
            </a:extLst>
          </p:cNvPr>
          <p:cNvSpPr txBox="1"/>
          <p:nvPr/>
        </p:nvSpPr>
        <p:spPr>
          <a:xfrm>
            <a:off x="8957139" y="5169220"/>
            <a:ext cx="238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Inflación</a:t>
            </a:r>
            <a:r>
              <a:rPr lang="en-US" sz="1050" dirty="0"/>
              <a:t>  </a:t>
            </a:r>
            <a:r>
              <a:rPr lang="en-US" sz="1050" dirty="0" err="1"/>
              <a:t>controlada</a:t>
            </a:r>
            <a:r>
              <a:rPr lang="en-US" sz="1050" dirty="0"/>
              <a:t> </a:t>
            </a:r>
            <a:r>
              <a:rPr lang="en-US" sz="1050" dirty="0" err="1"/>
              <a:t>durante</a:t>
            </a:r>
            <a:r>
              <a:rPr lang="en-US" sz="1050" dirty="0"/>
              <a:t> </a:t>
            </a:r>
            <a:r>
              <a:rPr lang="en-US" sz="1050" b="1" dirty="0"/>
              <a:t>3 </a:t>
            </a:r>
            <a:r>
              <a:rPr lang="en-US" sz="1050" b="1" dirty="0" err="1"/>
              <a:t>sexenios</a:t>
            </a:r>
            <a:endParaRPr lang="en-US" sz="105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3E7DD-BC0E-DA4E-B051-351B7FD4F99B}"/>
              </a:ext>
            </a:extLst>
          </p:cNvPr>
          <p:cNvSpPr txBox="1"/>
          <p:nvPr/>
        </p:nvSpPr>
        <p:spPr>
          <a:xfrm>
            <a:off x="11090049" y="2329699"/>
            <a:ext cx="69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$278.80</a:t>
            </a:r>
            <a:endParaRPr lang="es-ES" sz="1200" b="1" dirty="0"/>
          </a:p>
          <a:p>
            <a:pPr algn="ctr"/>
            <a:r>
              <a:rPr lang="es-ES" sz="1200" b="1" dirty="0"/>
              <a:t>(2025)</a:t>
            </a:r>
          </a:p>
          <a:p>
            <a:pPr algn="ctr"/>
            <a:endParaRPr lang="en-US" sz="1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EF7F4-82C5-6A42-822C-87DAB9F459F7}"/>
              </a:ext>
            </a:extLst>
          </p:cNvPr>
          <p:cNvSpPr txBox="1"/>
          <p:nvPr/>
        </p:nvSpPr>
        <p:spPr>
          <a:xfrm>
            <a:off x="11387417" y="4438974"/>
            <a:ext cx="57419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3.74%</a:t>
            </a:r>
          </a:p>
          <a:p>
            <a:pPr algn="ctr"/>
            <a:r>
              <a:rPr lang="en-US" sz="1200" b="1" dirty="0"/>
              <a:t>CSP</a:t>
            </a:r>
          </a:p>
          <a:p>
            <a:pPr algn="ctr"/>
            <a:r>
              <a:rPr lang="en-US" sz="1200" b="1" dirty="0"/>
              <a:t>2025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65238A-CE43-2242-A254-C50950C9201C}"/>
              </a:ext>
            </a:extLst>
          </p:cNvPr>
          <p:cNvCxnSpPr>
            <a:cxnSpLocks/>
          </p:cNvCxnSpPr>
          <p:nvPr/>
        </p:nvCxnSpPr>
        <p:spPr>
          <a:xfrm>
            <a:off x="11718058" y="5059387"/>
            <a:ext cx="0" cy="316233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6E8728-63F9-4B4F-AC4F-2061392517D0}"/>
              </a:ext>
            </a:extLst>
          </p:cNvPr>
          <p:cNvSpPr txBox="1"/>
          <p:nvPr/>
        </p:nvSpPr>
        <p:spPr>
          <a:xfrm>
            <a:off x="75949" y="3827869"/>
            <a:ext cx="400110" cy="22558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Inflación anual en porcentaje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AEEFB-0ED1-2945-9872-6394111FA7E8}"/>
              </a:ext>
            </a:extLst>
          </p:cNvPr>
          <p:cNvSpPr txBox="1"/>
          <p:nvPr/>
        </p:nvSpPr>
        <p:spPr>
          <a:xfrm>
            <a:off x="75949" y="1608765"/>
            <a:ext cx="400110" cy="20882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Salario mínimo deflactado </a:t>
            </a:r>
          </a:p>
        </p:txBody>
      </p:sp>
    </p:spTree>
    <p:extLst>
      <p:ext uri="{BB962C8B-B14F-4D97-AF65-F5344CB8AC3E}">
        <p14:creationId xmlns:p14="http://schemas.microsoft.com/office/powerpoint/2010/main" val="236487244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(Agosto 2025)</a:t>
            </a:r>
            <a:br>
              <a:rPr lang="es-ES" sz="3200" dirty="0"/>
            </a:br>
            <a:r>
              <a:rPr lang="es-ES" sz="2400" b="0" dirty="0"/>
              <a:t>Evolución mensual en zonas urbanas y rurales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INEGI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7873BC-0D6E-7F40-9EBD-83959F80E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0207260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62B23CFD-ED90-3818-BC71-515632A5E7DA}"/>
              </a:ext>
            </a:extLst>
          </p:cNvPr>
          <p:cNvSpPr txBox="1"/>
          <p:nvPr/>
        </p:nvSpPr>
        <p:spPr>
          <a:xfrm>
            <a:off x="2009665" y="6392124"/>
            <a:ext cx="2731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/>
              <a:t>A partir de julio de 2025, CONEVAL ya no publica estos datos,</a:t>
            </a:r>
          </a:p>
          <a:p>
            <a:r>
              <a:rPr lang="es-MX" sz="800" dirty="0"/>
              <a:t>ahora los actualiza INEGI.</a:t>
            </a:r>
          </a:p>
        </p:txBody>
      </p:sp>
    </p:spTree>
    <p:extLst>
      <p:ext uri="{BB962C8B-B14F-4D97-AF65-F5344CB8AC3E}">
        <p14:creationId xmlns:p14="http://schemas.microsoft.com/office/powerpoint/2010/main" val="391869637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y no alimentaria</a:t>
            </a:r>
            <a:br>
              <a:rPr lang="es-ES" sz="3200" dirty="0"/>
            </a:br>
            <a:r>
              <a:rPr lang="es-ES" sz="3200" dirty="0"/>
              <a:t>(Agosto 2025)</a:t>
            </a:r>
            <a:br>
              <a:rPr lang="es-ES" sz="3200" dirty="0"/>
            </a:br>
            <a:r>
              <a:rPr lang="es-ES" sz="2000" b="0" dirty="0"/>
              <a:t>Evolución mensual en zonas urbanas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INEGI</a:t>
            </a:r>
          </a:p>
        </p:txBody>
      </p:sp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CB259189-9656-7C42-0D1F-16AB114F6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7139797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DDE3AB11-CF4B-3003-379B-9E852BADD7AF}"/>
              </a:ext>
            </a:extLst>
          </p:cNvPr>
          <p:cNvSpPr txBox="1"/>
          <p:nvPr/>
        </p:nvSpPr>
        <p:spPr>
          <a:xfrm>
            <a:off x="2089179" y="6405148"/>
            <a:ext cx="2731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/>
              <a:t>A partir de julio de 2025, CONEVAL ya no publica estos datos,</a:t>
            </a:r>
          </a:p>
          <a:p>
            <a:r>
              <a:rPr lang="es-MX" sz="800" dirty="0"/>
              <a:t>ahora los actualiza INEGI.</a:t>
            </a:r>
          </a:p>
        </p:txBody>
      </p:sp>
    </p:spTree>
    <p:extLst>
      <p:ext uri="{BB962C8B-B14F-4D97-AF65-F5344CB8AC3E}">
        <p14:creationId xmlns:p14="http://schemas.microsoft.com/office/powerpoint/2010/main" val="399111379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60A9EE8-0F5C-82FA-4506-C3C7E37ED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</a:t>
            </a:fld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47F427-4E1A-19FD-F07E-30051E2FBD2F}"/>
              </a:ext>
            </a:extLst>
          </p:cNvPr>
          <p:cNvSpPr txBox="1">
            <a:spLocks/>
          </p:cNvSpPr>
          <p:nvPr/>
        </p:nvSpPr>
        <p:spPr>
          <a:xfrm>
            <a:off x="1748640" y="2941010"/>
            <a:ext cx="3126575" cy="1385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 b="1" dirty="0">
                <a:solidFill>
                  <a:schemeClr val="bg1"/>
                </a:solidFill>
              </a:rPr>
              <a:t>Managing Partner</a:t>
            </a:r>
          </a:p>
          <a:p>
            <a:pPr marL="0" indent="0" algn="r">
              <a:buNone/>
            </a:pPr>
            <a:r>
              <a:rPr lang="en-US" sz="3000" i="1" dirty="0">
                <a:solidFill>
                  <a:schemeClr val="bg1"/>
                </a:solidFill>
              </a:rPr>
              <a:t>Mexico City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D048862-E8EF-8A00-925A-039A81C43947}"/>
              </a:ext>
            </a:extLst>
          </p:cNvPr>
          <p:cNvGrpSpPr/>
          <p:nvPr/>
        </p:nvGrpSpPr>
        <p:grpSpPr>
          <a:xfrm>
            <a:off x="2945763" y="422741"/>
            <a:ext cx="2710392" cy="959961"/>
            <a:chOff x="6212636" y="2037645"/>
            <a:chExt cx="3139513" cy="111194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60CB3E6-4162-14DA-95C4-EAB86C9C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7593" y="2539991"/>
              <a:ext cx="609600" cy="609600"/>
            </a:xfrm>
            <a:prstGeom prst="rect">
              <a:avLst/>
            </a:prstGeom>
          </p:spPr>
        </p:pic>
        <p:sp>
          <p:nvSpPr>
            <p:cNvPr id="9" name="Marcador de texto 2">
              <a:extLst>
                <a:ext uri="{FF2B5EF4-FFF2-40B4-BE49-F238E27FC236}">
                  <a16:creationId xmlns:a16="http://schemas.microsoft.com/office/drawing/2014/main" id="{32378079-B320-A67A-1125-1A9E86317267}"/>
                </a:ext>
              </a:extLst>
            </p:cNvPr>
            <p:cNvSpPr txBox="1">
              <a:spLocks/>
            </p:cNvSpPr>
            <p:nvPr/>
          </p:nvSpPr>
          <p:spPr>
            <a:xfrm>
              <a:off x="6212636" y="2037645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Jorge Sales </a:t>
              </a:r>
              <a:r>
                <a:rPr lang="es-ES_tradnl" sz="2000" b="1" dirty="0" err="1">
                  <a:solidFill>
                    <a:schemeClr val="bg1"/>
                  </a:solidFill>
                </a:rPr>
                <a:t>Boyoli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FE57CFFC-AF96-5448-9DAB-0DCF59B9605A}"/>
              </a:ext>
            </a:extLst>
          </p:cNvPr>
          <p:cNvGrpSpPr/>
          <p:nvPr/>
        </p:nvGrpSpPr>
        <p:grpSpPr>
          <a:xfrm>
            <a:off x="8970920" y="495664"/>
            <a:ext cx="2710392" cy="1051184"/>
            <a:chOff x="3498743" y="4307336"/>
            <a:chExt cx="3139513" cy="121761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9E1394C-38B7-B146-A56E-268AF2D1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3340" y="4791359"/>
              <a:ext cx="733589" cy="733589"/>
            </a:xfrm>
            <a:prstGeom prst="rect">
              <a:avLst/>
            </a:prstGeom>
          </p:spPr>
        </p:pic>
        <p:sp>
          <p:nvSpPr>
            <p:cNvPr id="12" name="Marcador de texto 2">
              <a:extLst>
                <a:ext uri="{FF2B5EF4-FFF2-40B4-BE49-F238E27FC236}">
                  <a16:creationId xmlns:a16="http://schemas.microsoft.com/office/drawing/2014/main" id="{4EEAC623-19FF-D5CF-1ECD-434894D3990C}"/>
                </a:ext>
              </a:extLst>
            </p:cNvPr>
            <p:cNvSpPr txBox="1">
              <a:spLocks/>
            </p:cNvSpPr>
            <p:nvPr/>
          </p:nvSpPr>
          <p:spPr>
            <a:xfrm>
              <a:off x="3498743" y="4307336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(55) 5909 0857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35621B1-BFA4-F3B1-856F-36880CEDBF58}"/>
              </a:ext>
            </a:extLst>
          </p:cNvPr>
          <p:cNvGrpSpPr/>
          <p:nvPr/>
        </p:nvGrpSpPr>
        <p:grpSpPr>
          <a:xfrm>
            <a:off x="5592758" y="419141"/>
            <a:ext cx="3441559" cy="963561"/>
            <a:chOff x="6376759" y="4342827"/>
            <a:chExt cx="3986441" cy="111611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17E9AF6-03F0-59A2-17B5-6CBEBF19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184" y="4725354"/>
              <a:ext cx="733589" cy="733589"/>
            </a:xfrm>
            <a:prstGeom prst="rect">
              <a:avLst/>
            </a:prstGeom>
          </p:spPr>
        </p:pic>
        <p:sp>
          <p:nvSpPr>
            <p:cNvPr id="15" name="Marcador de texto 2">
              <a:extLst>
                <a:ext uri="{FF2B5EF4-FFF2-40B4-BE49-F238E27FC236}">
                  <a16:creationId xmlns:a16="http://schemas.microsoft.com/office/drawing/2014/main" id="{A584E53B-4499-C98E-5D44-751B7DB0EC92}"/>
                </a:ext>
              </a:extLst>
            </p:cNvPr>
            <p:cNvSpPr txBox="1">
              <a:spLocks/>
            </p:cNvSpPr>
            <p:nvPr/>
          </p:nvSpPr>
          <p:spPr>
            <a:xfrm>
              <a:off x="6376759" y="4342827"/>
              <a:ext cx="3986441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 err="1">
                  <a:solidFill>
                    <a:schemeClr val="bg1"/>
                  </a:solidFill>
                </a:rPr>
                <a:t>jsales@salesboyoli.com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66B40F-BF1A-A417-7582-1796778C55E6}"/>
              </a:ext>
            </a:extLst>
          </p:cNvPr>
          <p:cNvGrpSpPr/>
          <p:nvPr/>
        </p:nvGrpSpPr>
        <p:grpSpPr>
          <a:xfrm>
            <a:off x="464383" y="373840"/>
            <a:ext cx="2163089" cy="965168"/>
            <a:chOff x="1171366" y="2984732"/>
            <a:chExt cx="2505560" cy="1117978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58FD20B-FC13-BACA-BE14-0AD7B91649D1}"/>
                </a:ext>
              </a:extLst>
            </p:cNvPr>
            <p:cNvGrpSpPr/>
            <p:nvPr/>
          </p:nvGrpSpPr>
          <p:grpSpPr>
            <a:xfrm>
              <a:off x="1171366" y="2984732"/>
              <a:ext cx="2505560" cy="1095899"/>
              <a:chOff x="3368696" y="2062763"/>
              <a:chExt cx="2505560" cy="1095899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EF535501-36FE-8192-E798-00B54F70B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7763" y="2532185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C99F3235-CFB5-838E-EFCE-3CB4E4DC2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9783" y="2549062"/>
                <a:ext cx="609600" cy="609600"/>
              </a:xfrm>
              <a:prstGeom prst="rect">
                <a:avLst/>
              </a:prstGeom>
            </p:spPr>
          </p:pic>
          <p:sp>
            <p:nvSpPr>
              <p:cNvPr id="21" name="Marcador de texto 2">
                <a:extLst>
                  <a:ext uri="{FF2B5EF4-FFF2-40B4-BE49-F238E27FC236}">
                    <a16:creationId xmlns:a16="http://schemas.microsoft.com/office/drawing/2014/main" id="{CFEE50E4-6F35-A93F-DCC2-02A87CF92E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8696" y="2062763"/>
                <a:ext cx="2505560" cy="38252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s-ES_tradnl" sz="2000" b="1" dirty="0">
                    <a:solidFill>
                      <a:schemeClr val="bg1"/>
                    </a:solidFill>
                  </a:rPr>
                  <a:t>@</a:t>
                </a:r>
                <a:r>
                  <a:rPr lang="es-ES_tradnl" sz="2000" b="1" dirty="0" err="1">
                    <a:solidFill>
                      <a:schemeClr val="bg1"/>
                    </a:solidFill>
                  </a:rPr>
                  <a:t>salesboyoli</a:t>
                </a:r>
                <a:endParaRPr lang="es-ES_tradnl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44D5407-441B-AD2B-CBCA-5112358A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332" y="3454154"/>
              <a:ext cx="648556" cy="648556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656F8D7-BCDA-B733-1572-7642DDE8BF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8058" y="982420"/>
            <a:ext cx="397535" cy="39753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D2CF825-B40D-E516-2729-59F739F611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2302" b="21282"/>
          <a:stretch/>
        </p:blipFill>
        <p:spPr>
          <a:xfrm>
            <a:off x="3311928" y="812876"/>
            <a:ext cx="4988630" cy="60292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2078A17-15DC-D68E-CCFA-F74412E7C3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9875" y="3288087"/>
            <a:ext cx="1131277" cy="392316"/>
          </a:xfrm>
          <a:prstGeom prst="rect">
            <a:avLst/>
          </a:prstGeom>
        </p:spPr>
      </p:pic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EBE30511-A5F8-0D3F-01A7-8252E142A2D4}"/>
              </a:ext>
            </a:extLst>
          </p:cNvPr>
          <p:cNvSpPr txBox="1">
            <a:spLocks/>
          </p:cNvSpPr>
          <p:nvPr/>
        </p:nvSpPr>
        <p:spPr>
          <a:xfrm>
            <a:off x="8115272" y="2917166"/>
            <a:ext cx="2824062" cy="3302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2000" b="1" dirty="0">
                <a:solidFill>
                  <a:schemeClr val="bg1"/>
                </a:solidFill>
              </a:rPr>
              <a:t>Sitios web:</a:t>
            </a:r>
          </a:p>
          <a:p>
            <a:pPr marL="0" indent="0" algn="ctr">
              <a:buNone/>
            </a:pPr>
            <a:r>
              <a:rPr lang="es-ES_tradnl" sz="2000" b="1" dirty="0" err="1">
                <a:solidFill>
                  <a:schemeClr val="bg1"/>
                </a:solidFill>
              </a:rPr>
              <a:t>radarlaboral.news</a:t>
            </a:r>
            <a:endParaRPr lang="es-ES_tradnl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s-ES_tradnl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ES_tradnl" sz="2000" b="1" dirty="0" err="1">
                <a:solidFill>
                  <a:schemeClr val="bg1"/>
                </a:solidFill>
              </a:rPr>
              <a:t>salesboyoli.com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E2089655-84A8-EE13-2727-3B14E0DAD8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9875" y="3997603"/>
            <a:ext cx="1025559" cy="62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441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Valor de la canasta básica mensual (alimentaria) en Latinoamérica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Forbes Centroamérica/Bloomberg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7998234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7507" y="5889868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33859" y="585688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88" y="5860358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43" y="5856883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706" y="5869343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6306" y="5836719"/>
            <a:ext cx="451687" cy="28230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1848" y="5820585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97E2C86-529C-2D04-55DB-396B7AFCF1E5}"/>
              </a:ext>
            </a:extLst>
          </p:cNvPr>
          <p:cNvSpPr txBox="1"/>
          <p:nvPr/>
        </p:nvSpPr>
        <p:spPr>
          <a:xfrm>
            <a:off x="1556756" y="6484588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Consultado: Junio 2025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3CD383-0F1E-2CC7-E00B-D6E9B69D7F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327" y="582730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7363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Mínimo vs Canasta Básica Alimentaria en Latinoamérica (base mensual)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307839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 </a:t>
            </a:r>
            <a:r>
              <a:rPr lang="es-MX" sz="1400" i="1" dirty="0"/>
              <a:t>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930816"/>
              </p:ext>
            </p:extLst>
          </p:nvPr>
        </p:nvGraphicFramePr>
        <p:xfrm>
          <a:off x="410258" y="1484570"/>
          <a:ext cx="11197781" cy="489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8726" y="6089411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4561" y="60052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852" y="6028905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211" y="6005272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089" y="5993189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9465" y="5965348"/>
            <a:ext cx="385516" cy="255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3938" y="5961239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A166F3F-6BF9-B6C4-449B-50FF262819E9}"/>
              </a:ext>
            </a:extLst>
          </p:cNvPr>
          <p:cNvSpPr txBox="1"/>
          <p:nvPr/>
        </p:nvSpPr>
        <p:spPr>
          <a:xfrm>
            <a:off x="10518317" y="6547645"/>
            <a:ext cx="3347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i="1" dirty="0"/>
              <a:t>México Salario 2024</a:t>
            </a:r>
            <a:endParaRPr lang="es-MX" sz="1100" i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74D42F-AE99-78F4-B497-2D71004B18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25123" y="5974368"/>
            <a:ext cx="481800" cy="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262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9">
            <a:extLst>
              <a:ext uri="{FF2B5EF4-FFF2-40B4-BE49-F238E27FC236}">
                <a16:creationId xmlns:a16="http://schemas.microsoft.com/office/drawing/2014/main" id="{7B38EE1B-260E-BFA4-1FC0-32C4FF1C747C}"/>
              </a:ext>
            </a:extLst>
          </p:cNvPr>
          <p:cNvGrpSpPr/>
          <p:nvPr/>
        </p:nvGrpSpPr>
        <p:grpSpPr>
          <a:xfrm>
            <a:off x="514211" y="1568639"/>
            <a:ext cx="11452656" cy="4829862"/>
            <a:chOff x="268466" y="3128118"/>
            <a:chExt cx="15526456" cy="9311381"/>
          </a:xfrm>
        </p:grpSpPr>
        <p:graphicFrame>
          <p:nvGraphicFramePr>
            <p:cNvPr id="11" name="Chart 20">
              <a:extLst>
                <a:ext uri="{FF2B5EF4-FFF2-40B4-BE49-F238E27FC236}">
                  <a16:creationId xmlns:a16="http://schemas.microsoft.com/office/drawing/2014/main" id="{CEB4B9EB-FD82-69D2-012F-69142113FF8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4679740"/>
                </p:ext>
              </p:extLst>
            </p:nvPr>
          </p:nvGraphicFramePr>
          <p:xfrm>
            <a:off x="10562408" y="3128118"/>
            <a:ext cx="3885435" cy="78900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Chart 21">
              <a:extLst>
                <a:ext uri="{FF2B5EF4-FFF2-40B4-BE49-F238E27FC236}">
                  <a16:creationId xmlns:a16="http://schemas.microsoft.com/office/drawing/2014/main" id="{56EF6E21-837E-7311-44D5-E3D61AE089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01367869"/>
                </p:ext>
              </p:extLst>
            </p:nvPr>
          </p:nvGraphicFramePr>
          <p:xfrm>
            <a:off x="268466" y="3660536"/>
            <a:ext cx="13489428" cy="8778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4E9CCFEC-7633-8EE8-460E-A54CEC06977C}"/>
                </a:ext>
              </a:extLst>
            </p:cNvPr>
            <p:cNvSpPr txBox="1"/>
            <p:nvPr/>
          </p:nvSpPr>
          <p:spPr>
            <a:xfrm>
              <a:off x="13577674" y="9047594"/>
              <a:ext cx="1996704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5487"/>
                  </a:solidFill>
                </a:rPr>
                <a:t>Canasta </a:t>
              </a:r>
              <a:r>
                <a:rPr lang="en-US" sz="1200" b="1" dirty="0" err="1">
                  <a:solidFill>
                    <a:srgbClr val="005487"/>
                  </a:solidFill>
                </a:rPr>
                <a:t>alimentaria</a:t>
              </a:r>
              <a:r>
                <a:rPr lang="en-US" sz="1200" b="1" dirty="0">
                  <a:solidFill>
                    <a:srgbClr val="005487"/>
                  </a:solidFill>
                </a:rPr>
                <a:t> </a:t>
              </a:r>
              <a:r>
                <a:rPr lang="en-US" sz="1200" b="1" dirty="0" err="1">
                  <a:solidFill>
                    <a:srgbClr val="005487"/>
                  </a:solidFill>
                </a:rPr>
                <a:t>urbana</a:t>
              </a:r>
              <a:endParaRPr lang="en-US" sz="1200" b="1" dirty="0">
                <a:solidFill>
                  <a:srgbClr val="005487"/>
                </a:solidFill>
              </a:endParaRPr>
            </a:p>
            <a:p>
              <a:pPr algn="ctr"/>
              <a:r>
                <a:rPr lang="es-MX" sz="1800" b="1" dirty="0">
                  <a:solidFill>
                    <a:srgbClr val="002060"/>
                  </a:solidFill>
                  <a:effectLst/>
                  <a:latin typeface="ArialMT"/>
                </a:rPr>
                <a:t>$2,452.05</a:t>
              </a:r>
              <a:endParaRPr lang="es-MX" b="1" dirty="0">
                <a:solidFill>
                  <a:srgbClr val="002060"/>
                </a:solidFill>
              </a:endParaRPr>
            </a:p>
            <a:p>
              <a:pPr algn="ctr"/>
              <a:endParaRPr lang="en-US" b="1" dirty="0">
                <a:solidFill>
                  <a:srgbClr val="005487"/>
                </a:solidFill>
              </a:endParaRPr>
            </a:p>
          </p:txBody>
        </p:sp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5DF53FA2-5E2F-82D5-DE56-46CD304C5D9A}"/>
                </a:ext>
              </a:extLst>
            </p:cNvPr>
            <p:cNvSpPr txBox="1"/>
            <p:nvPr/>
          </p:nvSpPr>
          <p:spPr>
            <a:xfrm>
              <a:off x="13589029" y="6001902"/>
              <a:ext cx="2205893" cy="19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6A3AB"/>
                  </a:solidFill>
                </a:rPr>
                <a:t>Canasta alimentaria + no alimentaria </a:t>
              </a:r>
            </a:p>
            <a:p>
              <a:pPr algn="ctr"/>
              <a:r>
                <a:rPr lang="es-MX" sz="1800" b="1" dirty="0">
                  <a:solidFill>
                    <a:schemeClr val="accent2"/>
                  </a:solidFill>
                  <a:effectLst/>
                  <a:latin typeface="ArialMT"/>
                </a:rPr>
                <a:t>$4,722.01</a:t>
              </a:r>
              <a:endParaRPr lang="es-MX" b="1" dirty="0">
                <a:solidFill>
                  <a:schemeClr val="accent2"/>
                </a:solidFill>
              </a:endParaRPr>
            </a:p>
            <a:p>
              <a:pPr algn="ctr"/>
              <a:endParaRPr lang="en-US" b="1" dirty="0">
                <a:solidFill>
                  <a:srgbClr val="26A3AB"/>
                </a:solidFill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9934B176-1F07-E706-AEC8-A0DC2547A0A7}"/>
                </a:ext>
              </a:extLst>
            </p:cNvPr>
            <p:cNvSpPr txBox="1"/>
            <p:nvPr/>
          </p:nvSpPr>
          <p:spPr>
            <a:xfrm>
              <a:off x="11326106" y="5909493"/>
              <a:ext cx="1996704" cy="112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Salario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mínimo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$8,364</a:t>
              </a:r>
            </a:p>
          </p:txBody>
        </p:sp>
        <p:cxnSp>
          <p:nvCxnSpPr>
            <p:cNvPr id="20" name="Straight Connector 25">
              <a:extLst>
                <a:ext uri="{FF2B5EF4-FFF2-40B4-BE49-F238E27FC236}">
                  <a16:creationId xmlns:a16="http://schemas.microsoft.com/office/drawing/2014/main" id="{3B4AA00D-54B2-2185-9157-B795DD960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88347" y="7036868"/>
              <a:ext cx="551270" cy="389088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04D39268-66AB-43BD-9251-88F1F7D6D8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88347" y="9631764"/>
              <a:ext cx="454707" cy="99773"/>
            </a:xfrm>
            <a:prstGeom prst="line">
              <a:avLst/>
            </a:prstGeom>
            <a:ln w="22225">
              <a:solidFill>
                <a:srgbClr val="0054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El Salario Mínimo No Alcanza Para Cubrir Las Necesidades de Una Familia ($4,680.15 * 3 = $14,040.45)*</a:t>
            </a:r>
            <a:endParaRPr lang="en-US" sz="3200" b="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458F5C9-4540-5B5E-5E58-547B9E6C67D7}"/>
              </a:ext>
            </a:extLst>
          </p:cNvPr>
          <p:cNvSpPr/>
          <p:nvPr/>
        </p:nvSpPr>
        <p:spPr>
          <a:xfrm>
            <a:off x="8702675" y="1915886"/>
            <a:ext cx="1516884" cy="5578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D8587A-F8C0-C8B4-5042-87A6104B5789}"/>
              </a:ext>
            </a:extLst>
          </p:cNvPr>
          <p:cNvSpPr txBox="1"/>
          <p:nvPr/>
        </p:nvSpPr>
        <p:spPr>
          <a:xfrm>
            <a:off x="7509318" y="6390396"/>
            <a:ext cx="2731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/>
              <a:t>A partir de julio de 2025, CONEVAL ya no publica estos datos,</a:t>
            </a:r>
          </a:p>
          <a:p>
            <a:r>
              <a:rPr lang="es-MX" sz="800" dirty="0"/>
              <a:t>ahora los actualiza INEGI.</a:t>
            </a:r>
          </a:p>
        </p:txBody>
      </p:sp>
    </p:spTree>
    <p:extLst>
      <p:ext uri="{BB962C8B-B14F-4D97-AF65-F5344CB8AC3E}">
        <p14:creationId xmlns:p14="http://schemas.microsoft.com/office/powerpoint/2010/main" val="89246471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(2005-2025)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391569"/>
              </p:ext>
            </p:extLst>
          </p:nvPr>
        </p:nvGraphicFramePr>
        <p:xfrm>
          <a:off x="532434" y="1562581"/>
          <a:ext cx="11189503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CEAC0A2-7740-0B86-EF58-69BB07C13E78}"/>
              </a:ext>
            </a:extLst>
          </p:cNvPr>
          <p:cNvSpPr txBox="1"/>
          <p:nvPr/>
        </p:nvSpPr>
        <p:spPr>
          <a:xfrm>
            <a:off x="7231308" y="6084156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77686E94-BB2C-394F-7EA2-B4F74792046C}"/>
              </a:ext>
            </a:extLst>
          </p:cNvPr>
          <p:cNvSpPr txBox="1"/>
          <p:nvPr/>
        </p:nvSpPr>
        <p:spPr>
          <a:xfrm>
            <a:off x="10623304" y="1426675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$278.80</a:t>
            </a:r>
          </a:p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361475-90B3-3358-583B-424E5630AE97}"/>
              </a:ext>
            </a:extLst>
          </p:cNvPr>
          <p:cNvSpPr txBox="1"/>
          <p:nvPr/>
        </p:nvSpPr>
        <p:spPr>
          <a:xfrm>
            <a:off x="1916901" y="6481577"/>
            <a:ext cx="2731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/>
              <a:t>A partir de julio de 2025, CONEVAL ya no publica estos datos,</a:t>
            </a:r>
          </a:p>
          <a:p>
            <a:r>
              <a:rPr lang="es-MX" sz="800" dirty="0"/>
              <a:t>ahora los actualiza INEGI.</a:t>
            </a:r>
          </a:p>
        </p:txBody>
      </p:sp>
    </p:spTree>
    <p:extLst>
      <p:ext uri="{BB962C8B-B14F-4D97-AF65-F5344CB8AC3E}">
        <p14:creationId xmlns:p14="http://schemas.microsoft.com/office/powerpoint/2010/main" val="387973019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(2005-2025)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3165576"/>
              </p:ext>
            </p:extLst>
          </p:nvPr>
        </p:nvGraphicFramePr>
        <p:xfrm>
          <a:off x="532435" y="1562581"/>
          <a:ext cx="10833904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0D06267-BC58-920E-5737-BDE390D3CEC0}"/>
              </a:ext>
            </a:extLst>
          </p:cNvPr>
          <p:cNvSpPr txBox="1"/>
          <p:nvPr/>
        </p:nvSpPr>
        <p:spPr>
          <a:xfrm>
            <a:off x="8425770" y="1662151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ED4986-0110-FDE4-4EA6-597BF456CF5E}"/>
              </a:ext>
            </a:extLst>
          </p:cNvPr>
          <p:cNvSpPr txBox="1"/>
          <p:nvPr/>
        </p:nvSpPr>
        <p:spPr>
          <a:xfrm>
            <a:off x="8799404" y="4226353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Disminuyó 1 vez su tamaño*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D56182-42E6-F96C-A32C-F14F0ECBA4D5}"/>
              </a:ext>
            </a:extLst>
          </p:cNvPr>
          <p:cNvSpPr txBox="1"/>
          <p:nvPr/>
        </p:nvSpPr>
        <p:spPr>
          <a:xfrm>
            <a:off x="1329412" y="6173224"/>
            <a:ext cx="2676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61BA91-3472-AEDD-94F6-0538845DA616}"/>
              </a:ext>
            </a:extLst>
          </p:cNvPr>
          <p:cNvSpPr txBox="1"/>
          <p:nvPr/>
        </p:nvSpPr>
        <p:spPr>
          <a:xfrm>
            <a:off x="7298255" y="6378741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INEGI, “¿Cómo vamos México?”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7AE1A6-70EB-5EA9-3201-CF52EF82C73C}"/>
              </a:ext>
            </a:extLst>
          </p:cNvPr>
          <p:cNvSpPr txBox="1"/>
          <p:nvPr/>
        </p:nvSpPr>
        <p:spPr>
          <a:xfrm>
            <a:off x="2499996" y="6509546"/>
            <a:ext cx="2731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/>
              <a:t>A partir de julio de 2025, CONEVAL ya no publica estos datos,</a:t>
            </a:r>
          </a:p>
          <a:p>
            <a:r>
              <a:rPr lang="es-MX" sz="800" dirty="0"/>
              <a:t>ahora los actualiza INEGI.</a:t>
            </a:r>
          </a:p>
        </p:txBody>
      </p:sp>
    </p:spTree>
    <p:extLst>
      <p:ext uri="{BB962C8B-B14F-4D97-AF65-F5344CB8AC3E}">
        <p14:creationId xmlns:p14="http://schemas.microsoft.com/office/powerpoint/2010/main" val="169450822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333C8B-D4D7-7BFE-5CC8-4E10A74A6E58}"/>
              </a:ext>
            </a:extLst>
          </p:cNvPr>
          <p:cNvSpPr txBox="1"/>
          <p:nvPr/>
        </p:nvSpPr>
        <p:spPr>
          <a:xfrm>
            <a:off x="7426402" y="6252146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Elaborada con datos de “¿México cómo vamos?” e INEGI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940ACE5-106E-B74D-D086-5411A5CCC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7496204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1">
            <a:extLst>
              <a:ext uri="{FF2B5EF4-FFF2-40B4-BE49-F238E27FC236}">
                <a16:creationId xmlns:a16="http://schemas.microsoft.com/office/drawing/2014/main" id="{DE5A76E9-A16E-5447-3665-E82F13A8E262}"/>
              </a:ext>
            </a:extLst>
          </p:cNvPr>
          <p:cNvSpPr txBox="1"/>
          <p:nvPr/>
        </p:nvSpPr>
        <p:spPr>
          <a:xfrm>
            <a:off x="10682284" y="4511168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rgbClr val="5A9938"/>
                </a:solidFill>
              </a:rPr>
              <a:t>54.8%</a:t>
            </a:r>
          </a:p>
          <a:p>
            <a:pPr algn="ctr"/>
            <a:r>
              <a:rPr lang="es-ES_tradnl" sz="1300" b="1" dirty="0">
                <a:solidFill>
                  <a:srgbClr val="5A9938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01914201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F70A6C-74E0-713F-DE6D-4F0B2B3FE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3911441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97C83C14-E1FD-1DCB-AED4-C29ACF31318B}"/>
              </a:ext>
            </a:extLst>
          </p:cNvPr>
          <p:cNvSpPr txBox="1"/>
          <p:nvPr/>
        </p:nvSpPr>
        <p:spPr>
          <a:xfrm>
            <a:off x="9618562" y="4322687"/>
            <a:ext cx="238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Aumentó 0.9 veces su tamaño*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7AA6CD-C5D3-DDB2-F294-AD2779F4C7C1}"/>
              </a:ext>
            </a:extLst>
          </p:cNvPr>
          <p:cNvSpPr txBox="1"/>
          <p:nvPr/>
        </p:nvSpPr>
        <p:spPr>
          <a:xfrm>
            <a:off x="9193509" y="1682445"/>
            <a:ext cx="221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231.63 veces su tamaño*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C790CE1-D492-E62F-A9DE-18B88E7F57D2}"/>
              </a:ext>
            </a:extLst>
          </p:cNvPr>
          <p:cNvSpPr txBox="1"/>
          <p:nvPr/>
        </p:nvSpPr>
        <p:spPr>
          <a:xfrm>
            <a:off x="1300384" y="6334780"/>
            <a:ext cx="202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404099" y="6469068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</a:t>
            </a:r>
          </a:p>
        </p:txBody>
      </p:sp>
    </p:spTree>
    <p:extLst>
      <p:ext uri="{BB962C8B-B14F-4D97-AF65-F5344CB8AC3E}">
        <p14:creationId xmlns:p14="http://schemas.microsoft.com/office/powerpoint/2010/main" val="350935109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Alta inflación en alimentos (Agosto 2025)</a:t>
            </a:r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591142" y="6442074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 datos de CONASAMI, OCDE {…}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9F6222C-C33B-CCAF-DA6F-B282012B7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7675262"/>
              </p:ext>
            </p:extLst>
          </p:nvPr>
        </p:nvGraphicFramePr>
        <p:xfrm>
          <a:off x="451413" y="1693139"/>
          <a:ext cx="11181143" cy="423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15">
            <a:extLst>
              <a:ext uri="{FF2B5EF4-FFF2-40B4-BE49-F238E27FC236}">
                <a16:creationId xmlns:a16="http://schemas.microsoft.com/office/drawing/2014/main" id="{D7B3E11C-8D4B-E97F-8D6E-571C8976A8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96937" y="5929601"/>
            <a:ext cx="415238" cy="243210"/>
          </a:xfrm>
          <a:prstGeom prst="rect">
            <a:avLst/>
          </a:prstGeom>
        </p:spPr>
      </p:pic>
      <p:pic>
        <p:nvPicPr>
          <p:cNvPr id="9" name="Imagen 21">
            <a:extLst>
              <a:ext uri="{FF2B5EF4-FFF2-40B4-BE49-F238E27FC236}">
                <a16:creationId xmlns:a16="http://schemas.microsoft.com/office/drawing/2014/main" id="{B5E82E56-30B8-FFFC-438F-37CCDD37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55093" y="5877563"/>
            <a:ext cx="415237" cy="249142"/>
          </a:xfrm>
          <a:prstGeom prst="rect">
            <a:avLst/>
          </a:prstGeom>
        </p:spPr>
      </p:pic>
      <p:pic>
        <p:nvPicPr>
          <p:cNvPr id="10" name="Picture 2" descr="Resultado de imagen para ARGENTINA flag">
            <a:extLst>
              <a:ext uri="{FF2B5EF4-FFF2-40B4-BE49-F238E27FC236}">
                <a16:creationId xmlns:a16="http://schemas.microsoft.com/office/drawing/2014/main" id="{43C9F596-15F1-7B3B-BAC5-9D4A6B53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9288" y="590926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esultado de imagen para MEXICO flag">
            <a:extLst>
              <a:ext uri="{FF2B5EF4-FFF2-40B4-BE49-F238E27FC236}">
                <a16:creationId xmlns:a16="http://schemas.microsoft.com/office/drawing/2014/main" id="{7AD76AA1-AB27-03C0-4103-87B39ABE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84299" y="588465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86D408C-A8DD-1480-93AE-83CA6A0C8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167" y="5877563"/>
            <a:ext cx="364993" cy="2433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361711-989C-28A9-90A5-374736F32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681" y="5893648"/>
            <a:ext cx="421671" cy="2811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F761B7-F99D-0BD1-D8CC-68458C734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6581" y="5876787"/>
            <a:ext cx="451688" cy="3285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1C5D3C-8016-B208-CAA2-7424377483B7}"/>
              </a:ext>
            </a:extLst>
          </p:cNvPr>
          <p:cNvSpPr txBox="1"/>
          <p:nvPr/>
        </p:nvSpPr>
        <p:spPr>
          <a:xfrm>
            <a:off x="7294804" y="5126803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2.5%</a:t>
            </a:r>
          </a:p>
        </p:txBody>
      </p:sp>
    </p:spTree>
    <p:extLst>
      <p:ext uri="{BB962C8B-B14F-4D97-AF65-F5344CB8AC3E}">
        <p14:creationId xmlns:p14="http://schemas.microsoft.com/office/powerpoint/2010/main" val="374736571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AA8DF20-CF28-59BD-62C8-CBB29EEB1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09" y="1672603"/>
            <a:ext cx="9076797" cy="4690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2A0F7C2-B3F8-0CF6-8848-9F732698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Remesas (Agosto 2025)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B47285-A615-8058-AD8A-A43EA8A6DA4A}"/>
              </a:ext>
            </a:extLst>
          </p:cNvPr>
          <p:cNvSpPr txBox="1"/>
          <p:nvPr/>
        </p:nvSpPr>
        <p:spPr>
          <a:xfrm>
            <a:off x="7267075" y="6542123"/>
            <a:ext cx="4709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i="1" dirty="0"/>
              <a:t>Fuente: Banco de México. Reporte Analítico. Publicado en Julio de 2025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349F17-E2D5-D146-489B-B86687B11125}"/>
              </a:ext>
            </a:extLst>
          </p:cNvPr>
          <p:cNvSpPr txBox="1"/>
          <p:nvPr/>
        </p:nvSpPr>
        <p:spPr>
          <a:xfrm>
            <a:off x="9199598" y="2356017"/>
            <a:ext cx="27771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4D9334"/>
                </a:solidFill>
              </a:rPr>
              <a:t>El acumulado de remesas a Agosto de 2025 equivale a 14.25 millones USD diarios y 433.44 millones USD mensuales.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0F17B8-D4C3-03DF-B5FE-146892A0CC3E}"/>
              </a:ext>
            </a:extLst>
          </p:cNvPr>
          <p:cNvSpPr txBox="1"/>
          <p:nvPr/>
        </p:nvSpPr>
        <p:spPr>
          <a:xfrm>
            <a:off x="7998504" y="3694845"/>
            <a:ext cx="17781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Agosto 2025:</a:t>
            </a:r>
          </a:p>
          <a:p>
            <a:pPr algn="ctr"/>
            <a:r>
              <a:rPr lang="es-MX" b="1" dirty="0">
                <a:latin typeface="Calibri" panose="020F0502020204030204" pitchFamily="34" charset="0"/>
              </a:rPr>
              <a:t>5,201.34 millones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F4C11F4-1E36-690C-E8C5-E539D0934AD8}"/>
              </a:ext>
            </a:extLst>
          </p:cNvPr>
          <p:cNvSpPr/>
          <p:nvPr/>
        </p:nvSpPr>
        <p:spPr>
          <a:xfrm>
            <a:off x="9199598" y="3478737"/>
            <a:ext cx="155009" cy="17496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172924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4912345"/>
              </p:ext>
            </p:extLst>
          </p:nvPr>
        </p:nvGraphicFramePr>
        <p:xfrm>
          <a:off x="72813" y="1761492"/>
          <a:ext cx="10853387" cy="4585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Inflación al consumidor</a:t>
            </a:r>
            <a:br>
              <a:rPr lang="es-ES" sz="3200" dirty="0"/>
            </a:br>
            <a:r>
              <a:rPr lang="es-ES" sz="3200" dirty="0"/>
              <a:t>(promedio trimestral, variación % anual)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5597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Banco de México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35EC6467-7032-7767-EF72-ADA7681BD6FE}"/>
              </a:ext>
            </a:extLst>
          </p:cNvPr>
          <p:cNvSpPr/>
          <p:nvPr/>
        </p:nvSpPr>
        <p:spPr>
          <a:xfrm rot="16200000">
            <a:off x="1926195" y="4255998"/>
            <a:ext cx="378065" cy="336327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9340DC6E-F2FA-1CC5-2E32-25FA8DBF1109}"/>
              </a:ext>
            </a:extLst>
          </p:cNvPr>
          <p:cNvSpPr/>
          <p:nvPr/>
        </p:nvSpPr>
        <p:spPr>
          <a:xfrm rot="16200000">
            <a:off x="5260053" y="4358650"/>
            <a:ext cx="378065" cy="3157973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FE722D8D-3EBD-AFB0-7025-4885C3E8CA03}"/>
              </a:ext>
            </a:extLst>
          </p:cNvPr>
          <p:cNvSpPr/>
          <p:nvPr/>
        </p:nvSpPr>
        <p:spPr>
          <a:xfrm rot="16200000">
            <a:off x="8300556" y="4572191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5840DEC2-93B6-8B55-F0E5-E3FA5FC85BE6}"/>
              </a:ext>
            </a:extLst>
          </p:cNvPr>
          <p:cNvSpPr/>
          <p:nvPr/>
        </p:nvSpPr>
        <p:spPr>
          <a:xfrm rot="16200000">
            <a:off x="10835795" y="5037356"/>
            <a:ext cx="378065" cy="17831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2AF76A-D56C-1EA2-1749-B58D1B48F9D9}"/>
              </a:ext>
            </a:extLst>
          </p:cNvPr>
          <p:cNvSpPr txBox="1"/>
          <p:nvPr/>
        </p:nvSpPr>
        <p:spPr>
          <a:xfrm>
            <a:off x="2069275" y="612362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2022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7D1DE8-2262-7331-9D8D-0BA95A9FC40F}"/>
              </a:ext>
            </a:extLst>
          </p:cNvPr>
          <p:cNvSpPr txBox="1"/>
          <p:nvPr/>
        </p:nvSpPr>
        <p:spPr>
          <a:xfrm>
            <a:off x="5186482" y="6138601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2023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5C2D0E-2C2B-A6EF-5BE6-756205C421FC}"/>
              </a:ext>
            </a:extLst>
          </p:cNvPr>
          <p:cNvSpPr txBox="1"/>
          <p:nvPr/>
        </p:nvSpPr>
        <p:spPr>
          <a:xfrm>
            <a:off x="8327314" y="6138601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2024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A585FC6-8716-72FC-B056-0DC3D0D62739}"/>
              </a:ext>
            </a:extLst>
          </p:cNvPr>
          <p:cNvSpPr txBox="1"/>
          <p:nvPr/>
        </p:nvSpPr>
        <p:spPr>
          <a:xfrm>
            <a:off x="10739222" y="6080201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2025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A155140-BF0B-979C-23D1-CF6891282D1F}"/>
              </a:ext>
            </a:extLst>
          </p:cNvPr>
          <p:cNvCxnSpPr>
            <a:cxnSpLocks/>
          </p:cNvCxnSpPr>
          <p:nvPr/>
        </p:nvCxnSpPr>
        <p:spPr>
          <a:xfrm>
            <a:off x="277810" y="4280269"/>
            <a:ext cx="11202990" cy="4581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C3A2EF-FB1B-CB2B-BB30-5E498C76A109}"/>
              </a:ext>
            </a:extLst>
          </p:cNvPr>
          <p:cNvSpPr txBox="1"/>
          <p:nvPr/>
        </p:nvSpPr>
        <p:spPr>
          <a:xfrm>
            <a:off x="277810" y="3948017"/>
            <a:ext cx="6316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Inflación objetivo de Banxico: 3.0% +/- 1 punto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903D94F-3B58-1A86-E76C-6BBB55ED1499}"/>
              </a:ext>
            </a:extLst>
          </p:cNvPr>
          <p:cNvSpPr txBox="1"/>
          <p:nvPr/>
        </p:nvSpPr>
        <p:spPr>
          <a:xfrm flipH="1">
            <a:off x="10684669" y="5638433"/>
            <a:ext cx="303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II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879685B-6D72-93A7-5985-D2856893F754}"/>
              </a:ext>
            </a:extLst>
          </p:cNvPr>
          <p:cNvSpPr txBox="1"/>
          <p:nvPr/>
        </p:nvSpPr>
        <p:spPr>
          <a:xfrm flipH="1">
            <a:off x="11061099" y="5648094"/>
            <a:ext cx="303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393877468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>
                <a:ea typeface="Dotum" panose="020B0600000101010101" pitchFamily="34" charset="-127"/>
              </a:rPr>
              <a:t>Distribución de la población en edad de trabajar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Agosto 2025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104.2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_tradnl" dirty="0"/>
              <a:t>42.9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61.3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59.5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1.8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_tradnl" dirty="0"/>
              <a:t>5.5 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37.3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Agosto 2025.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992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promedio en los países de la OCDE</a:t>
            </a:r>
            <a:endParaRPr lang="en-US" sz="3200" b="0" dirty="0"/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574A1517-84B0-B550-C4E4-4FB5DA2915ED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29B21B2-A1CC-C1DE-8E08-86EBB3E437E0}"/>
              </a:ext>
            </a:extLst>
          </p:cNvPr>
          <p:cNvGrpSpPr/>
          <p:nvPr/>
        </p:nvGrpSpPr>
        <p:grpSpPr>
          <a:xfrm>
            <a:off x="1781308" y="1451794"/>
            <a:ext cx="8840362" cy="5307621"/>
            <a:chOff x="1452124" y="1495515"/>
            <a:chExt cx="9282542" cy="5907732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D9FBE18-8E80-5FF9-91BB-85C23919A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12" b="1997"/>
            <a:stretch/>
          </p:blipFill>
          <p:spPr>
            <a:xfrm>
              <a:off x="1452124" y="1495515"/>
              <a:ext cx="9282542" cy="5045723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FE9A9FDD-2E82-71F5-D60E-CEC21A704204}"/>
                </a:ext>
              </a:extLst>
            </p:cNvPr>
            <p:cNvGrpSpPr/>
            <p:nvPr/>
          </p:nvGrpSpPr>
          <p:grpSpPr>
            <a:xfrm>
              <a:off x="9415746" y="5920449"/>
              <a:ext cx="246221" cy="574196"/>
              <a:chOff x="11785871" y="5340018"/>
              <a:chExt cx="246221" cy="574196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598D3C57-6387-B3EF-F62D-5D79D4698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414893">
                <a:off x="11818538" y="5408436"/>
                <a:ext cx="180885" cy="437358"/>
              </a:xfrm>
              <a:prstGeom prst="rect">
                <a:avLst/>
              </a:prstGeom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62A346D-9C3C-9BF4-F933-0ED85BF6F09C}"/>
                  </a:ext>
                </a:extLst>
              </p:cNvPr>
              <p:cNvSpPr txBox="1"/>
              <p:nvPr/>
            </p:nvSpPr>
            <p:spPr>
              <a:xfrm rot="18799293">
                <a:off x="11621884" y="5504005"/>
                <a:ext cx="5741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 dirty="0">
                    <a:solidFill>
                      <a:srgbClr val="FF0000"/>
                    </a:solidFill>
                  </a:rPr>
                  <a:t>Mexico</a:t>
                </a:r>
                <a:endParaRPr lang="es-MX" sz="1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81ACBD0-13C1-2950-2089-14A395B9B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-178180"/>
            <a:stretch/>
          </p:blipFill>
          <p:spPr>
            <a:xfrm>
              <a:off x="2187531" y="5995991"/>
              <a:ext cx="7637867" cy="1407256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63D1694-6B64-B2C2-A176-342211031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041" y="5495109"/>
            <a:ext cx="7232461" cy="8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098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798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Proporción del valor agregado para salarios</a:t>
            </a:r>
            <a:br>
              <a:rPr lang="es-ES" sz="3200" dirty="0"/>
            </a:br>
            <a:r>
              <a:rPr lang="es-ES" sz="3200" dirty="0"/>
              <a:t>y para ganancias</a:t>
            </a:r>
            <a:endParaRPr lang="en-US" sz="3200" b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CD74754-E679-8404-F64C-31796E32B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3"/>
          <a:stretch/>
        </p:blipFill>
        <p:spPr>
          <a:xfrm>
            <a:off x="173522" y="1408017"/>
            <a:ext cx="9923379" cy="5146401"/>
          </a:xfrm>
          <a:prstGeom prst="rect">
            <a:avLst/>
          </a:prstGeom>
        </p:spPr>
      </p:pic>
      <p:sp>
        <p:nvSpPr>
          <p:cNvPr id="17" name="CuadroTexto 7">
            <a:extLst>
              <a:ext uri="{FF2B5EF4-FFF2-40B4-BE49-F238E27FC236}">
                <a16:creationId xmlns:a16="http://schemas.microsoft.com/office/drawing/2014/main" id="{C8A52084-7047-E4F5-D0AE-30F887783AD7}"/>
              </a:ext>
            </a:extLst>
          </p:cNvPr>
          <p:cNvSpPr txBox="1"/>
          <p:nvPr/>
        </p:nvSpPr>
        <p:spPr>
          <a:xfrm>
            <a:off x="10262614" y="3430148"/>
            <a:ext cx="1646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/>
              <a:t>Nota:</a:t>
            </a:r>
            <a:r>
              <a:rPr lang="es-MX" i="1" dirty="0"/>
              <a:t> 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Círculo son “Remuneraciones al trabajo”. Rombos son “Ganancias netas de operac</a:t>
            </a: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HelveticaNeue-Light"/>
              </a:rPr>
              <a:t>ión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”</a:t>
            </a:r>
            <a:endParaRPr lang="es-MX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5BC10B66-9DA0-954C-530C-8378D5324964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</p:spTree>
    <p:extLst>
      <p:ext uri="{BB962C8B-B14F-4D97-AF65-F5344CB8AC3E}">
        <p14:creationId xmlns:p14="http://schemas.microsoft.com/office/powerpoint/2010/main" val="360923357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357D49-37A9-53D4-DDC4-9FAD3097C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" b="26631"/>
          <a:stretch/>
        </p:blipFill>
        <p:spPr>
          <a:xfrm>
            <a:off x="1026474" y="1865526"/>
            <a:ext cx="10133842" cy="3394964"/>
          </a:xfrm>
          <a:prstGeom prst="rect">
            <a:avLst/>
          </a:prstGeom>
        </p:spPr>
      </p:pic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257171" y="6376493"/>
            <a:ext cx="6524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Consultado Julio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33964" y="5685600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5870" y="5667734"/>
            <a:ext cx="421168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54549" y="5667734"/>
            <a:ext cx="421168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60569" y="5668558"/>
            <a:ext cx="415238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372614" y="5676307"/>
            <a:ext cx="456762" cy="267532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76689" y="567067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14688" y="5708368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410668" y="568152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99474" y="5680293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011628" y="5675202"/>
            <a:ext cx="441348" cy="2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97451" y="56706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512721"/>
            <a:ext cx="398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Horas máximas autorizadas por semana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57180" y="5678699"/>
            <a:ext cx="441116" cy="256568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732648" y="5668685"/>
            <a:ext cx="432740" cy="25169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882DE8F-DA69-EEFD-DE34-842A51E46B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24701" y="5667735"/>
            <a:ext cx="385772" cy="26107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A93B87D-460C-43A2-A7D5-25E55CF513BE}"/>
              </a:ext>
            </a:extLst>
          </p:cNvPr>
          <p:cNvSpPr txBox="1"/>
          <p:nvPr/>
        </p:nvSpPr>
        <p:spPr>
          <a:xfrm>
            <a:off x="1512773" y="5115097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United</a:t>
            </a:r>
            <a:r>
              <a:rPr lang="es-MX" dirty="0"/>
              <a:t> </a:t>
            </a:r>
            <a:r>
              <a:rPr lang="es-MX" sz="1000" dirty="0"/>
              <a:t>States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764CE88-39C8-50B4-C1F2-FAF21918FAAF}"/>
              </a:ext>
            </a:extLst>
          </p:cNvPr>
          <p:cNvSpPr txBox="1"/>
          <p:nvPr/>
        </p:nvSpPr>
        <p:spPr>
          <a:xfrm>
            <a:off x="2399020" y="5207164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China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7F58F72-8FC8-AF1D-31E1-FD7BCCCD6491}"/>
              </a:ext>
            </a:extLst>
          </p:cNvPr>
          <p:cNvSpPr txBox="1"/>
          <p:nvPr/>
        </p:nvSpPr>
        <p:spPr>
          <a:xfrm>
            <a:off x="3068435" y="5207162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Japan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0E1F482-DAC2-782C-7E57-FD867004F360}"/>
              </a:ext>
            </a:extLst>
          </p:cNvPr>
          <p:cNvSpPr txBox="1"/>
          <p:nvPr/>
        </p:nvSpPr>
        <p:spPr>
          <a:xfrm>
            <a:off x="3711344" y="5207161"/>
            <a:ext cx="5293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Britain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0805F37-98DD-A103-0597-FB9AEC2CF5A9}"/>
              </a:ext>
            </a:extLst>
          </p:cNvPr>
          <p:cNvSpPr txBox="1"/>
          <p:nvPr/>
        </p:nvSpPr>
        <p:spPr>
          <a:xfrm>
            <a:off x="4299923" y="5207161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Canada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2A65D85-B3C7-C271-4A70-CD37A29ED94B}"/>
              </a:ext>
            </a:extLst>
          </p:cNvPr>
          <p:cNvSpPr txBox="1"/>
          <p:nvPr/>
        </p:nvSpPr>
        <p:spPr>
          <a:xfrm>
            <a:off x="5073996" y="5207161"/>
            <a:ext cx="407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Italy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61C558B-DB57-FF69-FC2E-EC8B74721939}"/>
              </a:ext>
            </a:extLst>
          </p:cNvPr>
          <p:cNvSpPr txBox="1"/>
          <p:nvPr/>
        </p:nvSpPr>
        <p:spPr>
          <a:xfrm>
            <a:off x="5695824" y="5207161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Spain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F5A935F-06AF-6C15-CFA3-50329C6C897F}"/>
              </a:ext>
            </a:extLst>
          </p:cNvPr>
          <p:cNvSpPr txBox="1"/>
          <p:nvPr/>
        </p:nvSpPr>
        <p:spPr>
          <a:xfrm>
            <a:off x="6340542" y="5206978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Taiwan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AD15270-F42D-5730-EE10-0DE92297EB8C}"/>
              </a:ext>
            </a:extLst>
          </p:cNvPr>
          <p:cNvSpPr txBox="1"/>
          <p:nvPr/>
        </p:nvSpPr>
        <p:spPr>
          <a:xfrm>
            <a:off x="6940961" y="5206978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Germany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9E0CB35-3933-56C4-93F1-506705A62E87}"/>
              </a:ext>
            </a:extLst>
          </p:cNvPr>
          <p:cNvSpPr txBox="1"/>
          <p:nvPr/>
        </p:nvSpPr>
        <p:spPr>
          <a:xfrm>
            <a:off x="7644927" y="5208381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France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24907E5-F426-40EB-04BC-7C99EDC9B255}"/>
              </a:ext>
            </a:extLst>
          </p:cNvPr>
          <p:cNvSpPr txBox="1"/>
          <p:nvPr/>
        </p:nvSpPr>
        <p:spPr>
          <a:xfrm>
            <a:off x="8214086" y="5222096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Argentina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8D3A004-2FDF-9F11-24D0-57BE4FBE4D4E}"/>
              </a:ext>
            </a:extLst>
          </p:cNvPr>
          <p:cNvSpPr txBox="1"/>
          <p:nvPr/>
        </p:nvSpPr>
        <p:spPr>
          <a:xfrm>
            <a:off x="8991982" y="5201328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Brazil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5D9A335-AE87-6856-95E0-E09E38C0BAEB}"/>
              </a:ext>
            </a:extLst>
          </p:cNvPr>
          <p:cNvSpPr txBox="1"/>
          <p:nvPr/>
        </p:nvSpPr>
        <p:spPr>
          <a:xfrm>
            <a:off x="9573073" y="5201328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Mexico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1ECDA6D-F46E-7134-4B42-57A02A793664}"/>
              </a:ext>
            </a:extLst>
          </p:cNvPr>
          <p:cNvSpPr txBox="1"/>
          <p:nvPr/>
        </p:nvSpPr>
        <p:spPr>
          <a:xfrm>
            <a:off x="10239304" y="5208381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Greece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16945D5-61C6-472A-F031-7C31BFE400F1}"/>
              </a:ext>
            </a:extLst>
          </p:cNvPr>
          <p:cNvSpPr txBox="1"/>
          <p:nvPr/>
        </p:nvSpPr>
        <p:spPr>
          <a:xfrm>
            <a:off x="1760569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48E148A-0540-9495-CE83-A223E7D44495}"/>
              </a:ext>
            </a:extLst>
          </p:cNvPr>
          <p:cNvSpPr txBox="1"/>
          <p:nvPr/>
        </p:nvSpPr>
        <p:spPr>
          <a:xfrm>
            <a:off x="2423600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D7776C5-A602-FF2A-D078-9889BCB4CD8F}"/>
              </a:ext>
            </a:extLst>
          </p:cNvPr>
          <p:cNvSpPr txBox="1"/>
          <p:nvPr/>
        </p:nvSpPr>
        <p:spPr>
          <a:xfrm>
            <a:off x="3098844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4ABA2E1-F51F-642F-CE3C-681F17096209}"/>
              </a:ext>
            </a:extLst>
          </p:cNvPr>
          <p:cNvSpPr txBox="1"/>
          <p:nvPr/>
        </p:nvSpPr>
        <p:spPr>
          <a:xfrm>
            <a:off x="3757879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2B0C05B-8FC4-8573-E7D0-E051BE3ED7B1}"/>
              </a:ext>
            </a:extLst>
          </p:cNvPr>
          <p:cNvSpPr txBox="1"/>
          <p:nvPr/>
        </p:nvSpPr>
        <p:spPr>
          <a:xfrm>
            <a:off x="4401714" y="282386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41D59D23-30D1-6A38-9C89-334B6E209BF4}"/>
              </a:ext>
            </a:extLst>
          </p:cNvPr>
          <p:cNvSpPr txBox="1"/>
          <p:nvPr/>
        </p:nvSpPr>
        <p:spPr>
          <a:xfrm>
            <a:off x="6396904" y="282386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3770710-F016-699A-D6DD-B8582217C660}"/>
              </a:ext>
            </a:extLst>
          </p:cNvPr>
          <p:cNvSpPr txBox="1"/>
          <p:nvPr/>
        </p:nvSpPr>
        <p:spPr>
          <a:xfrm>
            <a:off x="7051739" y="28228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5A360A4-7C92-15C0-E58E-DE91DC224F8D}"/>
              </a:ext>
            </a:extLst>
          </p:cNvPr>
          <p:cNvSpPr txBox="1"/>
          <p:nvPr/>
        </p:nvSpPr>
        <p:spPr>
          <a:xfrm>
            <a:off x="7729086" y="307528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35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2680865-6C7E-4FF8-8B2D-99C72F80CF38}"/>
              </a:ext>
            </a:extLst>
          </p:cNvPr>
          <p:cNvSpPr txBox="1"/>
          <p:nvPr/>
        </p:nvSpPr>
        <p:spPr>
          <a:xfrm>
            <a:off x="8378394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6AB290B-40F7-EA3B-7E52-97548C66A0C3}"/>
              </a:ext>
            </a:extLst>
          </p:cNvPr>
          <p:cNvSpPr txBox="1"/>
          <p:nvPr/>
        </p:nvSpPr>
        <p:spPr>
          <a:xfrm>
            <a:off x="9043279" y="263615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44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D18219A9-BB81-D9B4-FF93-E8570A05E1EF}"/>
              </a:ext>
            </a:extLst>
          </p:cNvPr>
          <p:cNvSpPr txBox="1"/>
          <p:nvPr/>
        </p:nvSpPr>
        <p:spPr>
          <a:xfrm>
            <a:off x="9697452" y="238334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82CCA5-F7DF-77D3-154A-239938286E8C}"/>
              </a:ext>
            </a:extLst>
          </p:cNvPr>
          <p:cNvSpPr txBox="1"/>
          <p:nvPr/>
        </p:nvSpPr>
        <p:spPr>
          <a:xfrm>
            <a:off x="10377556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BECFDB3-74B1-2698-3613-E8E3F83934C8}"/>
              </a:ext>
            </a:extLst>
          </p:cNvPr>
          <p:cNvSpPr/>
          <p:nvPr/>
        </p:nvSpPr>
        <p:spPr>
          <a:xfrm>
            <a:off x="10461028" y="2682557"/>
            <a:ext cx="200466" cy="4200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2687CC-F181-5BCD-0764-008429D37BCC}"/>
              </a:ext>
            </a:extLst>
          </p:cNvPr>
          <p:cNvSpPr txBox="1"/>
          <p:nvPr/>
        </p:nvSpPr>
        <p:spPr>
          <a:xfrm>
            <a:off x="10375459" y="28228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AFCEFE-0C12-781B-09AA-73BC38FD9271}"/>
              </a:ext>
            </a:extLst>
          </p:cNvPr>
          <p:cNvSpPr txBox="1"/>
          <p:nvPr/>
        </p:nvSpPr>
        <p:spPr>
          <a:xfrm>
            <a:off x="5084290" y="281613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BF37B57-DD42-7B84-3363-BAD671930D83}"/>
              </a:ext>
            </a:extLst>
          </p:cNvPr>
          <p:cNvSpPr txBox="1"/>
          <p:nvPr/>
        </p:nvSpPr>
        <p:spPr>
          <a:xfrm>
            <a:off x="5742070" y="28228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848C7217-186B-8ED1-74F6-94BC36F04057}"/>
              </a:ext>
            </a:extLst>
          </p:cNvPr>
          <p:cNvSpPr/>
          <p:nvPr/>
        </p:nvSpPr>
        <p:spPr>
          <a:xfrm>
            <a:off x="11006759" y="6193619"/>
            <a:ext cx="982631" cy="553998"/>
          </a:xfrm>
          <a:custGeom>
            <a:avLst/>
            <a:gdLst/>
            <a:ahLst/>
            <a:cxnLst/>
            <a:rect l="l" t="t" r="r" b="b"/>
            <a:pathLst>
              <a:path w="1739375" h="1060595">
                <a:moveTo>
                  <a:pt x="0" y="0"/>
                </a:moveTo>
                <a:lnTo>
                  <a:pt x="1739375" y="0"/>
                </a:lnTo>
                <a:lnTo>
                  <a:pt x="1739375" y="1060594"/>
                </a:lnTo>
                <a:lnTo>
                  <a:pt x="0" y="10605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576">
              <a:defRPr/>
            </a:pPr>
            <a:endParaRPr lang="es-MX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24" y="256213"/>
            <a:ext cx="11631172" cy="1161212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Comparativo Duración de Jornada Laboral Semanal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72633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internacional entre horas semanales trabajadas y salario</a:t>
            </a:r>
            <a:endParaRPr lang="en-US" dirty="0"/>
          </a:p>
        </p:txBody>
      </p:sp>
      <p:pic>
        <p:nvPicPr>
          <p:cNvPr id="5" name="Imagen 4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3BBF046E-507C-2EEF-852B-04743BDE0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338" y="1363675"/>
            <a:ext cx="8730113" cy="54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6968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FAFB5D5-E0CB-6CB5-0B22-B4538476A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0B38131-76C0-F849-7912-4DB4FC32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Inversión Extranjera Directa en México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DF9EE3-45AC-D094-0C94-995D4ABFF81B}"/>
              </a:ext>
            </a:extLst>
          </p:cNvPr>
          <p:cNvSpPr txBox="1"/>
          <p:nvPr/>
        </p:nvSpPr>
        <p:spPr>
          <a:xfrm>
            <a:off x="9419770" y="6284556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Datos a Septiembre 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DA6B14-E807-E221-BB05-9FE80B37BEF3}"/>
              </a:ext>
            </a:extLst>
          </p:cNvPr>
          <p:cNvSpPr txBox="1"/>
          <p:nvPr/>
        </p:nvSpPr>
        <p:spPr>
          <a:xfrm>
            <a:off x="9419771" y="6476181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Fuente: BANXICO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D16DF07-01B9-4D96-D572-D16760F08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705" y="1667134"/>
            <a:ext cx="8494295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5321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35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Comparativo Tiempo Extra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AD6089A-D814-318E-2BFD-4F4A66CEC4C0}"/>
              </a:ext>
            </a:extLst>
          </p:cNvPr>
          <p:cNvGraphicFramePr/>
          <p:nvPr/>
        </p:nvGraphicFramePr>
        <p:xfrm>
          <a:off x="277809" y="1426931"/>
          <a:ext cx="11631171" cy="4493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 con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Expansión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INS, OPB, CBN (…)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6917" y="5920353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991659" y="5920353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7954" y="5920353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968790" y="5886517"/>
            <a:ext cx="456762" cy="267531"/>
          </a:xfrm>
          <a:prstGeom prst="rect">
            <a:avLst/>
          </a:prstGeom>
        </p:spPr>
      </p:pic>
      <p:pic>
        <p:nvPicPr>
          <p:cNvPr id="12" name="Imagen 24">
            <a:extLst>
              <a:ext uri="{FF2B5EF4-FFF2-40B4-BE49-F238E27FC236}">
                <a16:creationId xmlns:a16="http://schemas.microsoft.com/office/drawing/2014/main" id="{AE2D05BB-AD12-C60B-07D0-02B70E81A4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99221" y="5884357"/>
            <a:ext cx="416903" cy="247725"/>
          </a:xfrm>
          <a:prstGeom prst="rect">
            <a:avLst/>
          </a:prstGeom>
        </p:spPr>
      </p:pic>
      <p:pic>
        <p:nvPicPr>
          <p:cNvPr id="13" name="Imagen 26">
            <a:extLst>
              <a:ext uri="{FF2B5EF4-FFF2-40B4-BE49-F238E27FC236}">
                <a16:creationId xmlns:a16="http://schemas.microsoft.com/office/drawing/2014/main" id="{BB0366B6-D693-F885-07E2-B63F886835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44169" y="5886937"/>
            <a:ext cx="406152" cy="242563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33216" y="5897190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85652" y="5894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82601" y="5880150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18500" y="589121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37760" y="5925507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4307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36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Incidencia de Horas Extras Pagadas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8737601" y="6453679"/>
            <a:ext cx="1865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OECD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B7434F4-2DD9-01EF-8DE3-570212709256}"/>
              </a:ext>
            </a:extLst>
          </p:cNvPr>
          <p:cNvGraphicFramePr/>
          <p:nvPr/>
        </p:nvGraphicFramePr>
        <p:xfrm>
          <a:off x="277809" y="1517531"/>
          <a:ext cx="11740019" cy="4620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21">
            <a:extLst>
              <a:ext uri="{FF2B5EF4-FFF2-40B4-BE49-F238E27FC236}">
                <a16:creationId xmlns:a16="http://schemas.microsoft.com/office/drawing/2014/main" id="{7A00BF85-EB03-55B2-9CF0-6763D5EC4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9797" y="6092602"/>
            <a:ext cx="415237" cy="249142"/>
          </a:xfrm>
          <a:prstGeom prst="rect">
            <a:avLst/>
          </a:prstGeom>
        </p:spPr>
      </p:pic>
      <p:pic>
        <p:nvPicPr>
          <p:cNvPr id="18" name="Imagen 22">
            <a:extLst>
              <a:ext uri="{FF2B5EF4-FFF2-40B4-BE49-F238E27FC236}">
                <a16:creationId xmlns:a16="http://schemas.microsoft.com/office/drawing/2014/main" id="{5829F1E4-5007-E7DD-4078-FE82EACD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440069" y="6074213"/>
            <a:ext cx="456762" cy="267531"/>
          </a:xfrm>
          <a:prstGeom prst="rect">
            <a:avLst/>
          </a:prstGeom>
        </p:spPr>
      </p:pic>
      <p:pic>
        <p:nvPicPr>
          <p:cNvPr id="20" name="Imagen 24">
            <a:extLst>
              <a:ext uri="{FF2B5EF4-FFF2-40B4-BE49-F238E27FC236}">
                <a16:creationId xmlns:a16="http://schemas.microsoft.com/office/drawing/2014/main" id="{84CC0F17-44F1-D1F3-94AA-6719A48F2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29846" y="6143134"/>
            <a:ext cx="416903" cy="247725"/>
          </a:xfrm>
          <a:prstGeom prst="rect">
            <a:avLst/>
          </a:prstGeom>
        </p:spPr>
      </p:pic>
      <p:pic>
        <p:nvPicPr>
          <p:cNvPr id="21" name="Imagen 26">
            <a:extLst>
              <a:ext uri="{FF2B5EF4-FFF2-40B4-BE49-F238E27FC236}">
                <a16:creationId xmlns:a16="http://schemas.microsoft.com/office/drawing/2014/main" id="{0E600E98-C9DC-FE5F-1945-A304BFA4D8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70138" y="6140575"/>
            <a:ext cx="406152" cy="242563"/>
          </a:xfrm>
          <a:prstGeom prst="rect">
            <a:avLst/>
          </a:prstGeom>
        </p:spPr>
      </p:pic>
      <p:pic>
        <p:nvPicPr>
          <p:cNvPr id="22" name="Picture 12" descr="Resultado de imagen para MEXICO flag">
            <a:extLst>
              <a:ext uri="{FF2B5EF4-FFF2-40B4-BE49-F238E27FC236}">
                <a16:creationId xmlns:a16="http://schemas.microsoft.com/office/drawing/2014/main" id="{1CBA8A8B-D2D0-268D-CA39-0C66D6B3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99679" y="6121631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">
            <a:extLst>
              <a:ext uri="{FF2B5EF4-FFF2-40B4-BE49-F238E27FC236}">
                <a16:creationId xmlns:a16="http://schemas.microsoft.com/office/drawing/2014/main" id="{08698DE6-0A63-4EA4-BDBD-5845244B70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73717" y="6131441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4828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37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Pago de Aguinaldo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322" y="2007884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69378" y="2397881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378" y="1456378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81535" y="2748576"/>
            <a:ext cx="456762" cy="267531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2332" y="443937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2332" y="486805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8070" y="5654339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5595" y="606606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4293" y="3577700"/>
            <a:ext cx="432740" cy="2516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758FE4-825A-0EE2-8FA7-37BB262F24BE}"/>
              </a:ext>
            </a:extLst>
          </p:cNvPr>
          <p:cNvSpPr txBox="1"/>
          <p:nvPr/>
        </p:nvSpPr>
        <p:spPr>
          <a:xfrm>
            <a:off x="1485049" y="1403349"/>
            <a:ext cx="10706951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/>
              <a:t>USA</a:t>
            </a:r>
            <a:r>
              <a:rPr lang="es-ES_tradnl" dirty="0"/>
              <a:t>: no se paga aguinaldo por ley, solo bonos a discreción del empleador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China</a:t>
            </a:r>
            <a:r>
              <a:rPr lang="es-ES_tradnl" dirty="0"/>
              <a:t>: corresponde a 1 mes de salario. Se entrega durante el año nuevo chino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Japón</a:t>
            </a:r>
            <a:r>
              <a:rPr lang="es-ES_tradnl" dirty="0"/>
              <a:t>: es de 4 a 6 meses de salario. Se entrega en dos pagos (junio &amp; diciembre)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Canadá</a:t>
            </a:r>
            <a:r>
              <a:rPr lang="es-ES_tradnl" dirty="0"/>
              <a:t>: es la suma del pago reportado desde diciembre hasta noviembre + horas extras; entre 12. Se paga a fin de año.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España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Taiwán</a:t>
            </a:r>
            <a:r>
              <a:rPr lang="es-ES_tradnl" dirty="0"/>
              <a:t>: corresponde a  1 mes de salario. Se entrega durante el año nuevo chino.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Argentina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Brasil</a:t>
            </a:r>
            <a:r>
              <a:rPr lang="es-ES_tradnl" dirty="0"/>
              <a:t>: corresponde a 1 mes de salario. Se entrega a fin de año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México</a:t>
            </a:r>
            <a:r>
              <a:rPr lang="es-ES_tradnl" dirty="0"/>
              <a:t>: corresponde a 30 días de trabajo. Se entrega a fin de año</a:t>
            </a:r>
          </a:p>
        </p:txBody>
      </p:sp>
    </p:spTree>
    <p:extLst>
      <p:ext uri="{BB962C8B-B14F-4D97-AF65-F5344CB8AC3E}">
        <p14:creationId xmlns:p14="http://schemas.microsoft.com/office/powerpoint/2010/main" val="2465255167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38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Pago de Aguinaldo por Ley, si se ganan 300 USD al mes recibes…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DF1651-8537-A358-5643-E7713786F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9" y="1606837"/>
            <a:ext cx="11319231" cy="46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2169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39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¿Entre más se trabaja más se genera?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C9FF223-E259-6B9E-D231-24940BD6B99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15461"/>
          <a:stretch/>
        </p:blipFill>
        <p:spPr>
          <a:xfrm>
            <a:off x="2876870" y="1573306"/>
            <a:ext cx="6433050" cy="4831977"/>
          </a:xfrm>
        </p:spPr>
      </p:pic>
    </p:spTree>
    <p:extLst>
      <p:ext uri="{BB962C8B-B14F-4D97-AF65-F5344CB8AC3E}">
        <p14:creationId xmlns:p14="http://schemas.microsoft.com/office/powerpoint/2010/main" val="116390633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>
                <a:ea typeface="Dotum" panose="020B0600000101010101" pitchFamily="34" charset="-127"/>
              </a:rPr>
              <a:t>Distribución de la población en edad de trabajar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Agosto 2025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104.2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" dirty="0"/>
              <a:t>42.9</a:t>
            </a:r>
            <a:r>
              <a:rPr lang="es-ES_tradnl" dirty="0"/>
              <a:t>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61.3 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59.5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1.8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5.5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37.3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Agosto 2025.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5">
            <a:extLst>
              <a:ext uri="{FF2B5EF4-FFF2-40B4-BE49-F238E27FC236}">
                <a16:creationId xmlns:a16="http://schemas.microsoft.com/office/drawing/2014/main" id="{139C21AA-D47A-D75D-29B1-E758667B8D55}"/>
              </a:ext>
            </a:extLst>
          </p:cNvPr>
          <p:cNvCxnSpPr/>
          <p:nvPr/>
        </p:nvCxnSpPr>
        <p:spPr>
          <a:xfrm flipH="1">
            <a:off x="1862240" y="2556574"/>
            <a:ext cx="6694281" cy="2394534"/>
          </a:xfrm>
          <a:prstGeom prst="straightConnector1">
            <a:avLst/>
          </a:prstGeom>
          <a:ln w="101600" cap="flat" algn="ctr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5BCB4876-D8EC-A234-5E07-A12FC214EAE5}"/>
              </a:ext>
            </a:extLst>
          </p:cNvPr>
          <p:cNvSpPr txBox="1"/>
          <p:nvPr/>
        </p:nvSpPr>
        <p:spPr>
          <a:xfrm>
            <a:off x="8795428" y="1909056"/>
            <a:ext cx="2472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/>
              <a:t>4.2 </a:t>
            </a:r>
            <a:r>
              <a:rPr lang="es-ES_tradnl" b="1" dirty="0"/>
              <a:t>MILLONES ESTÁN SUB OCUPADOS</a:t>
            </a:r>
          </a:p>
          <a:p>
            <a:pPr algn="ctr"/>
            <a:r>
              <a:rPr lang="es-ES_tradnl" b="1" dirty="0"/>
              <a:t>(</a:t>
            </a:r>
            <a:r>
              <a:rPr lang="es-ES" b="1" dirty="0"/>
              <a:t>7.1</a:t>
            </a:r>
            <a:r>
              <a:rPr lang="es-ES_tradnl" b="1" dirty="0"/>
              <a:t>%</a:t>
            </a:r>
            <a:r>
              <a:rPr lang="es-ES" b="1" dirty="0"/>
              <a:t> DE LA P.O.)</a:t>
            </a:r>
            <a:endParaRPr lang="es-ES_tradnl" b="1" dirty="0"/>
          </a:p>
        </p:txBody>
      </p:sp>
      <p:sp>
        <p:nvSpPr>
          <p:cNvPr id="22" name="Anillo 44">
            <a:extLst>
              <a:ext uri="{FF2B5EF4-FFF2-40B4-BE49-F238E27FC236}">
                <a16:creationId xmlns:a16="http://schemas.microsoft.com/office/drawing/2014/main" id="{0AFA605C-96F6-2740-1F5E-92E4806D8C7A}"/>
              </a:ext>
            </a:extLst>
          </p:cNvPr>
          <p:cNvSpPr/>
          <p:nvPr/>
        </p:nvSpPr>
        <p:spPr>
          <a:xfrm>
            <a:off x="8317615" y="1570273"/>
            <a:ext cx="3389463" cy="1533887"/>
          </a:xfrm>
          <a:prstGeom prst="donut">
            <a:avLst>
              <a:gd name="adj" fmla="val 10093"/>
            </a:avLst>
          </a:prstGeom>
          <a:solidFill>
            <a:srgbClr val="FF0000"/>
          </a:solidFill>
          <a:ln w="12700" cap="flat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68349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40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Incrementos salariales contractuales de los útimos 4 sexenios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C5537F-156D-795D-F850-5BDF1262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38" y="1401492"/>
            <a:ext cx="9578714" cy="51517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21CE08-2FB3-C970-E1B9-5B0FDDDA2878}"/>
              </a:ext>
            </a:extLst>
          </p:cNvPr>
          <p:cNvSpPr txBox="1"/>
          <p:nvPr/>
        </p:nvSpPr>
        <p:spPr>
          <a:xfrm>
            <a:off x="8990504" y="188164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6.56%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BBCFFC-C6EA-5396-6551-1A167E667168}"/>
              </a:ext>
            </a:extLst>
          </p:cNvPr>
          <p:cNvSpPr txBox="1"/>
          <p:nvPr/>
        </p:nvSpPr>
        <p:spPr>
          <a:xfrm>
            <a:off x="9667626" y="484562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1.31%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3C8B10C-1C4A-809E-458E-04805BEFEDDC}"/>
              </a:ext>
            </a:extLst>
          </p:cNvPr>
          <p:cNvSpPr txBox="1"/>
          <p:nvPr/>
        </p:nvSpPr>
        <p:spPr>
          <a:xfrm>
            <a:off x="2317759" y="225521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5.87%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7B41D1-54D6-982E-D0A1-CCA7E820F9A9}"/>
              </a:ext>
            </a:extLst>
          </p:cNvPr>
          <p:cNvSpPr txBox="1"/>
          <p:nvPr/>
        </p:nvSpPr>
        <p:spPr>
          <a:xfrm>
            <a:off x="2980616" y="496274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1.05%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A872DA7-EA06-59AC-11DE-A7C815354806}"/>
              </a:ext>
            </a:extLst>
          </p:cNvPr>
          <p:cNvSpPr txBox="1"/>
          <p:nvPr/>
        </p:nvSpPr>
        <p:spPr>
          <a:xfrm>
            <a:off x="4558535" y="305966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4.47%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257B15-E365-F97D-1A24-71A400887619}"/>
              </a:ext>
            </a:extLst>
          </p:cNvPr>
          <p:cNvSpPr txBox="1"/>
          <p:nvPr/>
        </p:nvSpPr>
        <p:spPr>
          <a:xfrm>
            <a:off x="5234871" y="547045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0.14%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D8EED61-2242-A737-531B-C28708D160C4}"/>
              </a:ext>
            </a:extLst>
          </p:cNvPr>
          <p:cNvSpPr txBox="1"/>
          <p:nvPr/>
        </p:nvSpPr>
        <p:spPr>
          <a:xfrm>
            <a:off x="6799477" y="306924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4.40%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2B46F05-E90F-EE27-9F22-44662C30FC11}"/>
              </a:ext>
            </a:extLst>
          </p:cNvPr>
          <p:cNvSpPr txBox="1"/>
          <p:nvPr/>
        </p:nvSpPr>
        <p:spPr>
          <a:xfrm>
            <a:off x="7420231" y="538457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0.36%</a:t>
            </a:r>
          </a:p>
        </p:txBody>
      </p:sp>
    </p:spTree>
    <p:extLst>
      <p:ext uri="{BB962C8B-B14F-4D97-AF65-F5344CB8AC3E}">
        <p14:creationId xmlns:p14="http://schemas.microsoft.com/office/powerpoint/2010/main" val="1326791620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0BE230-F7AF-404E-706F-0CBD6383D107}"/>
              </a:ext>
            </a:extLst>
          </p:cNvPr>
          <p:cNvSpPr/>
          <p:nvPr/>
        </p:nvSpPr>
        <p:spPr>
          <a:xfrm>
            <a:off x="0" y="0"/>
            <a:ext cx="12192000" cy="1555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423333" y="1555750"/>
          <a:ext cx="11398250" cy="485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5D7C7E5C-719C-361E-1B42-5E973ABB6103}"/>
              </a:ext>
            </a:extLst>
          </p:cNvPr>
          <p:cNvSpPr txBox="1"/>
          <p:nvPr/>
        </p:nvSpPr>
        <p:spPr>
          <a:xfrm>
            <a:off x="635000" y="232834"/>
            <a:ext cx="10974917" cy="111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333" b="1" dirty="0">
                <a:solidFill>
                  <a:schemeClr val="bg1"/>
                </a:solidFill>
              </a:rPr>
              <a:t>Los trabajadores ganan más con la 4T (AMLO) pero menos que con el PRI (EZP)</a:t>
            </a:r>
            <a:endParaRPr lang="es-MX" sz="3333" b="1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36451E5-42E4-44E7-9730-E43323642D6A}"/>
              </a:ext>
            </a:extLst>
          </p:cNvPr>
          <p:cNvSpPr txBox="1"/>
          <p:nvPr/>
        </p:nvSpPr>
        <p:spPr>
          <a:xfrm>
            <a:off x="10266218" y="6451929"/>
            <a:ext cx="5254625" cy="332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562" b="1" dirty="0"/>
              <a:t>Elaboración propia.</a:t>
            </a:r>
            <a:endParaRPr lang="es-MX" sz="1562" b="1" dirty="0"/>
          </a:p>
        </p:txBody>
      </p:sp>
    </p:spTree>
    <p:extLst>
      <p:ext uri="{BB962C8B-B14F-4D97-AF65-F5344CB8AC3E}">
        <p14:creationId xmlns:p14="http://schemas.microsoft.com/office/powerpoint/2010/main" val="17072809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42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14E928-B50F-99F9-5628-63A11A52E844}"/>
              </a:ext>
            </a:extLst>
          </p:cNvPr>
          <p:cNvSpPr txBox="1"/>
          <p:nvPr/>
        </p:nvSpPr>
        <p:spPr>
          <a:xfrm>
            <a:off x="2106951" y="144401"/>
            <a:ext cx="8566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salariales/ Incrementos reales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</a:rPr>
              <a:t> (Agosto 2025)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963AF38-18E9-7B78-6DD8-F8492BB74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0655"/>
            <a:ext cx="6096000" cy="34182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543F4F-3C32-5A65-6A57-441E36364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819" y="2150655"/>
            <a:ext cx="6060181" cy="341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1685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43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3D82CF-872D-DECB-00E3-89B66C45E271}"/>
              </a:ext>
            </a:extLst>
          </p:cNvPr>
          <p:cNvSpPr txBox="1"/>
          <p:nvPr/>
        </p:nvSpPr>
        <p:spPr>
          <a:xfrm>
            <a:off x="2256658" y="412418"/>
            <a:ext cx="767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Huelgas Federales (Agosto 2025)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4B5C79D-5444-B384-8DB0-054DF1C3B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06" y="1406461"/>
            <a:ext cx="9258152" cy="503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86253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DB1D3-7857-996D-80E4-2C75D2E51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429B1F2-9D52-ED5F-E505-241295B81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06" y="1469123"/>
            <a:ext cx="8677615" cy="497645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626F40F-7BF4-2826-EBDF-982C8CF37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44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4B5C70-72E8-4310-1B60-0EF00C1409E5}"/>
              </a:ext>
            </a:extLst>
          </p:cNvPr>
          <p:cNvSpPr txBox="1"/>
          <p:nvPr/>
        </p:nvSpPr>
        <p:spPr>
          <a:xfrm>
            <a:off x="2256658" y="412418"/>
            <a:ext cx="767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Salario base de cotización Agosto 2025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2A22DB-A737-0812-9C37-43749447F198}"/>
              </a:ext>
            </a:extLst>
          </p:cNvPr>
          <p:cNvSpPr txBox="1"/>
          <p:nvPr/>
        </p:nvSpPr>
        <p:spPr>
          <a:xfrm>
            <a:off x="9667539" y="2675022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$614.30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8D27A77-999D-777C-0E63-F4DCE4DCC15F}"/>
              </a:ext>
            </a:extLst>
          </p:cNvPr>
          <p:cNvSpPr txBox="1"/>
          <p:nvPr/>
        </p:nvSpPr>
        <p:spPr>
          <a:xfrm>
            <a:off x="2075813" y="3768870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$408.00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87BFE26-0709-1C78-9A26-4EB2B96DB00A}"/>
              </a:ext>
            </a:extLst>
          </p:cNvPr>
          <p:cNvSpPr txBox="1"/>
          <p:nvPr/>
        </p:nvSpPr>
        <p:spPr>
          <a:xfrm>
            <a:off x="2547547" y="3182904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$438.60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44702A1-AB2D-1CF5-E011-22C46FC55B29}"/>
              </a:ext>
            </a:extLst>
          </p:cNvPr>
          <p:cNvSpPr txBox="1"/>
          <p:nvPr/>
        </p:nvSpPr>
        <p:spPr>
          <a:xfrm>
            <a:off x="3726573" y="3182905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$438.60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26E2CC-7B2E-DB92-7CB4-7BA7C6991481}"/>
              </a:ext>
            </a:extLst>
          </p:cNvPr>
          <p:cNvSpPr txBox="1"/>
          <p:nvPr/>
        </p:nvSpPr>
        <p:spPr>
          <a:xfrm>
            <a:off x="5232748" y="2929575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$486.60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79ED491-E1A7-1595-63E8-794445056653}"/>
              </a:ext>
            </a:extLst>
          </p:cNvPr>
          <p:cNvSpPr txBox="1"/>
          <p:nvPr/>
        </p:nvSpPr>
        <p:spPr>
          <a:xfrm>
            <a:off x="8519203" y="2802409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$587.40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4DAB89B-B6CA-24FA-A191-2E181669DAEA}"/>
              </a:ext>
            </a:extLst>
          </p:cNvPr>
          <p:cNvSpPr txBox="1"/>
          <p:nvPr/>
        </p:nvSpPr>
        <p:spPr>
          <a:xfrm>
            <a:off x="8654848" y="2368639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$621.90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675008D-C17D-87BA-3E6C-D1F4A33F4C62}"/>
              </a:ext>
            </a:extLst>
          </p:cNvPr>
          <p:cNvSpPr txBox="1"/>
          <p:nvPr/>
        </p:nvSpPr>
        <p:spPr>
          <a:xfrm>
            <a:off x="9134104" y="2135766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$628.80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5932BC-D49F-2746-4BAB-3CA705293B36}"/>
              </a:ext>
            </a:extLst>
          </p:cNvPr>
          <p:cNvSpPr txBox="1"/>
          <p:nvPr/>
        </p:nvSpPr>
        <p:spPr>
          <a:xfrm>
            <a:off x="9853947" y="2181983"/>
            <a:ext cx="99097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900" b="1" dirty="0">
                <a:solidFill>
                  <a:srgbClr val="00B050"/>
                </a:solidFill>
              </a:rPr>
              <a:t>$630.70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34850F4-E48A-ADEA-7D49-8BC9BC32C482}"/>
              </a:ext>
            </a:extLst>
          </p:cNvPr>
          <p:cNvSpPr txBox="1"/>
          <p:nvPr/>
        </p:nvSpPr>
        <p:spPr>
          <a:xfrm>
            <a:off x="6943798" y="2640826"/>
            <a:ext cx="822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/>
              <a:t>$537.40</a:t>
            </a:r>
          </a:p>
        </p:txBody>
      </p:sp>
    </p:spTree>
    <p:extLst>
      <p:ext uri="{BB962C8B-B14F-4D97-AF65-F5344CB8AC3E}">
        <p14:creationId xmlns:p14="http://schemas.microsoft.com/office/powerpoint/2010/main" val="1749702992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38983" y="461119"/>
            <a:ext cx="5563989" cy="366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875"/>
              </a:lnSpc>
              <a:buNone/>
            </a:pPr>
            <a:r>
              <a:rPr lang="en-US" sz="3000" b="1" dirty="0">
                <a:solidFill>
                  <a:srgbClr val="3257B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ESTADO ACTUAL DEL MLRR (AGO/28/25</a:t>
            </a:r>
            <a:r>
              <a:rPr lang="en-US" sz="30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)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04627" y="104180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General Motors, Silao, Guanajuato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504627" y="127020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2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Tridonex, Matamoros,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504627" y="146779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3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Panasonic, Reynosa,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504627" y="168311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4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Teksid, Frontera, Coahuila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504627" y="191008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5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Manufacturas VU, Piedras Negras, Coahuila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504627" y="211110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6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Saint Gobain, Cuautla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504627" y="2323752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7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Unique Fabricating, Santiago de Querétaro, Querétaro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504627" y="253920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8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Goodyear, San Luis Potosí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504627" y="276497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9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Draxton, Irapuato, Guanajuato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478931" y="299094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Industrias del Interior, Rincón de Romos, Aguascalientes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478931" y="322421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1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Mina San Martín, Sombrerete, Zacatecas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78931" y="343703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2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Yazaki, León, Guanajuato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478931" y="366484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3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MasAir, Ciudad de México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504627" y="389136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4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Teklas, Aguascalientes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512921" y="412062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5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Asiaway, San Luis Potosí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504627" y="435059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6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Tecnología Modificada, Nuevo Laredo,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504627" y="457969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 algn="l">
              <a:lnSpc>
                <a:spcPts val="1458"/>
              </a:lnSpc>
              <a:buSzPct val="100000"/>
              <a:buFont typeface="+mj-lt"/>
              <a:buAutoNum type="arabicPeriod" startAt="17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Autoliv, Querétaro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</a:t>
            </a:r>
            <a:r>
              <a:rPr lang="en-US" sz="917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917" dirty="0"/>
          </a:p>
        </p:txBody>
      </p:sp>
      <p:sp>
        <p:nvSpPr>
          <p:cNvPr id="22" name="Text 20"/>
          <p:cNvSpPr/>
          <p:nvPr/>
        </p:nvSpPr>
        <p:spPr>
          <a:xfrm>
            <a:off x="504627" y="4818800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18. Fujikura, Piedras Negras, Coahuila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3" name="Text 21"/>
          <p:cNvSpPr/>
          <p:nvPr/>
        </p:nvSpPr>
        <p:spPr>
          <a:xfrm>
            <a:off x="504627" y="5056636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Atento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Pachuca, Hidalgo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 /Panel)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512921" y="529689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20. RV Fresh Food, Michoacán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5" name="Text 23"/>
          <p:cNvSpPr/>
          <p:nvPr/>
        </p:nvSpPr>
        <p:spPr>
          <a:xfrm>
            <a:off x="6211828" y="910638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21.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Servicios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Industriales González, Nuevo León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6211828" y="1149402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22. Minera Tizapa, Estado de México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7" name="Text 25"/>
          <p:cNvSpPr/>
          <p:nvPr/>
        </p:nvSpPr>
        <p:spPr>
          <a:xfrm>
            <a:off x="6211828" y="139216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23. Volkswagen de México, Puebla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28" name="Text 26"/>
          <p:cNvSpPr/>
          <p:nvPr/>
        </p:nvSpPr>
        <p:spPr>
          <a:xfrm>
            <a:off x="6211828" y="163876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24. Industrias Tecnos, S.A. de C.V. Cuernavaca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29" name="Text 27"/>
          <p:cNvSpPr/>
          <p:nvPr/>
        </p:nvSpPr>
        <p:spPr>
          <a:xfrm>
            <a:off x="6211828" y="1891194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25. Pirelli Neumáticos, S.A. de C.V.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30" name="Text 28"/>
          <p:cNvSpPr/>
          <p:nvPr/>
        </p:nvSpPr>
        <p:spPr>
          <a:xfrm>
            <a:off x="6211828" y="2149611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26. Impro Industries México S. de R.L. de C.V.,San Luis Potosi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cerrado)</a:t>
            </a:r>
            <a:endParaRPr lang="en-US" sz="1300" dirty="0"/>
          </a:p>
        </p:txBody>
      </p:sp>
      <p:sp>
        <p:nvSpPr>
          <p:cNvPr id="31" name="Text 29"/>
          <p:cNvSpPr/>
          <p:nvPr/>
        </p:nvSpPr>
        <p:spPr>
          <a:xfrm>
            <a:off x="6211828" y="2385605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27. Minera Camino Rojo, S.A. de C.V. Zacatecas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2" name="Text 30"/>
          <p:cNvSpPr/>
          <p:nvPr/>
        </p:nvSpPr>
        <p:spPr>
          <a:xfrm>
            <a:off x="6211828" y="2634862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28. Bader de Mexico, S.A. de C.V.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33" name="Text 31"/>
          <p:cNvSpPr/>
          <p:nvPr/>
        </p:nvSpPr>
        <p:spPr>
          <a:xfrm>
            <a:off x="6211828" y="288411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29.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Odisa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Concrete Equipment, S.A. de C.V.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Abierto/Panel)</a:t>
            </a:r>
            <a:endParaRPr lang="en-US" sz="1300" dirty="0"/>
          </a:p>
        </p:txBody>
      </p:sp>
      <p:sp>
        <p:nvSpPr>
          <p:cNvPr id="34" name="Text 32"/>
          <p:cNvSpPr/>
          <p:nvPr/>
        </p:nvSpPr>
        <p:spPr>
          <a:xfrm>
            <a:off x="6211828" y="3128811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30. Vidrio Decorativo Occidental S.A. de C.V., Tamaulipas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5" name="Text 33"/>
          <p:cNvSpPr/>
          <p:nvPr/>
        </p:nvSpPr>
        <p:spPr>
          <a:xfrm>
            <a:off x="6211828" y="3375260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31. Axwell Juárez Mexico S.A. de C.V., Chihuahua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6" name="Text 34"/>
          <p:cNvSpPr/>
          <p:nvPr/>
        </p:nvSpPr>
        <p:spPr>
          <a:xfrm>
            <a:off x="6211828" y="3608193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32.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Compañía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Hulera Tornel, Edo. Méx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7" name="Text 35"/>
          <p:cNvSpPr/>
          <p:nvPr/>
        </p:nvSpPr>
        <p:spPr>
          <a:xfrm>
            <a:off x="6211828" y="3852509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33.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Aludyne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Automotive, CDMX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Abierto)</a:t>
            </a:r>
            <a:endParaRPr lang="en-US" sz="1300" dirty="0"/>
          </a:p>
        </p:txBody>
      </p:sp>
      <p:sp>
        <p:nvSpPr>
          <p:cNvPr id="38" name="Text 36"/>
          <p:cNvSpPr/>
          <p:nvPr/>
        </p:nvSpPr>
        <p:spPr>
          <a:xfrm>
            <a:off x="6211828" y="4097702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34. Modern Metal Alloys, Qro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(Caso </a:t>
            </a:r>
            <a:r>
              <a:rPr lang="en-US" sz="13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Cerrado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1300" dirty="0"/>
          </a:p>
        </p:txBody>
      </p:sp>
      <p:pic>
        <p:nvPicPr>
          <p:cNvPr id="3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78" y="5547023"/>
            <a:ext cx="1413569" cy="702866"/>
          </a:xfrm>
          <a:prstGeom prst="rect">
            <a:avLst/>
          </a:prstGeom>
        </p:spPr>
      </p:pic>
      <p:sp>
        <p:nvSpPr>
          <p:cNvPr id="21" name="Text 36">
            <a:extLst>
              <a:ext uri="{FF2B5EF4-FFF2-40B4-BE49-F238E27FC236}">
                <a16:creationId xmlns:a16="http://schemas.microsoft.com/office/drawing/2014/main" id="{11393824-33C3-1FB3-BFF4-C00FEB52D152}"/>
              </a:ext>
            </a:extLst>
          </p:cNvPr>
          <p:cNvSpPr/>
          <p:nvPr/>
        </p:nvSpPr>
        <p:spPr>
          <a:xfrm>
            <a:off x="6211828" y="4331221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35. Amphenol Optimize S.A de C.V, Sonora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Abierto)</a:t>
            </a:r>
            <a:endParaRPr lang="en-US" sz="1300" dirty="0"/>
          </a:p>
        </p:txBody>
      </p:sp>
      <p:sp>
        <p:nvSpPr>
          <p:cNvPr id="3" name="Text 36">
            <a:extLst>
              <a:ext uri="{FF2B5EF4-FFF2-40B4-BE49-F238E27FC236}">
                <a16:creationId xmlns:a16="http://schemas.microsoft.com/office/drawing/2014/main" id="{52F177EC-4168-2F00-DE89-C11D4501D23B}"/>
              </a:ext>
            </a:extLst>
          </p:cNvPr>
          <p:cNvSpPr/>
          <p:nvPr/>
        </p:nvSpPr>
        <p:spPr>
          <a:xfrm>
            <a:off x="6230581" y="4564740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36. Superior Industries de México S de R.L, Chihuahua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</a:t>
            </a:r>
            <a:r>
              <a:rPr lang="en-US" sz="13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Cerrado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1300" dirty="0"/>
          </a:p>
        </p:txBody>
      </p:sp>
      <p:sp>
        <p:nvSpPr>
          <p:cNvPr id="45" name="Text 36">
            <a:extLst>
              <a:ext uri="{FF2B5EF4-FFF2-40B4-BE49-F238E27FC236}">
                <a16:creationId xmlns:a16="http://schemas.microsoft.com/office/drawing/2014/main" id="{8D43D764-4826-942E-F652-FF680FFAF66F}"/>
              </a:ext>
            </a:extLst>
          </p:cNvPr>
          <p:cNvSpPr/>
          <p:nvPr/>
        </p:nvSpPr>
        <p:spPr>
          <a:xfrm>
            <a:off x="6230581" y="4797647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37. </a:t>
            </a:r>
            <a:r>
              <a:rPr lang="en-US" sz="1300" b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Tubos</a:t>
            </a: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Acero de México S.A. (TAMSA), Veracruz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Abierto)</a:t>
            </a:r>
            <a:endParaRPr lang="en-US" sz="1300" dirty="0"/>
          </a:p>
        </p:txBody>
      </p:sp>
      <p:sp>
        <p:nvSpPr>
          <p:cNvPr id="46" name="Text 36">
            <a:extLst>
              <a:ext uri="{FF2B5EF4-FFF2-40B4-BE49-F238E27FC236}">
                <a16:creationId xmlns:a16="http://schemas.microsoft.com/office/drawing/2014/main" id="{CED7CFF1-91ED-8193-AF1B-1E48FD05E87B}"/>
              </a:ext>
            </a:extLst>
          </p:cNvPr>
          <p:cNvSpPr/>
          <p:nvPr/>
        </p:nvSpPr>
        <p:spPr>
          <a:xfrm>
            <a:off x="6211828" y="5049991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38. Liber Gennesys Group, S. de R.L de C.V, Tijuana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Abierto)</a:t>
            </a:r>
            <a:endParaRPr lang="en-US" sz="1300" dirty="0"/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CA8CA830-D7EC-0300-E6D5-FC03EC747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767" y="5534735"/>
            <a:ext cx="2119363" cy="730893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16FAE6D5-CEFC-0966-012E-3B3DFA7DF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450" y="5554732"/>
            <a:ext cx="2275346" cy="723560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6639BE74-21BD-6B1E-4254-64C38558C0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060" b="30927"/>
          <a:stretch>
            <a:fillRect/>
          </a:stretch>
        </p:blipFill>
        <p:spPr>
          <a:xfrm>
            <a:off x="6626116" y="5547024"/>
            <a:ext cx="1701800" cy="702866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419724D4-A92D-9CFF-FB0F-E85337BDA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0236" y="5531486"/>
            <a:ext cx="1734997" cy="746806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5BE7D315-F8AD-6663-73D2-10FB12C12BA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253" b="21438"/>
          <a:stretch>
            <a:fillRect/>
          </a:stretch>
        </p:blipFill>
        <p:spPr>
          <a:xfrm>
            <a:off x="10234356" y="5484323"/>
            <a:ext cx="1837317" cy="979452"/>
          </a:xfrm>
          <a:prstGeom prst="rect">
            <a:avLst/>
          </a:prstGeom>
        </p:spPr>
      </p:pic>
      <p:sp>
        <p:nvSpPr>
          <p:cNvPr id="40" name="Text 36">
            <a:extLst>
              <a:ext uri="{FF2B5EF4-FFF2-40B4-BE49-F238E27FC236}">
                <a16:creationId xmlns:a16="http://schemas.microsoft.com/office/drawing/2014/main" id="{CC051D4B-4AF8-161D-8D9B-233CA2BB94B8}"/>
              </a:ext>
            </a:extLst>
          </p:cNvPr>
          <p:cNvSpPr/>
          <p:nvPr/>
        </p:nvSpPr>
        <p:spPr>
          <a:xfrm>
            <a:off x="6211828" y="5290738"/>
            <a:ext cx="5448498" cy="18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s-MX"/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58"/>
              </a:lnSpc>
              <a:buSzPct val="100000"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39. </a:t>
            </a:r>
            <a:r>
              <a:rPr lang="es-MX" b="1" dirty="0"/>
              <a:t>Alimentos Grole, S.A. de C.V. , Sonora </a:t>
            </a: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(Caso Abierto)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70133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74972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49093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Tasa de desocupación en México (Agosto 2025)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332D9501-ECF1-1A4B-AACA-CAEEEEC2A647}"/>
              </a:ext>
            </a:extLst>
          </p:cNvPr>
          <p:cNvSpPr txBox="1"/>
          <p:nvPr/>
        </p:nvSpPr>
        <p:spPr>
          <a:xfrm>
            <a:off x="7017813" y="643950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Septiembre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1F293E36-559A-9849-A450-77BED6381E68}"/>
              </a:ext>
            </a:extLst>
          </p:cNvPr>
          <p:cNvSpPr txBox="1"/>
          <p:nvPr/>
        </p:nvSpPr>
        <p:spPr>
          <a:xfrm>
            <a:off x="5512756" y="1610496"/>
            <a:ext cx="635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La tasa de desocupación , fue de 2.9% De la PEA a nivel nacional</a:t>
            </a:r>
            <a:endParaRPr lang="es-MX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861FD-D042-3443-8A43-2D183A91C59E}"/>
              </a:ext>
            </a:extLst>
          </p:cNvPr>
          <p:cNvSpPr txBox="1"/>
          <p:nvPr/>
        </p:nvSpPr>
        <p:spPr>
          <a:xfrm>
            <a:off x="10723335" y="6356551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87CB65A-950C-4F42-B4A5-12D0D7B48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6039153"/>
              </p:ext>
            </p:extLst>
          </p:nvPr>
        </p:nvGraphicFramePr>
        <p:xfrm>
          <a:off x="277810" y="1904372"/>
          <a:ext cx="11543100" cy="453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48069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Mundial de Tasa De Desempleo/Desocupación Agosto 2025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5513038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4594303" y="6282594"/>
            <a:ext cx="7361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Datos OCDE / Investing. 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Consultado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Septiembre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2025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2">
            <a:extLst>
              <a:ext uri="{FF2B5EF4-FFF2-40B4-BE49-F238E27FC236}">
                <a16:creationId xmlns:a16="http://schemas.microsoft.com/office/drawing/2014/main" id="{D0EF2D79-1F8B-FA4F-A58C-F156104B3E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98226" y="5691474"/>
            <a:ext cx="432951" cy="302553"/>
          </a:xfrm>
          <a:prstGeom prst="rect">
            <a:avLst/>
          </a:prstGeom>
        </p:spPr>
      </p:pic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700053" y="5712812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47855" y="571461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077195" y="5709326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32794" y="5720350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4320749" y="5693914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06102" y="574289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8647" y="5751464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70631" y="5735106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96044" y="5755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66817" y="5751464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206978" y="5755078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38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de la fuerza laboral, anualizado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47246" y="571752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315262" y="5735106"/>
            <a:ext cx="432740" cy="251697"/>
          </a:xfrm>
          <a:prstGeom prst="rect">
            <a:avLst/>
          </a:prstGeom>
        </p:spPr>
      </p:pic>
      <p:sp>
        <p:nvSpPr>
          <p:cNvPr id="23" name="CuadroTexto 9">
            <a:extLst>
              <a:ext uri="{FF2B5EF4-FFF2-40B4-BE49-F238E27FC236}">
                <a16:creationId xmlns:a16="http://schemas.microsoft.com/office/drawing/2014/main" id="{F8BF27EC-3C26-C861-2758-1FA379AC1D40}"/>
              </a:ext>
            </a:extLst>
          </p:cNvPr>
          <p:cNvSpPr txBox="1"/>
          <p:nvPr/>
        </p:nvSpPr>
        <p:spPr>
          <a:xfrm>
            <a:off x="9424055" y="6039569"/>
            <a:ext cx="726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*Febrero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F1BAC4FC-5E13-1D78-C33B-4F0062D356FA}"/>
              </a:ext>
            </a:extLst>
          </p:cNvPr>
          <p:cNvSpPr txBox="1"/>
          <p:nvPr/>
        </p:nvSpPr>
        <p:spPr>
          <a:xfrm>
            <a:off x="3544236" y="6013216"/>
            <a:ext cx="72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*Diciembre 2023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ADDBB2F4-0916-F213-5CFD-B5794649E34B}"/>
              </a:ext>
            </a:extLst>
          </p:cNvPr>
          <p:cNvCxnSpPr>
            <a:cxnSpLocks/>
          </p:cNvCxnSpPr>
          <p:nvPr/>
        </p:nvCxnSpPr>
        <p:spPr>
          <a:xfrm>
            <a:off x="1542800" y="3975987"/>
            <a:ext cx="9294300" cy="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9CE8693-8222-7A3F-3BEF-6AE6B004D916}"/>
              </a:ext>
            </a:extLst>
          </p:cNvPr>
          <p:cNvSpPr txBox="1"/>
          <p:nvPr/>
        </p:nvSpPr>
        <p:spPr>
          <a:xfrm>
            <a:off x="10432822" y="3661445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/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63616387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Tasa de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3BD372-0F50-8743-B9BF-D57A457C6BF1}"/>
              </a:ext>
            </a:extLst>
          </p:cNvPr>
          <p:cNvGraphicFramePr/>
          <p:nvPr/>
        </p:nvGraphicFramePr>
        <p:xfrm>
          <a:off x="1348355" y="1533512"/>
          <a:ext cx="9830507" cy="470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BD4857-1BFD-C344-9529-E252044A3BEF}"/>
              </a:ext>
            </a:extLst>
          </p:cNvPr>
          <p:cNvSpPr txBox="1"/>
          <p:nvPr/>
        </p:nvSpPr>
        <p:spPr>
          <a:xfrm>
            <a:off x="4055806" y="6236745"/>
            <a:ext cx="7618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 Tendencias 2025”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0636397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en México</a:t>
            </a:r>
            <a:endParaRPr lang="en-US" dirty="0"/>
          </a:p>
        </p:txBody>
      </p:sp>
      <p:sp>
        <p:nvSpPr>
          <p:cNvPr id="6" name="CuadroTexto 22">
            <a:extLst>
              <a:ext uri="{FF2B5EF4-FFF2-40B4-BE49-F238E27FC236}">
                <a16:creationId xmlns:a16="http://schemas.microsoft.com/office/drawing/2014/main" id="{FCE6CB64-DB85-3244-8FCA-36B59855A7D1}"/>
              </a:ext>
            </a:extLst>
          </p:cNvPr>
          <p:cNvSpPr txBox="1"/>
          <p:nvPr/>
        </p:nvSpPr>
        <p:spPr>
          <a:xfrm>
            <a:off x="277810" y="1487024"/>
            <a:ext cx="878999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Informalidad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Laboral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como % de la Población Ocupada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E9A19FF7-3783-DB49-B647-70A8FBC88274}"/>
              </a:ext>
            </a:extLst>
          </p:cNvPr>
          <p:cNvSpPr txBox="1"/>
          <p:nvPr/>
        </p:nvSpPr>
        <p:spPr>
          <a:xfrm>
            <a:off x="7664030" y="6131582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Septiembre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DE6FC-9DAC-B841-A7B6-8FB1B014EB86}"/>
              </a:ext>
            </a:extLst>
          </p:cNvPr>
          <p:cNvSpPr txBox="1"/>
          <p:nvPr/>
        </p:nvSpPr>
        <p:spPr>
          <a:xfrm>
            <a:off x="10723335" y="6106182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E859B7-ACDA-EC43-82E9-765D58B813F2}"/>
              </a:ext>
            </a:extLst>
          </p:cNvPr>
          <p:cNvGrpSpPr/>
          <p:nvPr/>
        </p:nvGrpSpPr>
        <p:grpSpPr>
          <a:xfrm>
            <a:off x="2904566" y="1826931"/>
            <a:ext cx="6010498" cy="4581646"/>
            <a:chOff x="2904566" y="1647636"/>
            <a:chExt cx="6455116" cy="4920567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666B465-9FE8-8B42-8914-E6D60371D8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5456"/>
                </p:ext>
              </p:extLst>
            </p:nvPr>
          </p:nvGraphicFramePr>
          <p:xfrm>
            <a:off x="2904566" y="1647636"/>
            <a:ext cx="6455116" cy="49205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0021A8-E438-064C-B191-BE5FEFFFCA83}"/>
                </a:ext>
              </a:extLst>
            </p:cNvPr>
            <p:cNvSpPr txBox="1"/>
            <p:nvPr/>
          </p:nvSpPr>
          <p:spPr>
            <a:xfrm>
              <a:off x="6332082" y="3133439"/>
              <a:ext cx="1991362" cy="2082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54.8%</a:t>
              </a:r>
            </a:p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Agosto</a:t>
              </a:r>
            </a:p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0165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Agosto 2025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82F44DAA-3D65-E745-B728-9BF8EFEA8CAC}"/>
              </a:ext>
            </a:extLst>
          </p:cNvPr>
          <p:cNvSpPr txBox="1"/>
          <p:nvPr/>
        </p:nvSpPr>
        <p:spPr>
          <a:xfrm>
            <a:off x="7094713" y="6339339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Septiembre 2025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25F6490-CBB7-CD4C-9088-CABE0990E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5989135"/>
              </p:ext>
            </p:extLst>
          </p:nvPr>
        </p:nvGraphicFramePr>
        <p:xfrm>
          <a:off x="277810" y="1503603"/>
          <a:ext cx="11355389" cy="491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7EFC603-312D-A848-9E10-9886561C1723}"/>
              </a:ext>
            </a:extLst>
          </p:cNvPr>
          <p:cNvSpPr/>
          <p:nvPr/>
        </p:nvSpPr>
        <p:spPr>
          <a:xfrm>
            <a:off x="7480567" y="1387595"/>
            <a:ext cx="7883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200" b="1">
                <a:solidFill>
                  <a:srgbClr val="3B3838"/>
                </a:solidFill>
              </a:defRPr>
            </a:pPr>
            <a:r>
              <a:rPr lang="es-E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54.8% de la población ocupada</a:t>
            </a:r>
          </a:p>
        </p:txBody>
      </p:sp>
    </p:spTree>
    <p:extLst>
      <p:ext uri="{BB962C8B-B14F-4D97-AF65-F5344CB8AC3E}">
        <p14:creationId xmlns:p14="http://schemas.microsoft.com/office/powerpoint/2010/main" val="2349917365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7f980bd-baad-4bb8-9cb6-f468e90b377e"/>
</p:tagLst>
</file>

<file path=ppt/theme/theme1.xml><?xml version="1.0" encoding="utf-8"?>
<a:theme xmlns:a="http://schemas.openxmlformats.org/drawingml/2006/main" name="Title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1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9D60F712-76D8-A147-8039-F46CC2B4700F}" vid="{C2A63B97-0A19-B942-8085-F6D17EC91E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2855F0D48D44B96606B10702B956F" ma:contentTypeVersion="4" ma:contentTypeDescription="Create a new document." ma:contentTypeScope="" ma:versionID="0f8fb698ea0408e6532db00d70430f49">
  <xsd:schema xmlns:xsd="http://www.w3.org/2001/XMLSchema" xmlns:xs="http://www.w3.org/2001/XMLSchema" xmlns:p="http://schemas.microsoft.com/office/2006/metadata/properties" xmlns:ns1="http://schemas.microsoft.com/sharepoint/v3" xmlns:ns2="9dd49e24-e8ee-4b83-8c27-5c56be7a5128" xmlns:ns3="b140d406-6989-4045-9ef0-54cfa2cd574b" xmlns:ns4="717640d4-4f0e-4119-99b6-4d50940ee7a0" xmlns:ns5="78c42a42-6c86-49e8-b8ec-626f561da5ae" targetNamespace="http://schemas.microsoft.com/office/2006/metadata/properties" ma:root="true" ma:fieldsID="6cd93b09c2bf6378758f0c4bed71bdbf" ns1:_="" ns2:_="" ns3:_="" ns4:_="" ns5:_="">
    <xsd:import namespace="http://schemas.microsoft.com/sharepoint/v3"/>
    <xsd:import namespace="9dd49e24-e8ee-4b83-8c27-5c56be7a5128"/>
    <xsd:import namespace="b140d406-6989-4045-9ef0-54cfa2cd574b"/>
    <xsd:import namespace="717640d4-4f0e-4119-99b6-4d50940ee7a0"/>
    <xsd:import namespace="78c42a42-6c86-49e8-b8ec-626f561da5a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Type" minOccurs="0"/>
                <xsd:element ref="ns3:SharedWithUsers" minOccurs="0"/>
                <xsd:element ref="ns4:_dlc_DocId" minOccurs="0"/>
                <xsd:element ref="ns4:_dlc_DocIdUrl" minOccurs="0"/>
                <xsd:element ref="ns4:_dlc_DocIdPersistId" minOccurs="0"/>
                <xsd:element ref="ns4:l0ab003a0b194a70ba36c65d0742e6a6" minOccurs="0"/>
                <xsd:element ref="ns5:TaxCatchAll" minOccurs="0"/>
                <xsd:element ref="ns5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49e24-e8ee-4b83-8c27-5c56be7a5128" elementFormDefault="qualified">
    <xsd:import namespace="http://schemas.microsoft.com/office/2006/documentManagement/types"/>
    <xsd:import namespace="http://schemas.microsoft.com/office/infopath/2007/PartnerControls"/>
    <xsd:element name="DocType" ma:index="10" nillable="true" ma:displayName="DocType" ma:default="-Select-" ma:format="Dropdown" ma:internalName="DocType">
      <xsd:simpleType>
        <xsd:restriction base="dms:Choice">
          <xsd:enumeration value="-Select-"/>
          <xsd:enumeration value="LetterHead"/>
          <xsd:enumeration value="Guidelines"/>
          <xsd:enumeration value="Presentations"/>
          <xsd:enumeration value="PPT Template"/>
          <xsd:enumeration value="OFT Templ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0d406-6989-4045-9ef0-54cfa2cd574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640d4-4f0e-4119-99b6-4d50940ee7a0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0ab003a0b194a70ba36c65d0742e6a6" ma:index="15" nillable="true" ma:taxonomy="true" ma:internalName="l0ab003a0b194a70ba36c65d0742e6a6" ma:taxonomyFieldName="GlobalTag" ma:displayName="GlobalTag" ma:default="" ma:fieldId="{50ab003a-0b19-4a70-ba36-c65d0742e6a6}" ma:sspId="20dcd6fc-51a7-488c-8aba-04be4a739c02" ma:termSetId="76c07d91-7db4-4961-bc2c-86e1650e0ac9" ma:anchorId="162da07e-13d4-4e74-a170-c880aa505e8b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42a42-6c86-49e8-b8ec-626f561da5a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aff6ba5-b615-47eb-8979-0d1d5fa86e00}" ma:internalName="TaxCatchAll" ma:showField="CatchAllData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3aff6ba5-b615-47eb-8979-0d1d5fa86e00}" ma:internalName="TaxCatchAllLabel" ma:readOnly="true" ma:showField="CatchAllDataLabel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20dcd6fc-51a7-488c-8aba-04be4a739c02" ContentTypeId="0x0101" PreviousValue="false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Type xmlns="9dd49e24-e8ee-4b83-8c27-5c56be7a5128">PPT Template</DocType>
    <PublishingExpirationDate xmlns="http://schemas.microsoft.com/sharepoint/v3" xsi:nil="true"/>
    <PublishingStartDate xmlns="http://schemas.microsoft.com/sharepoint/v3" xsi:nil="true"/>
    <l0ab003a0b194a70ba36c65d0742e6a6 xmlns="717640d4-4f0e-4119-99b6-4d50940ee7a0">
      <Terms xmlns="http://schemas.microsoft.com/office/infopath/2007/PartnerControls"/>
    </l0ab003a0b194a70ba36c65d0742e6a6>
    <TaxCatchAll xmlns="78c42a42-6c86-49e8-b8ec-626f561da5ae"/>
  </documentManagement>
</p:properties>
</file>

<file path=customXml/itemProps1.xml><?xml version="1.0" encoding="utf-8"?>
<ds:datastoreItem xmlns:ds="http://schemas.openxmlformats.org/officeDocument/2006/customXml" ds:itemID="{0F2CE0BE-022F-4B74-82DE-1621D933AA71}">
  <ds:schemaRefs>
    <ds:schemaRef ds:uri="http://schemas.microsoft.com/sharepoint/event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50C5A953-A696-44AF-8841-850F38606E5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9dd49e24-e8ee-4b83-8c27-5c56be7a5128"/>
    <ds:schemaRef ds:uri="b140d406-6989-4045-9ef0-54cfa2cd574b"/>
    <ds:schemaRef ds:uri="717640d4-4f0e-4119-99b6-4d50940ee7a0"/>
    <ds:schemaRef ds:uri="78c42a42-6c86-49e8-b8ec-626f561da5a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973C9D-2260-43BF-B9EB-7150479B252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2B0966A-9299-4F83-AF03-4624263E1568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83A9CB2F-D166-490C-825B-F1A0B2612B8A}">
  <ds:schemaRefs>
    <ds:schemaRef ds:uri="http://schemas.microsoft.com/office/2006/metadata/properties"/>
    <ds:schemaRef ds:uri="http://www.w3.org/XML/1998/namespace"/>
    <ds:schemaRef ds:uri="http://purl.org/dc/elements/1.1/"/>
    <ds:schemaRef ds:uri="b140d406-6989-4045-9ef0-54cfa2cd574b"/>
    <ds:schemaRef ds:uri="78c42a42-6c86-49e8-b8ec-626f561da5ae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terms/"/>
    <ds:schemaRef ds:uri="9dd49e24-e8ee-4b83-8c27-5c56be7a5128"/>
    <ds:schemaRef ds:uri="http://schemas.microsoft.com/office/2006/documentManagement/types"/>
    <ds:schemaRef ds:uri="http://schemas.microsoft.com/office/infopath/2007/PartnerControls"/>
    <ds:schemaRef ds:uri="717640d4-4f0e-4119-99b6-4d50940ee7a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55459</TotalTime>
  <Words>3012</Words>
  <Application>Microsoft Macintosh PowerPoint</Application>
  <PresentationFormat>Panorámica</PresentationFormat>
  <Paragraphs>642</Paragraphs>
  <Slides>45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16</vt:i4>
      </vt:variant>
      <vt:variant>
        <vt:lpstr>Títulos de diapositiva</vt:lpstr>
      </vt:variant>
      <vt:variant>
        <vt:i4>45</vt:i4>
      </vt:variant>
    </vt:vector>
  </HeadingPairs>
  <TitlesOfParts>
    <vt:vector size="71" baseType="lpstr">
      <vt:lpstr>Dotum</vt:lpstr>
      <vt:lpstr>Apple Symbols</vt:lpstr>
      <vt:lpstr>Arial</vt:lpstr>
      <vt:lpstr>ArialMT</vt:lpstr>
      <vt:lpstr>Calibri</vt:lpstr>
      <vt:lpstr>HelveticaNeue-Light</vt:lpstr>
      <vt:lpstr>OpenSans-Regular</vt:lpstr>
      <vt:lpstr>Roboto</vt:lpstr>
      <vt:lpstr>Roboto Slab</vt:lpstr>
      <vt:lpstr>Times New Roman</vt:lpstr>
      <vt:lpstr>Title Slides</vt:lpstr>
      <vt:lpstr>Presenter Slides</vt:lpstr>
      <vt:lpstr>Agenda Slides</vt:lpstr>
      <vt:lpstr>Title and Content Slides</vt:lpstr>
      <vt:lpstr>Divider and Call Out Slides</vt:lpstr>
      <vt:lpstr>Contact Us</vt:lpstr>
      <vt:lpstr>Question and Thank You</vt:lpstr>
      <vt:lpstr>Blank</vt:lpstr>
      <vt:lpstr>Tema1</vt:lpstr>
      <vt:lpstr>1_Presenter Slides</vt:lpstr>
      <vt:lpstr>1_Agenda Slides</vt:lpstr>
      <vt:lpstr>1_Title and Content Slides</vt:lpstr>
      <vt:lpstr>1_Divider and Call Out Slides</vt:lpstr>
      <vt:lpstr>1_Contact Us</vt:lpstr>
      <vt:lpstr>1_Question and Thank You</vt:lpstr>
      <vt:lpstr>1_Blank</vt:lpstr>
      <vt:lpstr>Presentación de PowerPoint</vt:lpstr>
      <vt:lpstr>Presentación de PowerPoint</vt:lpstr>
      <vt:lpstr>Distribución de la población en edad de trabajar</vt:lpstr>
      <vt:lpstr>Distribución de la población en edad de trabajar</vt:lpstr>
      <vt:lpstr>Tasa de desocupación en México (Agosto 2025)</vt:lpstr>
      <vt:lpstr>Comparativo Mundial de Tasa De Desempleo/Desocupación Agosto 2025</vt:lpstr>
      <vt:lpstr>Tasa de Desempleo Mundial</vt:lpstr>
      <vt:lpstr>Informalidad Laboral en México</vt:lpstr>
      <vt:lpstr>Informalidad Laboral Agosto 2025</vt:lpstr>
      <vt:lpstr>Empleos Formales Generados (O Perdidos) Acumulados En El Año  Nov 2019 a Septiembre 2025  (Sep: -6,000 empleos)</vt:lpstr>
      <vt:lpstr>Número De Personas Afiliadas En El IMSS (Septiembre)</vt:lpstr>
      <vt:lpstr>Número De Personas Afiliadas En El IMSS (Septiembre) sin afiliados de plataformas digitales</vt:lpstr>
      <vt:lpstr>Población Subocupada Agosto 2025 (Millones)</vt:lpstr>
      <vt:lpstr>Presentación de PowerPoint</vt:lpstr>
      <vt:lpstr>Pobreza Laboral como % de la Población Nacional (T2 2025)</vt:lpstr>
      <vt:lpstr>Tasa mundial de pobreza laboral  (extremadamente pobre)</vt:lpstr>
      <vt:lpstr>Poder Adquisitivo Del Salario Mínimo 1935-2025 E Inflación Anualizada En Porcentaje (Septiembre 2025) Salario Mínimo tiene el mismo poder adquisitivo que en 1973</vt:lpstr>
      <vt:lpstr>México Valor de la canasta alimentaria (Agosto 2025) Evolución mensual en zonas urbanas y rurales</vt:lpstr>
      <vt:lpstr>México Valor de la canasta alimentaria y no alimentaria (Agosto 2025) Evolución mensual en zonas urbanas</vt:lpstr>
      <vt:lpstr>Valor de la canasta básica mensual (alimentaria) en Latinoamérica</vt:lpstr>
      <vt:lpstr>Salario Mínimo vs Canasta Básica Alimentaria en Latinoamérica (base mensual)</vt:lpstr>
      <vt:lpstr>El Salario Mínimo No Alcanza Para Cubrir Las Necesidades de Una Familia ($4,680.15 * 3 = $14,040.45)*</vt:lpstr>
      <vt:lpstr>Salario Mínimo MXN (diario) VS Pobreza Laboral en México % Población Nacional (2005-2025)</vt:lpstr>
      <vt:lpstr>Salario Mínimo MXN (diario) VS Pobreza Laboral en México % Población Nacional (2005-2025)</vt:lpstr>
      <vt:lpstr>Salario Mínimo MXN (diario) VS Tasa de Informalidad</vt:lpstr>
      <vt:lpstr>Salario Mínimo MXN (diario) VS Tasa de Informalidad</vt:lpstr>
      <vt:lpstr>Alta inflación en alimentos (Agosto 2025)</vt:lpstr>
      <vt:lpstr>Remesas (Agosto 2025)</vt:lpstr>
      <vt:lpstr>Inflación al consumidor (promedio trimestral, variación % anual)</vt:lpstr>
      <vt:lpstr>Salario promedio en los países de la OCDE</vt:lpstr>
      <vt:lpstr>Proporción del valor agregado para salarios y para ganancias</vt:lpstr>
      <vt:lpstr>Comparativo Duración de Jornada Laboral Semanal</vt:lpstr>
      <vt:lpstr>Comparativo internacional entre horas semanales trabajadas y salario</vt:lpstr>
      <vt:lpstr>Inversión Extranjera Directa en México</vt:lpstr>
      <vt:lpstr>Comparativo Tiempo Extra</vt:lpstr>
      <vt:lpstr>Incidencia de Horas Extras Pagadas</vt:lpstr>
      <vt:lpstr>Pago de Aguinaldo</vt:lpstr>
      <vt:lpstr>Pago de Aguinaldo por Ley, si se ganan 300 USD al mes recibes…</vt:lpstr>
      <vt:lpstr>¿Entre más se trabaja más se genera?</vt:lpstr>
      <vt:lpstr>Incrementos salariales contractuales de los útimos 4 sexenios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Majo Baez</dc:creator>
  <cp:lastModifiedBy>Renata Córdova Olano</cp:lastModifiedBy>
  <cp:revision>237</cp:revision>
  <cp:lastPrinted>1900-01-01T00:00:00Z</cp:lastPrinted>
  <dcterms:created xsi:type="dcterms:W3CDTF">1900-01-01T00:00:00Z</dcterms:created>
  <dcterms:modified xsi:type="dcterms:W3CDTF">2025-10-09T14:27:20Z</dcterms:modified>
</cp:coreProperties>
</file>