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5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7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7"/>
  </p:notesMasterIdLst>
  <p:handoutMasterIdLst>
    <p:handoutMasterId r:id="rId68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15398" r:id="rId33"/>
    <p:sldId id="269" r:id="rId34"/>
    <p:sldId id="15368" r:id="rId35"/>
    <p:sldId id="272" r:id="rId36"/>
    <p:sldId id="263" r:id="rId37"/>
    <p:sldId id="555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96" r:id="rId53"/>
    <p:sldId id="15344" r:id="rId54"/>
    <p:sldId id="15349" r:id="rId55"/>
    <p:sldId id="15353" r:id="rId56"/>
    <p:sldId id="15354" r:id="rId57"/>
    <p:sldId id="15360" r:id="rId58"/>
    <p:sldId id="15359" r:id="rId59"/>
    <p:sldId id="15362" r:id="rId60"/>
    <p:sldId id="15364" r:id="rId61"/>
    <p:sldId id="260" r:id="rId62"/>
    <p:sldId id="15365" r:id="rId63"/>
    <p:sldId id="15366" r:id="rId64"/>
    <p:sldId id="15397" r:id="rId65"/>
    <p:sldId id="15376" r:id="rId66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15398"/>
            <p14:sldId id="269"/>
            <p14:sldId id="15368"/>
            <p14:sldId id="272"/>
            <p14:sldId id="263"/>
            <p14:sldId id="555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96"/>
            <p14:sldId id="15344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260"/>
            <p14:sldId id="15365"/>
            <p14:sldId id="15366"/>
            <p14:sldId id="15397"/>
            <p14:sldId id="15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4D9334"/>
    <a:srgbClr val="80D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0032" autoAdjust="0"/>
  </p:normalViewPr>
  <p:slideViewPr>
    <p:cSldViewPr snapToGrid="0" snapToObjects="1">
      <p:cViewPr varScale="1">
        <p:scale>
          <a:sx n="86" d="100"/>
          <a:sy n="86" d="100"/>
        </p:scale>
        <p:origin x="48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tags" Target="tags/tag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84924327087179E-4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-1.756235326731987E-2"/>
                  <c:y val="-0.115416681274838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49-CF45-8203-032EDB620ECC}"/>
                </c:ext>
              </c:extLst>
            </c:dLbl>
            <c:dLbl>
              <c:idx val="2"/>
              <c:layout>
                <c:manualLayout>
                  <c:x val="-1.5361904514385218E-2"/>
                  <c:y val="-0.126618116822593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49-CF45-8203-032EDB620ECC}"/>
                </c:ext>
              </c:extLst>
            </c:dLbl>
            <c:dLbl>
              <c:idx val="3"/>
              <c:layout>
                <c:manualLayout>
                  <c:x val="-1.976280202025452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49-CF45-8203-032EDB620ECC}"/>
                </c:ext>
              </c:extLst>
            </c:dLbl>
            <c:dLbl>
              <c:idx val="4"/>
              <c:layout>
                <c:manualLayout>
                  <c:x val="-1.9762802020254523E-2"/>
                  <c:y val="-7.9012015744632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49-CF45-8203-032EDB620ECC}"/>
                </c:ext>
              </c:extLst>
            </c:dLbl>
            <c:dLbl>
              <c:idx val="6"/>
              <c:layout>
                <c:manualLayout>
                  <c:x val="-2.1963250773189186E-2"/>
                  <c:y val="-7.9012015744631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49-CF45-8203-032EDB620ECC}"/>
                </c:ext>
              </c:extLst>
            </c:dLbl>
            <c:dLbl>
              <c:idx val="7"/>
              <c:layout>
                <c:manualLayout>
                  <c:x val="-2.086302639672186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49-CF45-8203-032EDB620ECC}"/>
                </c:ext>
              </c:extLst>
            </c:dLbl>
            <c:dLbl>
              <c:idx val="8"/>
              <c:layout>
                <c:manualLayout>
                  <c:x val="-2.086302639672185E-2"/>
                  <c:y val="-9.3013810179326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49-CF45-8203-032EDB620ECC}"/>
                </c:ext>
              </c:extLst>
            </c:dLbl>
            <c:dLbl>
              <c:idx val="9"/>
              <c:layout>
                <c:manualLayout>
                  <c:x val="-1.756235326731987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49-CF45-8203-032EDB620ECC}"/>
                </c:ext>
              </c:extLst>
            </c:dLbl>
            <c:dLbl>
              <c:idx val="10"/>
              <c:layout>
                <c:manualLayout>
                  <c:x val="-1.756235326731987E-2"/>
                  <c:y val="-0.101414886840143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49-CF45-8203-032EDB620ECC}"/>
                </c:ext>
              </c:extLst>
            </c:dLbl>
            <c:dLbl>
              <c:idx val="11"/>
              <c:layout>
                <c:manualLayout>
                  <c:x val="-1.7562353267319891E-2"/>
                  <c:y val="-5.380878576218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49-CF45-8203-032EDB620ECC}"/>
                </c:ext>
              </c:extLst>
            </c:dLbl>
            <c:dLbl>
              <c:idx val="12"/>
              <c:layout>
                <c:manualLayout>
                  <c:x val="-2.3063475149656506E-2"/>
                  <c:y val="-6.2209862422998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49-CF45-8203-032EDB620ECC}"/>
                </c:ext>
              </c:extLst>
            </c:dLbl>
            <c:dLbl>
              <c:idx val="13"/>
              <c:layout>
                <c:manualLayout>
                  <c:x val="-2.1963250773189179E-2"/>
                  <c:y val="-0.1042152457270823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49-CF45-8203-032EDB620ECC}"/>
                </c:ext>
              </c:extLst>
            </c:dLbl>
            <c:dLbl>
              <c:idx val="14"/>
              <c:layout>
                <c:manualLayout>
                  <c:x val="-2.101116684426196E-2"/>
                  <c:y val="-0.11076367550852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5"/>
              <c:layout>
                <c:manualLayout>
                  <c:x val="-2.8564597031993159E-2"/>
                  <c:y val="-6.7810580196876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49-CF45-8203-032EDB620ECC}"/>
                </c:ext>
              </c:extLst>
            </c:dLbl>
            <c:dLbl>
              <c:idx val="16"/>
              <c:layout>
                <c:manualLayout>
                  <c:x val="-2.3069539378503215E-2"/>
                  <c:y val="-0.105006181737117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17"/>
              <c:layout>
                <c:manualLayout>
                  <c:x val="-2.6364148279058527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49-CF45-8203-032EDB620ECC}"/>
                </c:ext>
              </c:extLst>
            </c:dLbl>
            <c:dLbl>
              <c:idx val="18"/>
              <c:layout>
                <c:manualLayout>
                  <c:x val="-1.096100700851595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449-CF45-8203-032EDB620ECC}"/>
                </c:ext>
              </c:extLst>
            </c:dLbl>
            <c:dLbl>
              <c:idx val="19"/>
              <c:layout>
                <c:manualLayout>
                  <c:x val="-1.2061231384983277E-2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449-CF45-8203-032EDB620ECC}"/>
                </c:ext>
              </c:extLst>
            </c:dLbl>
            <c:dLbl>
              <c:idx val="20"/>
              <c:layout>
                <c:manualLayout>
                  <c:x val="2.2416855090919715E-3"/>
                  <c:y val="-4.5407709101364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449-CF45-8203-032EDB620ECC}"/>
                </c:ext>
              </c:extLst>
            </c:dLbl>
            <c:dLbl>
              <c:idx val="21"/>
              <c:layout>
                <c:manualLayout>
                  <c:x val="-7.6603338791139701E-3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449-CF45-8203-032EDB620ECC}"/>
                </c:ext>
              </c:extLst>
            </c:dLbl>
            <c:dLbl>
              <c:idx val="22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449-CF45-8203-032EDB620ECC}"/>
                </c:ext>
              </c:extLst>
            </c:dLbl>
            <c:dLbl>
              <c:idx val="23"/>
              <c:layout>
                <c:manualLayout>
                  <c:x val="-1.9626790030407817E-2"/>
                  <c:y val="-6.8523017957797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4"/>
              <c:layout>
                <c:manualLayout>
                  <c:x val="-1.7562353267319912E-2"/>
                  <c:y val="-5.3808785762181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449-CF45-8203-032EDB620ECC}"/>
                </c:ext>
              </c:extLst>
            </c:dLbl>
            <c:dLbl>
              <c:idx val="25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449-CF45-8203-032EDB620ECC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27"/>
              <c:layout>
                <c:manualLayout>
                  <c:x val="-1.756235326731982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449-CF45-8203-032EDB620ECC}"/>
                </c:ext>
              </c:extLst>
            </c:dLbl>
            <c:dLbl>
              <c:idx val="28"/>
              <c:layout>
                <c:manualLayout>
                  <c:x val="-1.2061231384983277E-2"/>
                  <c:y val="-8.1812374631570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449-CF45-8203-032EDB620ECC}"/>
                </c:ext>
              </c:extLst>
            </c:dLbl>
            <c:dLbl>
              <c:idx val="29"/>
              <c:layout>
                <c:manualLayout>
                  <c:x val="-1.186873543502186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449-CF45-8203-032EDB620ECC}"/>
                </c:ext>
              </c:extLst>
            </c:dLbl>
            <c:dLbl>
              <c:idx val="30"/>
              <c:layout>
                <c:manualLayout>
                  <c:x val="-1.756235326731987E-2"/>
                  <c:y val="-8.7413092405448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449-CF45-8203-032EDB620ECC}"/>
                </c:ext>
              </c:extLst>
            </c:dLbl>
            <c:dLbl>
              <c:idx val="31"/>
              <c:layout>
                <c:manualLayout>
                  <c:x val="-1.756235326731995E-2"/>
                  <c:y val="-3.1405914666670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449-CF45-8203-032EDB620ECC}"/>
                </c:ext>
              </c:extLst>
            </c:dLbl>
            <c:dLbl>
              <c:idx val="32"/>
              <c:layout>
                <c:manualLayout>
                  <c:x val="-7.6603338791139293E-3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449-CF45-8203-032EDB620ECC}"/>
                </c:ext>
              </c:extLst>
            </c:dLbl>
            <c:dLbl>
              <c:idx val="33"/>
              <c:layout>
                <c:manualLayout>
                  <c:x val="-8.7605582555812557E-3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449-CF45-8203-032EDB620ECC}"/>
                </c:ext>
              </c:extLst>
            </c:dLbl>
            <c:dLbl>
              <c:idx val="36"/>
              <c:layout>
                <c:manualLayout>
                  <c:x val="-1.6462128890852544E-2"/>
                  <c:y val="-6.5010221309937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449-CF45-8203-032EDB620ECC}"/>
                </c:ext>
              </c:extLst>
            </c:dLbl>
            <c:dLbl>
              <c:idx val="37"/>
              <c:layout>
                <c:manualLayout>
                  <c:x val="-1.115610191369744E-2"/>
                  <c:y val="-6.2959123800779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38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449-CF45-8203-032EDB620ECC}"/>
                </c:ext>
              </c:extLst>
            </c:dLbl>
            <c:dLbl>
              <c:idx val="40"/>
              <c:layout>
                <c:manualLayout>
                  <c:x val="-1.6462128890852544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449-CF45-8203-032EDB620ECC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1.8775718827697931E-2"/>
                  <c:y val="-7.3551315915101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3"/>
              <c:layout>
                <c:manualLayout>
                  <c:x val="-1.6462128890852544E-2"/>
                  <c:y val="-0.104215245727082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449-CF45-8203-032EDB620ECC}"/>
                </c:ext>
              </c:extLst>
            </c:dLbl>
            <c:dLbl>
              <c:idx val="44"/>
              <c:layout>
                <c:manualLayout>
                  <c:x val="-1.4302916894075248E-2"/>
                  <c:y val="-8.9121311326481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5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449-CF45-8203-032EDB620ECC}"/>
                </c:ext>
              </c:extLst>
            </c:dLbl>
            <c:dLbl>
              <c:idx val="46"/>
              <c:layout>
                <c:manualLayout>
                  <c:x val="-1.4509447202224706E-2"/>
                  <c:y val="-5.95495214804064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48"/>
              <c:layout>
                <c:manualLayout>
                  <c:x val="-1.4261680137917971E-2"/>
                  <c:y val="-5.940950353605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449-CF45-8203-032EDB620ECC}"/>
                </c:ext>
              </c:extLst>
            </c:dLbl>
            <c:dLbl>
              <c:idx val="49"/>
              <c:layout>
                <c:manualLayout>
                  <c:x val="-1.756235326731987E-2"/>
                  <c:y val="-3.980699132748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449-CF45-8203-032EDB620ECC}"/>
                </c:ext>
              </c:extLst>
            </c:dLbl>
            <c:dLbl>
              <c:idx val="50"/>
              <c:layout>
                <c:manualLayout>
                  <c:x val="-1.6995867661200117E-2"/>
                  <c:y val="-6.2349880367345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519990297233845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2551740866838199E-2"/>
                  <c:y val="-0.17484029685568206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9.8607826320485838E-3"/>
                  <c:y val="-9.021345129238767E-2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0961007008516072E-2"/>
                  <c:y val="-0.12661811682259375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100" b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dLbl>
              <c:idx val="71"/>
              <c:layout>
                <c:manualLayout>
                  <c:x val="-1.8662577643787197E-2"/>
                  <c:y val="-8.18123746315709E-2"/>
                </c:manualLayout>
              </c:layout>
              <c:tx>
                <c:rich>
                  <a:bodyPr/>
                  <a:lstStyle/>
                  <a:p>
                    <a:fld id="{BC21344D-6322-1C43-A413-DC94A4EC6DCF}" type="VALUE">
                      <a:rPr lang="en-US" sz="11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DA-B947-92EB-B70D3A64BEC4}"/>
                </c:ext>
              </c:extLst>
            </c:dLbl>
            <c:dLbl>
              <c:idx val="72"/>
              <c:layout>
                <c:manualLayout>
                  <c:x val="-1.4261680137917891E-2"/>
                  <c:y val="-0.10141488684014338"/>
                </c:manualLayout>
              </c:layout>
              <c:tx>
                <c:rich>
                  <a:bodyPr/>
                  <a:lstStyle/>
                  <a:p>
                    <a:fld id="{14DEAE3B-6566-2948-9DAD-102282425601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87-414F-A4B9-704EEA9A4449}"/>
                </c:ext>
              </c:extLst>
            </c:dLbl>
            <c:dLbl>
              <c:idx val="73"/>
              <c:layout>
                <c:manualLayout>
                  <c:x val="-1.8662577643787197E-2"/>
                  <c:y val="-3.4206273553609175E-2"/>
                </c:manualLayout>
              </c:layout>
              <c:tx>
                <c:rich>
                  <a:bodyPr/>
                  <a:lstStyle/>
                  <a:p>
                    <a:fld id="{6CE90145-D5CC-1742-B327-FC7A33089A3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82-7A4C-8379-A0688A263BDA}"/>
                </c:ext>
              </c:extLst>
            </c:dLbl>
            <c:dLbl>
              <c:idx val="74"/>
              <c:layout>
                <c:manualLayout>
                  <c:x val="-1.8662577643787197E-2"/>
                  <c:y val="-9.8614527953204412E-2"/>
                </c:manualLayout>
              </c:layout>
              <c:tx>
                <c:rich>
                  <a:bodyPr/>
                  <a:lstStyle/>
                  <a:p>
                    <a:fld id="{2D9FB431-A908-5746-8C82-2FDCCFBA0B89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9D-F745-8A5A-44232CA603B0}"/>
                </c:ext>
              </c:extLst>
            </c:dLbl>
            <c:dLbl>
              <c:idx val="75"/>
              <c:layout>
                <c:manualLayout>
                  <c:x val="-1.866257764378736E-2"/>
                  <c:y val="-0.10701560461402129"/>
                </c:manualLayout>
              </c:layout>
              <c:tx>
                <c:rich>
                  <a:bodyPr/>
                  <a:lstStyle/>
                  <a:p>
                    <a:fld id="{2124FE01-FC0A-B743-BC8D-A871D442974B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8FB-964F-B4EB-5C32104F6AB0}"/>
                </c:ext>
              </c:extLst>
            </c:dLbl>
            <c:dLbl>
              <c:idx val="76"/>
              <c:layout>
                <c:manualLayout>
                  <c:x val="-1.8208800062374925E-2"/>
                  <c:y val="-5.333272475140205E-2"/>
                </c:manualLayout>
              </c:layout>
              <c:tx>
                <c:rich>
                  <a:bodyPr/>
                  <a:lstStyle/>
                  <a:p>
                    <a:fld id="{7FB58E9A-0D3D-A242-9746-E1AEA5446405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C76-9A4B-B1A3-6760A3770BCD}"/>
                </c:ext>
              </c:extLst>
            </c:dLbl>
            <c:dLbl>
              <c:idx val="77"/>
              <c:layout>
                <c:manualLayout>
                  <c:x val="-1.9762802020254686E-2"/>
                  <c:y val="-9.021345129238767E-2"/>
                </c:manualLayout>
              </c:layout>
              <c:tx>
                <c:rich>
                  <a:bodyPr/>
                  <a:lstStyle/>
                  <a:p>
                    <a:fld id="{D4E09BB1-5CA6-E941-94EC-50045F995282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87-864D-9EC9-7F32F7A13276}"/>
                </c:ext>
              </c:extLst>
            </c:dLbl>
            <c:dLbl>
              <c:idx val="78"/>
              <c:layout>
                <c:manualLayout>
                  <c:x val="-1.9762802020254523E-2"/>
                  <c:y val="-5.1008426875242686E-2"/>
                </c:manualLayout>
              </c:layout>
              <c:tx>
                <c:rich>
                  <a:bodyPr/>
                  <a:lstStyle/>
                  <a:p>
                    <a:fld id="{BF847A99-FB08-2549-BB8C-2D18F3D0B09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97-F44B-B136-EA8BA34DD6BA}"/>
                </c:ext>
              </c:extLst>
            </c:dLbl>
            <c:dLbl>
              <c:idx val="79"/>
              <c:layout>
                <c:manualLayout>
                  <c:x val="-1.9762802020254686E-2"/>
                  <c:y val="-0.27503713783035688"/>
                </c:manualLayout>
              </c:layout>
              <c:tx>
                <c:rich>
                  <a:bodyPr/>
                  <a:lstStyle/>
                  <a:p>
                    <a:fld id="{630082C4-3E02-054D-A86A-6C1C4656F2BC}" type="VALUE">
                      <a:rPr lang="en-US" sz="18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87-574E-A2A3-E84FBE1E7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Sheet1!$A$2:$A$81</c:f>
              <c:strCache>
                <c:ptCount val="80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nov-24</c:v>
                </c:pt>
                <c:pt idx="71">
                  <c:v>dic-24</c:v>
                </c:pt>
                <c:pt idx="72">
                  <c:v>ene-25</c:v>
                </c:pt>
                <c:pt idx="73">
                  <c:v>feb-25</c:v>
                </c:pt>
                <c:pt idx="74">
                  <c:v>mar-25</c:v>
                </c:pt>
                <c:pt idx="75">
                  <c:v>abr-25</c:v>
                </c:pt>
                <c:pt idx="76">
                  <c:v>may-25</c:v>
                </c:pt>
                <c:pt idx="77">
                  <c:v>jun-25</c:v>
                </c:pt>
                <c:pt idx="78">
                  <c:v>jul-25</c:v>
                </c:pt>
                <c:pt idx="79">
                  <c:v>ago-25</c:v>
                </c:pt>
              </c:strCache>
            </c:strRef>
          </c:cat>
          <c:val>
            <c:numRef>
              <c:f>Sheet1!$B$2:$B$81</c:f>
              <c:numCache>
                <c:formatCode>General</c:formatCode>
                <c:ptCount val="80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  <c:pt idx="71">
                  <c:v>2.4</c:v>
                </c:pt>
                <c:pt idx="72">
                  <c:v>2.5</c:v>
                </c:pt>
                <c:pt idx="73">
                  <c:v>2.5</c:v>
                </c:pt>
                <c:pt idx="74">
                  <c:v>2.2000000000000002</c:v>
                </c:pt>
                <c:pt idx="75">
                  <c:v>2.5</c:v>
                </c:pt>
                <c:pt idx="76">
                  <c:v>2.7</c:v>
                </c:pt>
                <c:pt idx="77">
                  <c:v>2.7</c:v>
                </c:pt>
                <c:pt idx="78">
                  <c:v>2.8</c:v>
                </c:pt>
                <c:pt idx="79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3.7518664285822984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2.4118981657134952E-2"/>
                  <c:y val="8.8754746336675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-3.6032485465135024E-2"/>
                  <c:y val="0.11321500035616457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0.1211738682583845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dLbl>
              <c:idx val="77"/>
              <c:layout>
                <c:manualLayout>
                  <c:x val="-2.5113550475700169E-2"/>
                  <c:y val="-8.8409653166741625E-2"/>
                </c:manualLayout>
              </c:layout>
              <c:tx>
                <c:rich>
                  <a:bodyPr/>
                  <a:lstStyle/>
                  <a:p>
                    <a:fld id="{B05EFBB4-6343-D046-AD52-F80FEF639BF3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FC-7E4C-AE06-00EB517368C4}"/>
                </c:ext>
              </c:extLst>
            </c:dLbl>
            <c:dLbl>
              <c:idx val="78"/>
              <c:layout>
                <c:manualLayout>
                  <c:x val="-7.6432544926043986E-3"/>
                  <c:y val="-0.22371040750448126"/>
                </c:manualLayout>
              </c:layout>
              <c:tx>
                <c:rich>
                  <a:bodyPr/>
                  <a:lstStyle/>
                  <a:p>
                    <a:fld id="{04421E45-E17D-1447-A35A-DAC21C54F526}" type="VALUE">
                      <a:rPr lang="en-US" sz="12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066-2B40-9686-87A87D81EA96}"/>
                </c:ext>
              </c:extLst>
            </c:dLbl>
            <c:dLbl>
              <c:idx val="79"/>
              <c:layout>
                <c:manualLayout>
                  <c:x val="-1.3102721987321826E-2"/>
                  <c:y val="-0.47839418037552067"/>
                </c:manualLayout>
              </c:layout>
              <c:tx>
                <c:rich>
                  <a:bodyPr/>
                  <a:lstStyle/>
                  <a:p>
                    <a:fld id="{2FF8BD8A-657A-DA49-B129-5B19AA0ED243}" type="VALUE">
                      <a:rPr lang="en-US" sz="16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ECF-F34E-9EF1-D70AAA2BC6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Sheet1!$A$2:$A$81</c:f>
              <c:strCache>
                <c:ptCount val="80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  <c:pt idx="77">
                  <c:v>T4-2024</c:v>
                </c:pt>
                <c:pt idx="78">
                  <c:v>T1-2025</c:v>
                </c:pt>
                <c:pt idx="79">
                  <c:v>T2-2025</c:v>
                </c:pt>
              </c:strCache>
            </c:strRef>
          </c:cat>
          <c:val>
            <c:numRef>
              <c:f>Sheet1!$B$2:$B$81</c:f>
              <c:numCache>
                <c:formatCode>0.0%</c:formatCode>
                <c:ptCount val="80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  <c:pt idx="77">
                  <c:v>0.35399999999999998</c:v>
                </c:pt>
                <c:pt idx="78">
                  <c:v>0.33900000000000002</c:v>
                </c:pt>
                <c:pt idx="79">
                  <c:v>0.35099999999999998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2.6088919945959615E-2"/>
                  <c:y val="-5.76123975409181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A2B942-9F14-2042-B88A-E57E32DBAB77}" type="VALUE">
                      <a:rPr lang="en-US" sz="1200" b="0"/>
                      <a:pPr>
                        <a:defRPr sz="16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dLbl>
              <c:idx val="34"/>
              <c:layout>
                <c:manualLayout>
                  <c:x val="-2.0366782021661988E-2"/>
                  <c:y val="-0.31454530857669649"/>
                </c:manualLayout>
              </c:layout>
              <c:tx>
                <c:rich>
                  <a:bodyPr/>
                  <a:lstStyle/>
                  <a:p>
                    <a:fld id="{3A5D2BA6-4FA8-E849-A9F7-CF2AA6D1D0E5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11-3848-A277-04A716EDAD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  <c:pt idx="34" formatCode="0%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3.74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15553586064699E-2"/>
          <c:y val="5.8863423494353792E-2"/>
          <c:w val="0.91517687326993657"/>
          <c:h val="0.746691072025937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24057028489544283"/>
                  <c:y val="-4.18399266410964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$1,850.73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Sheet1!$A$2:$A$94</c:f>
              <c:strCache>
                <c:ptCount val="93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  <c:pt idx="91">
                  <c:v>jul-25</c:v>
                </c:pt>
                <c:pt idx="92">
                  <c:v>ago-25</c:v>
                </c:pt>
              </c:strCache>
            </c:strRef>
          </c:cat>
          <c:val>
            <c:numRef>
              <c:f>Sheet1!$B$2:$B$94</c:f>
              <c:numCache>
                <c:formatCode>"$"#,##0.00</c:formatCode>
                <c:ptCount val="93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  <c:pt idx="87">
                  <c:v>1799.71</c:v>
                </c:pt>
                <c:pt idx="88">
                  <c:v>1795.77</c:v>
                </c:pt>
                <c:pt idx="89">
                  <c:v>1787.36</c:v>
                </c:pt>
                <c:pt idx="90">
                  <c:v>1797.48</c:v>
                </c:pt>
                <c:pt idx="91">
                  <c:v>1856.91</c:v>
                </c:pt>
                <c:pt idx="92">
                  <c:v>1850.73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22063681674655036"/>
                  <c:y val="-0.237766133011439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$2,452.05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Sheet1!$A$2:$A$94</c:f>
              <c:strCache>
                <c:ptCount val="93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  <c:pt idx="91">
                  <c:v>jul-25</c:v>
                </c:pt>
                <c:pt idx="92">
                  <c:v>ago-25</c:v>
                </c:pt>
              </c:strCache>
            </c:strRef>
          </c:cat>
          <c:val>
            <c:numRef>
              <c:f>Sheet1!$C$2:$C$94</c:f>
              <c:numCache>
                <c:formatCode>"$"#,##0.00</c:formatCode>
                <c:ptCount val="93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  <c:pt idx="87">
                  <c:v>2363.67</c:v>
                </c:pt>
                <c:pt idx="88">
                  <c:v>2366.33</c:v>
                </c:pt>
                <c:pt idx="89">
                  <c:v>2364.0100000000002</c:v>
                </c:pt>
                <c:pt idx="90">
                  <c:v>2379.4699999999998</c:v>
                </c:pt>
                <c:pt idx="91">
                  <c:v>2453.34</c:v>
                </c:pt>
                <c:pt idx="92">
                  <c:v>2452.0500000000002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797579404056063"/>
                  <c:y val="-0.15237370907231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$4,722.01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Sheet1!$A$2:$A$89</c:f>
              <c:strCache>
                <c:ptCount val="88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  <c:pt idx="86">
                  <c:v>1/7/25</c:v>
                </c:pt>
                <c:pt idx="87">
                  <c:v>1/8/25</c:v>
                </c:pt>
              </c:strCache>
            </c:strRef>
          </c:cat>
          <c:val>
            <c:numRef>
              <c:f>Sheet1!$B$2:$B$89</c:f>
              <c:numCache>
                <c:formatCode>[$$-409]#,##0.00</c:formatCode>
                <c:ptCount val="88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  <c:pt idx="86">
                  <c:v>4718.55</c:v>
                </c:pt>
                <c:pt idx="87">
                  <c:v>4722.01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20122136552451317"/>
                  <c:y val="-0.1013581171809847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$2,452.05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Sheet1!$A$2:$A$89</c:f>
              <c:strCache>
                <c:ptCount val="88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  <c:pt idx="86">
                  <c:v>1/7/25</c:v>
                </c:pt>
                <c:pt idx="87">
                  <c:v>1/8/25</c:v>
                </c:pt>
              </c:strCache>
            </c:strRef>
          </c:cat>
          <c:val>
            <c:numRef>
              <c:f>Sheet1!$C$2:$C$89</c:f>
              <c:numCache>
                <c:formatCode>[$$-409]#,##0.00</c:formatCode>
                <c:ptCount val="88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  <c:pt idx="82">
                  <c:v>2363.67</c:v>
                </c:pt>
                <c:pt idx="83">
                  <c:v>2366.33</c:v>
                </c:pt>
                <c:pt idx="84">
                  <c:v>2364.0100000000002</c:v>
                </c:pt>
                <c:pt idx="85">
                  <c:v>2379.4699999999998</c:v>
                </c:pt>
                <c:pt idx="86">
                  <c:v>2453.34</c:v>
                </c:pt>
                <c:pt idx="87">
                  <c:v>2452.0500000000002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Sheet1!$A$2:$A$89</c:f>
              <c:numCache>
                <c:formatCode>mmm\-yy</c:formatCode>
                <c:ptCount val="88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  <c:pt idx="86">
                  <c:v>45839</c:v>
                </c:pt>
                <c:pt idx="87">
                  <c:v>45870</c:v>
                </c:pt>
              </c:numCache>
            </c:numRef>
          </c:cat>
          <c:val>
            <c:numRef>
              <c:f>Sheet1!$C$2:$C$89</c:f>
              <c:numCache>
                <c:formatCode>"$"#,##0.00</c:formatCode>
                <c:ptCount val="88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  <c:pt idx="82" formatCode="&quot;$&quot;#,##0.00_);[Red]\(&quot;$&quot;#,##0.00\)">
                  <c:v>2363.67</c:v>
                </c:pt>
                <c:pt idx="83" formatCode="&quot;$&quot;#,##0.00_);[Red]\(&quot;$&quot;#,##0.00\)">
                  <c:v>2366.33</c:v>
                </c:pt>
                <c:pt idx="84" formatCode="&quot;$&quot;#,##0.00_);[Red]\(&quot;$&quot;#,##0.00\)">
                  <c:v>2364.0100000000002</c:v>
                </c:pt>
                <c:pt idx="85" formatCode="&quot;$&quot;#,##0.00_);[Red]\(&quot;$&quot;#,##0.00\)">
                  <c:v>2379.4699999999998</c:v>
                </c:pt>
                <c:pt idx="86" formatCode="#,##0.00">
                  <c:v>2543.34</c:v>
                </c:pt>
                <c:pt idx="87" formatCode="&quot;$&quot;#,##0.00_);[Red]\(&quot;$&quot;#,##0.00\)">
                  <c:v>2452.0500000000002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/>
            </c:spPr>
          </c:marker>
          <c:cat>
            <c:numRef>
              <c:f>Sheet1!$A$2:$A$89</c:f>
              <c:numCache>
                <c:formatCode>mmm\-yy</c:formatCode>
                <c:ptCount val="88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  <c:pt idx="86">
                  <c:v>45839</c:v>
                </c:pt>
                <c:pt idx="87">
                  <c:v>45870</c:v>
                </c:pt>
              </c:numCache>
            </c:numRef>
          </c:cat>
          <c:val>
            <c:numRef>
              <c:f>Sheet1!$B$2:$B$89</c:f>
              <c:numCache>
                <c:formatCode>"$"#,##0.00</c:formatCode>
                <c:ptCount val="88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  <c:pt idx="86">
                  <c:v>4718.55</c:v>
                </c:pt>
                <c:pt idx="87">
                  <c:v>4722.01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2.5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95533081055713E-2"/>
          <c:y val="2.0632069602624901E-2"/>
          <c:w val="0.97123431047430009"/>
          <c:h val="0.8109327536937900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3.5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c:style val="2"/>
  <c:chart>
    <c:title>
      <c:tx>
        <c:rich>
          <a:bodyPr/>
          <a:lstStyle/>
          <a:p>
            <a:pPr>
              <a:defRPr/>
            </a:pPr>
            <a:r>
              <a:rPr lang="en-US" dirty="0"/>
              <a:t>% del PIB</a:t>
            </a:r>
            <a:r>
              <a:rPr lang="es-ES" dirty="0"/>
              <a:t> QUE CAPTA LA CLASE TRABAJADORA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del PIB</c:v>
                </c:pt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1-DC70-F44C-BD02-A4A3C15B0333}"/>
              </c:ext>
            </c:extLst>
          </c:dPt>
          <c:dPt>
            <c:idx val="1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3-DC70-F44C-BD02-A4A3C15B0333}"/>
              </c:ext>
            </c:extLst>
          </c:dPt>
          <c:dPt>
            <c:idx val="2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5-DC70-F44C-BD02-A4A3C15B0333}"/>
              </c:ext>
            </c:extLst>
          </c:dPt>
          <c:dPt>
            <c:idx val="3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7-DC70-F44C-BD02-A4A3C15B0333}"/>
              </c:ext>
            </c:extLst>
          </c:dPt>
          <c:dPt>
            <c:idx val="4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9-DC70-F44C-BD02-A4A3C15B0333}"/>
              </c:ext>
            </c:extLst>
          </c:dPt>
          <c:dPt>
            <c:idx val="5"/>
            <c:invertIfNegative val="1"/>
            <c:bubble3D val="0"/>
            <c:spPr>
              <a:solidFill>
                <a:srgbClr val="800040"/>
              </a:solidFill>
            </c:spPr>
            <c:extLst>
              <c:ext xmlns:c16="http://schemas.microsoft.com/office/drawing/2014/chart" uri="{C3380CC4-5D6E-409C-BE32-E72D297353CC}">
                <c16:uniqueId val="{0000000B-DC70-F44C-BD02-A4A3C15B033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1994</c:v>
                </c:pt>
                <c:pt idx="1">
                  <c:v>2000</c:v>
                </c:pt>
                <c:pt idx="2">
                  <c:v>2006</c:v>
                </c:pt>
                <c:pt idx="3">
                  <c:v>2012</c:v>
                </c:pt>
                <c:pt idx="4">
                  <c:v>2018</c:v>
                </c:pt>
                <c:pt idx="5">
                  <c:v>2024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33.299999999999997</c:v>
                </c:pt>
                <c:pt idx="1">
                  <c:v>40.6</c:v>
                </c:pt>
                <c:pt idx="2">
                  <c:v>25.8</c:v>
                </c:pt>
                <c:pt idx="3">
                  <c:v>25.4</c:v>
                </c:pt>
                <c:pt idx="4">
                  <c:v>24.7</c:v>
                </c:pt>
                <c:pt idx="5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E-FE48-B60D-B4BF32735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ÚLTIMO AÑO DEL SEXENIO</a:t>
                </a:r>
                <a:endParaRPr lang="es-MX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r>
                  <a:rPr lang="es-MX"/>
                  <a:t>% del PIB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680273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  <c:pt idx="33" formatCode="0%">
                  <c:v>0.05</c:v>
                </c:pt>
                <c:pt idx="34" formatCode="0%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3.8025998052554605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1.9012999026277302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dLbl>
              <c:idx val="54"/>
              <c:layout>
                <c:manualLayout>
                  <c:x val="-2.1249822441133458E-2"/>
                  <c:y val="-0.10330580613201307"/>
                </c:manualLayout>
              </c:layout>
              <c:tx>
                <c:rich>
                  <a:bodyPr/>
                  <a:lstStyle/>
                  <a:p>
                    <a:fld id="{21D112C4-FEE0-4641-B9F5-9DB890420BD9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AF-3645-BD11-AE9D7186F3FB}"/>
                </c:ext>
              </c:extLst>
            </c:dLbl>
            <c:dLbl>
              <c:idx val="55"/>
              <c:layout>
                <c:manualLayout>
                  <c:x val="0"/>
                  <c:y val="9.0392580365511399E-2"/>
                </c:manualLayout>
              </c:layout>
              <c:tx>
                <c:rich>
                  <a:bodyPr/>
                  <a:lstStyle/>
                  <a:p>
                    <a:fld id="{08E4AE7A-88FE-5A42-A0E6-E49B71907A3D}" type="VALUE">
                      <a:rPr lang="en-US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1E-5249-8F1C-647C8754E42E}"/>
                </c:ext>
              </c:extLst>
            </c:dLbl>
            <c:dLbl>
              <c:idx val="56"/>
              <c:layout>
                <c:manualLayout>
                  <c:x val="-5.7038997078831907E-2"/>
                  <c:y val="-0.1911157413442241"/>
                </c:manualLayout>
              </c:layout>
              <c:tx>
                <c:rich>
                  <a:bodyPr/>
                  <a:lstStyle/>
                  <a:p>
                    <a:fld id="{821E3119-9A02-7946-844E-D1D35BB5575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3F-1E4E-BC1B-770366A27BF5}"/>
                </c:ext>
              </c:extLst>
            </c:dLbl>
            <c:dLbl>
              <c:idx val="57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B9906266-2715-344F-8BC0-F3DA2D97350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A8-554B-AE17-F4F1D9EBFEB5}"/>
                </c:ext>
              </c:extLst>
            </c:dLbl>
            <c:dLbl>
              <c:idx val="58"/>
              <c:layout>
                <c:manualLayout>
                  <c:x val="-6.7104702445684597E-3"/>
                  <c:y val="8.2644644905610423E-2"/>
                </c:manualLayout>
              </c:layout>
              <c:tx>
                <c:rich>
                  <a:bodyPr/>
                  <a:lstStyle/>
                  <a:p>
                    <a:fld id="{D047CE3A-8529-9E4F-A027-F58025C6AE7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B9-F840-943B-520F1CD6B660}"/>
                </c:ext>
              </c:extLst>
            </c:dLbl>
            <c:dLbl>
              <c:idx val="59"/>
              <c:layout>
                <c:manualLayout>
                  <c:x val="-4.1381233174838834E-2"/>
                  <c:y val="-6.1983483679207814E-2"/>
                </c:manualLayout>
              </c:layout>
              <c:tx>
                <c:rich>
                  <a:bodyPr/>
                  <a:lstStyle/>
                  <a:p>
                    <a:fld id="{98708047-776E-9E4C-8DE0-00F10F259067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51-674D-9768-79C4DE171D8B}"/>
                </c:ext>
              </c:extLst>
            </c:dLbl>
            <c:dLbl>
              <c:idx val="60"/>
              <c:layout>
                <c:manualLayout>
                  <c:x val="-2.7960292685701917E-2"/>
                  <c:y val="-0.13688019312491728"/>
                </c:manualLayout>
              </c:layout>
              <c:tx>
                <c:rich>
                  <a:bodyPr/>
                  <a:lstStyle/>
                  <a:p>
                    <a:fld id="{12C7AA2E-6C64-A642-96C3-F71629EFC6B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08-1542-9CDF-368211559B29}"/>
                </c:ext>
              </c:extLst>
            </c:dLbl>
            <c:dLbl>
              <c:idx val="61"/>
              <c:layout>
                <c:manualLayout>
                  <c:x val="0"/>
                  <c:y val="0.17561987042442209"/>
                </c:manualLayout>
              </c:layout>
              <c:tx>
                <c:rich>
                  <a:bodyPr/>
                  <a:lstStyle/>
                  <a:p>
                    <a:fld id="{50C5F6CE-228D-7345-9C48-23B438626429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B15-0540-9C9F-0022AF0F1F67}"/>
                </c:ext>
              </c:extLst>
            </c:dLbl>
            <c:dLbl>
              <c:idx val="62"/>
              <c:layout>
                <c:manualLayout>
                  <c:x val="0"/>
                  <c:y val="-0.25826451533003258"/>
                </c:manualLayout>
              </c:layout>
              <c:tx>
                <c:rich>
                  <a:bodyPr/>
                  <a:lstStyle/>
                  <a:p>
                    <a:fld id="{42479107-664C-7C4D-893B-CDDCFC7B00FB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645-524F-A518-CA09CFD6C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Sheet1!$A$2:$A$64</c:f>
              <c:strCache>
                <c:ptCount val="63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  <c:pt idx="54">
                  <c:v>dic-24</c:v>
                </c:pt>
                <c:pt idx="55">
                  <c:v>ene-25</c:v>
                </c:pt>
                <c:pt idx="56">
                  <c:v>feb-25</c:v>
                </c:pt>
                <c:pt idx="57">
                  <c:v>mar-25</c:v>
                </c:pt>
                <c:pt idx="58">
                  <c:v>abr-25</c:v>
                </c:pt>
                <c:pt idx="59">
                  <c:v>may-25</c:v>
                </c:pt>
                <c:pt idx="60">
                  <c:v>jun-25</c:v>
                </c:pt>
                <c:pt idx="61">
                  <c:v>jul-25</c:v>
                </c:pt>
                <c:pt idx="62">
                  <c:v>ago-25</c:v>
                </c:pt>
              </c:strCache>
            </c:strRef>
          </c:cat>
          <c:val>
            <c:numRef>
              <c:f>Sheet1!$B$2:$B$64</c:f>
              <c:numCache>
                <c:formatCode>0.00%</c:formatCode>
                <c:ptCount val="63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  <c:pt idx="54">
                  <c:v>0.53700000000000003</c:v>
                </c:pt>
                <c:pt idx="55">
                  <c:v>0.54200000000000004</c:v>
                </c:pt>
                <c:pt idx="56">
                  <c:v>0.54500000000000004</c:v>
                </c:pt>
                <c:pt idx="57">
                  <c:v>0.54400000000000004</c:v>
                </c:pt>
                <c:pt idx="58">
                  <c:v>0.54700000000000004</c:v>
                </c:pt>
                <c:pt idx="59">
                  <c:v>0.54900000000000004</c:v>
                </c:pt>
                <c:pt idx="60">
                  <c:v>0.54800000000000004</c:v>
                </c:pt>
                <c:pt idx="61">
                  <c:v>0.56100000000000005</c:v>
                </c:pt>
                <c:pt idx="62">
                  <c:v>0.54800000000000004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6431599191517346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8.7350878084416439E-2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0.10154532161894964"/>
                  <c:y val="-4.7222222222222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2.5113808403298365E-2"/>
                  <c:y val="-0.1444444444444444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8.7347267098041984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1.7470038055497513E-2"/>
                  <c:y val="0.105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229E-2"/>
                  <c:y val="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3.6032485465135024E-2"/>
                  <c:y val="-0.14166666666666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3.1664911469361082E-2"/>
                  <c:y val="-7.22222222222222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2410887949287305E-2"/>
                  <c:y val="8.3333333333333232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6.2237929439778676E-2"/>
                  <c:y val="-0.19722222222222222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5.2410887949287305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3.3848698467248049E-2"/>
                  <c:y val="-0.1388888888888889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2.0745976479926227E-2"/>
                  <c:y val="-0.21111111111111111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-7.6432544926045591E-3"/>
                  <c:y val="-7.2222222222222215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7.2064970930270048E-2"/>
                  <c:y val="0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dLbl>
              <c:idx val="62"/>
              <c:layout>
                <c:manualLayout>
                  <c:x val="-4.6951420454569882E-2"/>
                  <c:y val="1.3888888888888888E-2"/>
                </c:manualLayout>
              </c:layout>
              <c:tx>
                <c:rich>
                  <a:bodyPr/>
                  <a:lstStyle/>
                  <a:p>
                    <a:fld id="{E63EB5BF-B79A-3B49-9F92-3DBC97B944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65-704D-A2D0-B90F2CF83550}"/>
                </c:ext>
              </c:extLst>
            </c:dLbl>
            <c:dLbl>
              <c:idx val="63"/>
              <c:layout>
                <c:manualLayout>
                  <c:x val="0"/>
                  <c:y val="4.1666666666666664E-2"/>
                </c:manualLayout>
              </c:layout>
              <c:tx>
                <c:rich>
                  <a:bodyPr/>
                  <a:lstStyle/>
                  <a:p>
                    <a:fld id="{39BBB25B-5F6E-0B42-BBB0-2DD6F0BEFD48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C3-2342-B4E9-E6D6F48A88D1}"/>
                </c:ext>
              </c:extLst>
            </c:dLbl>
            <c:dLbl>
              <c:idx val="64"/>
              <c:layout>
                <c:manualLayout>
                  <c:x val="-4.913520745245685E-2"/>
                  <c:y val="-3.8888888888888841E-2"/>
                </c:manualLayout>
              </c:layout>
              <c:tx>
                <c:rich>
                  <a:bodyPr/>
                  <a:lstStyle/>
                  <a:p>
                    <a:fld id="{FE7887A4-4E1C-374F-AD5E-0C3B48CE3C15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2B-F840-A767-0E251D9BE374}"/>
                </c:ext>
              </c:extLst>
            </c:dLbl>
            <c:dLbl>
              <c:idx val="65"/>
              <c:layout>
                <c:manualLayout>
                  <c:x val="-4.913520745245685E-2"/>
                  <c:y val="-9.44444444444444E-2"/>
                </c:manualLayout>
              </c:layout>
              <c:tx>
                <c:rich>
                  <a:bodyPr/>
                  <a:lstStyle/>
                  <a:p>
                    <a:fld id="{BF35582A-AE48-B64C-A7A0-558EF92C8A5B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0-9A4C-B4A5-7F3EA524BBE4}"/>
                </c:ext>
              </c:extLst>
            </c:dLbl>
            <c:dLbl>
              <c:idx val="66"/>
              <c:layout>
                <c:manualLayout>
                  <c:x val="-4.8043313953513363E-2"/>
                  <c:y val="-0.2361111111111111"/>
                </c:manualLayout>
              </c:layout>
              <c:tx>
                <c:rich>
                  <a:bodyPr/>
                  <a:lstStyle/>
                  <a:p>
                    <a:fld id="{B5E735D2-9C0D-674C-B24B-4E3C6A631F4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F7-AB4C-9E02-2506754BA0E0}"/>
                </c:ext>
              </c:extLst>
            </c:dLbl>
            <c:dLbl>
              <c:idx val="67"/>
              <c:layout>
                <c:manualLayout>
                  <c:x val="-2.5113550475700169E-2"/>
                  <c:y val="-0.1944444444444445"/>
                </c:manualLayout>
              </c:layout>
              <c:tx>
                <c:rich>
                  <a:bodyPr/>
                  <a:lstStyle/>
                  <a:p>
                    <a:fld id="{E872D678-42C1-2A48-B84B-8FD3C2B31F1F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111-A34A-9EDF-DD2DEB44931F}"/>
                </c:ext>
              </c:extLst>
            </c:dLbl>
            <c:dLbl>
              <c:idx val="68"/>
              <c:layout>
                <c:manualLayout>
                  <c:x val="-3.2756804968304729E-2"/>
                  <c:y val="-0.32500000000000001"/>
                </c:manualLayout>
              </c:layout>
              <c:tx>
                <c:rich>
                  <a:bodyPr/>
                  <a:lstStyle/>
                  <a:p>
                    <a:fld id="{10B86333-D8F6-534D-B130-FFDD0C044C22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945-2D4B-A21D-9B0C771BD362}"/>
                </c:ext>
              </c:extLst>
            </c:dLbl>
            <c:dLbl>
              <c:idx val="69"/>
              <c:layout>
                <c:manualLayout>
                  <c:x val="0"/>
                  <c:y val="-0.24166666666666672"/>
                </c:manualLayout>
              </c:layout>
              <c:tx>
                <c:rich>
                  <a:bodyPr/>
                  <a:lstStyle/>
                  <a:p>
                    <a:fld id="{D93F1F93-A896-C746-926A-98416DC922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F42-644F-AA55-9621D62039E8}"/>
                </c:ext>
              </c:extLst>
            </c:dLbl>
            <c:dLbl>
              <c:idx val="70"/>
              <c:layout>
                <c:manualLayout>
                  <c:x val="-1.3102721987321826E-2"/>
                  <c:y val="-0.41666666666666669"/>
                </c:manualLayout>
              </c:layout>
              <c:tx>
                <c:rich>
                  <a:bodyPr/>
                  <a:lstStyle/>
                  <a:p>
                    <a:fld id="{1B2D34A3-4AC2-B34D-BBEB-F8F552F239DD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22-344A-BBE4-4D33376DE9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Hoja1!$A$2:$A$72</c:f>
              <c:numCache>
                <c:formatCode>mmm\-yy</c:formatCode>
                <c:ptCount val="71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  <c:pt idx="62">
                  <c:v>45658</c:v>
                </c:pt>
                <c:pt idx="63">
                  <c:v>45689</c:v>
                </c:pt>
                <c:pt idx="64">
                  <c:v>45717</c:v>
                </c:pt>
                <c:pt idx="65">
                  <c:v>45748</c:v>
                </c:pt>
                <c:pt idx="66">
                  <c:v>45778</c:v>
                </c:pt>
                <c:pt idx="67">
                  <c:v>45809</c:v>
                </c:pt>
                <c:pt idx="68">
                  <c:v>45839</c:v>
                </c:pt>
                <c:pt idx="69">
                  <c:v>45870</c:v>
                </c:pt>
                <c:pt idx="70">
                  <c:v>45901</c:v>
                </c:pt>
              </c:numCache>
            </c:numRef>
          </c:cat>
          <c:val>
            <c:numRef>
              <c:f>Hoja1!$B$2:$B$72</c:f>
              <c:numCache>
                <c:formatCode>_-* #,##0.0_-;\-* #,##0.0_-;_-* "-"??_-;_-@_-</c:formatCode>
                <c:ptCount val="71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  <c:pt idx="62">
                  <c:v>73167</c:v>
                </c:pt>
                <c:pt idx="63">
                  <c:v>192552</c:v>
                </c:pt>
                <c:pt idx="64">
                  <c:v>226731</c:v>
                </c:pt>
                <c:pt idx="65">
                  <c:v>179289</c:v>
                </c:pt>
                <c:pt idx="66">
                  <c:v>133665</c:v>
                </c:pt>
                <c:pt idx="67">
                  <c:v>87287</c:v>
                </c:pt>
                <c:pt idx="68">
                  <c:v>194778</c:v>
                </c:pt>
                <c:pt idx="69">
                  <c:v>216538</c:v>
                </c:pt>
                <c:pt idx="70">
                  <c:v>333303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Hoja1!$A$2:$A$79</c:f>
              <c:strCache>
                <c:ptCount val="78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  <c:pt idx="70">
                  <c:v>2025/3</c:v>
                </c:pt>
                <c:pt idx="71">
                  <c:v>2025/4</c:v>
                </c:pt>
                <c:pt idx="72">
                  <c:v>2025/5</c:v>
                </c:pt>
                <c:pt idx="73">
                  <c:v>2025/6</c:v>
                </c:pt>
                <c:pt idx="74">
                  <c:v>2025/7</c:v>
                </c:pt>
                <c:pt idx="75">
                  <c:v>2025/8</c:v>
                </c:pt>
                <c:pt idx="76">
                  <c:v>2025/9</c:v>
                </c:pt>
                <c:pt idx="77">
                  <c:v>2025/10</c:v>
                </c:pt>
              </c:strCache>
            </c:strRef>
          </c:cat>
          <c:val>
            <c:numRef>
              <c:f>Hoja1!$B$2:$B$79</c:f>
              <c:numCache>
                <c:formatCode>#,##0</c:formatCode>
                <c:ptCount val="78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  <c:pt idx="70">
                  <c:v>22465110</c:v>
                </c:pt>
                <c:pt idx="71">
                  <c:v>22417668</c:v>
                </c:pt>
                <c:pt idx="72">
                  <c:v>22372044</c:v>
                </c:pt>
                <c:pt idx="73">
                  <c:v>22325666</c:v>
                </c:pt>
                <c:pt idx="74">
                  <c:v>23591691</c:v>
                </c:pt>
                <c:pt idx="75">
                  <c:v>23533731</c:v>
                </c:pt>
                <c:pt idx="76">
                  <c:v>23761340</c:v>
                </c:pt>
                <c:pt idx="77">
                  <c:v>24029752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Hoja1!$A$2:$A$79</c:f>
              <c:strCache>
                <c:ptCount val="78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  <c:pt idx="70">
                  <c:v>2025/3</c:v>
                </c:pt>
                <c:pt idx="71">
                  <c:v>2025/4</c:v>
                </c:pt>
                <c:pt idx="72">
                  <c:v>2025/5</c:v>
                </c:pt>
                <c:pt idx="73">
                  <c:v>2025/6</c:v>
                </c:pt>
                <c:pt idx="74">
                  <c:v>2025/7</c:v>
                </c:pt>
                <c:pt idx="75">
                  <c:v>2025/8</c:v>
                </c:pt>
                <c:pt idx="76">
                  <c:v>2025/9</c:v>
                </c:pt>
                <c:pt idx="77">
                  <c:v>2025/10</c:v>
                </c:pt>
              </c:strCache>
            </c:strRef>
          </c:cat>
          <c:val>
            <c:numRef>
              <c:f>Hoja1!$B$2:$B$79</c:f>
              <c:numCache>
                <c:formatCode>#,##0</c:formatCode>
                <c:ptCount val="78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  <c:pt idx="70">
                  <c:v>22465110</c:v>
                </c:pt>
                <c:pt idx="71">
                  <c:v>22417668</c:v>
                </c:pt>
                <c:pt idx="72">
                  <c:v>22372044</c:v>
                </c:pt>
                <c:pt idx="73">
                  <c:v>22325666</c:v>
                </c:pt>
                <c:pt idx="74">
                  <c:v>23591691</c:v>
                </c:pt>
                <c:pt idx="75">
                  <c:v>22454917</c:v>
                </c:pt>
                <c:pt idx="76">
                  <c:v>22571682</c:v>
                </c:pt>
                <c:pt idx="77">
                  <c:v>22789173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1.9740017169946628E-2"/>
                  <c:y val="-8.8180643907034797E-2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dLbl>
              <c:idx val="48"/>
              <c:layout>
                <c:manualLayout>
                  <c:x val="-1.9752366038122474E-2"/>
                  <c:y val="-0.12972634979147701"/>
                </c:manualLayout>
              </c:layout>
              <c:tx>
                <c:rich>
                  <a:bodyPr/>
                  <a:lstStyle/>
                  <a:p>
                    <a:fld id="{0D3905CA-DC00-0744-83EB-21C6C368C1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03-9445-AB45-2A63F532A23C}"/>
                </c:ext>
              </c:extLst>
            </c:dLbl>
            <c:dLbl>
              <c:idx val="49"/>
              <c:layout>
                <c:manualLayout>
                  <c:x val="-1.848936797589118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6641D60B-A58F-9B45-B9DA-A4D79B6236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52D-4E4B-A68B-E062A50131F4}"/>
                </c:ext>
              </c:extLst>
            </c:dLbl>
            <c:dLbl>
              <c:idx val="50"/>
              <c:layout>
                <c:manualLayout>
                  <c:x val="-1.7226068721752592E-2"/>
                  <c:y val="-6.444024054449643E-2"/>
                </c:manualLayout>
              </c:layout>
              <c:tx>
                <c:rich>
                  <a:bodyPr/>
                  <a:lstStyle/>
                  <a:p>
                    <a:fld id="{715696D5-785D-A747-8166-8C0924800E54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DD-1D40-A6B8-E7EB0BE4AD62}"/>
                </c:ext>
              </c:extLst>
            </c:dLbl>
            <c:dLbl>
              <c:idx val="51"/>
              <c:layout>
                <c:manualLayout>
                  <c:x val="-1.9787505093908309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8173E1AA-E645-D646-9DEE-52DBABE8D0E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586-C747-8B76-B3B77ACB80A3}"/>
                </c:ext>
              </c:extLst>
            </c:dLbl>
            <c:dLbl>
              <c:idx val="52"/>
              <c:layout>
                <c:manualLayout>
                  <c:x val="-2.1073694932958194E-2"/>
                  <c:y val="-4.9602488442909994E-2"/>
                </c:manualLayout>
              </c:layout>
              <c:tx>
                <c:rich>
                  <a:bodyPr/>
                  <a:lstStyle/>
                  <a:p>
                    <a:fld id="{3D3AF949-AB35-B242-A4DA-0C9CD800EB00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71-AC41-A02F-252640D97122}"/>
                </c:ext>
              </c:extLst>
            </c:dLbl>
            <c:dLbl>
              <c:idx val="53"/>
              <c:layout>
                <c:manualLayout>
                  <c:x val="-1.9809492103099596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AACDA2BD-D830-5B49-B603-743A2BC307B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8BA-6C43-A747-C0052252D61D}"/>
                </c:ext>
              </c:extLst>
            </c:dLbl>
            <c:dLbl>
              <c:idx val="54"/>
              <c:layout>
                <c:manualLayout>
                  <c:x val="-2.1095179955638449E-2"/>
                  <c:y val="-4.0699837181958042E-2"/>
                </c:manualLayout>
              </c:layout>
              <c:tx>
                <c:rich>
                  <a:bodyPr/>
                  <a:lstStyle/>
                  <a:p>
                    <a:fld id="{ECAF8102-1609-364C-90E1-8F87EB2497E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665-4747-A504-CE6CD23B0DFA}"/>
                </c:ext>
              </c:extLst>
            </c:dLbl>
            <c:dLbl>
              <c:idx val="55"/>
              <c:layout>
                <c:manualLayout>
                  <c:x val="-2.1105420480467353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78EEB01E-45BB-D642-AEA8-C96AC92F1D5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A06-3647-9073-0BAA9987E09F}"/>
                </c:ext>
              </c:extLst>
            </c:dLbl>
            <c:dLbl>
              <c:idx val="56"/>
              <c:layout>
                <c:manualLayout>
                  <c:x val="-1.6015176859385648E-2"/>
                  <c:y val="-0.28700652206829386"/>
                </c:manualLayout>
              </c:layout>
              <c:tx>
                <c:rich>
                  <a:bodyPr/>
                  <a:lstStyle/>
                  <a:p>
                    <a:fld id="{2D2C37E7-0F18-E24B-AE82-F1E36269FDB4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D70-5F41-B6CD-32280A3861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Sheet1!$A$2:$A$58</c:f>
              <c:strCache>
                <c:ptCount val="57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  <c:pt idx="48">
                  <c:v>dic-24</c:v>
                </c:pt>
                <c:pt idx="49">
                  <c:v>ene-25</c:v>
                </c:pt>
                <c:pt idx="50">
                  <c:v>feb-25</c:v>
                </c:pt>
                <c:pt idx="51">
                  <c:v>mar-25</c:v>
                </c:pt>
                <c:pt idx="52">
                  <c:v>abr-25</c:v>
                </c:pt>
                <c:pt idx="53">
                  <c:v>may-25</c:v>
                </c:pt>
                <c:pt idx="54">
                  <c:v>jun-25</c:v>
                </c:pt>
                <c:pt idx="55">
                  <c:v>jul-25</c:v>
                </c:pt>
                <c:pt idx="56">
                  <c:v>ago-25</c:v>
                </c:pt>
              </c:strCache>
            </c:strRef>
          </c:cat>
          <c:val>
            <c:numRef>
              <c:f>Sheet1!$B$2:$B$58</c:f>
              <c:numCache>
                <c:formatCode>General</c:formatCode>
                <c:ptCount val="57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  <c:pt idx="48">
                  <c:v>4.0999999999999996</c:v>
                </c:pt>
                <c:pt idx="49">
                  <c:v>4.0999999999999996</c:v>
                </c:pt>
                <c:pt idx="50">
                  <c:v>3.7</c:v>
                </c:pt>
                <c:pt idx="51">
                  <c:v>3.9</c:v>
                </c:pt>
                <c:pt idx="52">
                  <c:v>4.3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0.92995</cdr:x>
      <cdr:y>0.63308</cdr:y>
    </cdr:from>
    <cdr:to>
      <cdr:x>0.96892</cdr:x>
      <cdr:y>0.71441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7B83ADA-CBD2-DE76-8339-1CFEC4A0BE5E}"/>
            </a:ext>
          </a:extLst>
        </cdr:cNvPr>
        <cdr:cNvSpPr txBox="1"/>
      </cdr:nvSpPr>
      <cdr:spPr>
        <a:xfrm xmlns:a="http://schemas.openxmlformats.org/drawingml/2006/main">
          <a:off x="9141880" y="2977523"/>
          <a:ext cx="383095" cy="38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kern="12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35.1%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2T 2025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0.87443</cdr:x>
      <cdr:y>0.04286</cdr:y>
    </cdr:from>
    <cdr:to>
      <cdr:x>0.96573</cdr:x>
      <cdr:y>0.15507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7686E94-BB2C-394F-7EA2-B4F74792046C}"/>
            </a:ext>
          </a:extLst>
        </cdr:cNvPr>
        <cdr:cNvSpPr txBox="1"/>
      </cdr:nvSpPr>
      <cdr:spPr>
        <a:xfrm xmlns:a="http://schemas.openxmlformats.org/drawingml/2006/main">
          <a:off x="10170629" y="211382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$278.80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874FF-9E0C-3CCF-7098-D40EFF910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8384B3-F5A5-9855-5C28-0BFC49467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2F7A379-E407-58E8-1FAE-E80E3CBA0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A2FE70-A37B-CA8B-9BFB-19DCFF579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8BA60-AE21-6DED-BBE6-E022FD70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AF548E-EEBD-AE5E-EF17-B9105B498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690E81-3BF8-CD9C-BB62-6DAE19892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1929E3-B6D0-9DF1-CD78-84FA1FFA8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8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491342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A690-1FFC-10B5-9FC2-9864CABB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6AD79-3CAA-D766-DB72-53521E30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BE39-510C-EB4E-BF9D-ED4CB414E2CD}" type="datetimeFigureOut">
              <a:rPr lang="es-MX" smtClean="0"/>
              <a:t>11/11/25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237A2B-13B9-76DE-01A1-5037A1F7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031E49-10DC-B01C-8592-7564C1E0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8381-A6EE-F04F-A860-E50BAC1BF3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9723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  <p:sldLayoutId id="2147483874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  <p:sldLayoutId id="2147483875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5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6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chart" Target="../charts/chart23.xm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5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chart" Target="../charts/chart25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7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chart" Target="../charts/chart2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0CC6A1E-183E-D704-F970-59B2DBD3DDCB}"/>
              </a:ext>
            </a:extLst>
          </p:cNvPr>
          <p:cNvSpPr/>
          <p:nvPr/>
        </p:nvSpPr>
        <p:spPr>
          <a:xfrm>
            <a:off x="6654800" y="1193800"/>
            <a:ext cx="5232400" cy="3632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-346907"/>
            <a:ext cx="6285808" cy="3240269"/>
          </a:xfrm>
        </p:spPr>
        <p:txBody>
          <a:bodyPr>
            <a:normAutofit/>
          </a:bodyPr>
          <a:lstStyle/>
          <a:p>
            <a:pPr algn="ctr"/>
            <a:r>
              <a:rPr lang="es-ES" sz="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8810" y="3095757"/>
            <a:ext cx="4383482" cy="153806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dirty="0"/>
              <a:t>Datos a Agosto/ Septiembre 2025</a:t>
            </a:r>
          </a:p>
          <a:p>
            <a:pPr algn="ctr"/>
            <a:r>
              <a:rPr lang="es-ES" dirty="0"/>
              <a:t>Publicados en Septiembre 2025</a:t>
            </a:r>
          </a:p>
          <a:p>
            <a:pPr algn="ctr"/>
            <a:r>
              <a:rPr lang="es-ES" dirty="0"/>
              <a:t>JORGE SALES BOYOLI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829F0F-E3AC-FECA-DE4B-7B7C0AB2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1" y="-10139"/>
            <a:ext cx="5787995" cy="32402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5DF3DF-2A0C-B5DF-9CF2-2BC32B94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71" y="3230130"/>
            <a:ext cx="3600227" cy="2011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6B0891-8B38-22B7-CC83-0AF45B19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77" y="5149423"/>
            <a:ext cx="3575556" cy="17545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6FB8BD-3CF5-EB3A-971B-08CBF5DD6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792" y="3186343"/>
            <a:ext cx="2746532" cy="20550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49B4ED-5CB4-EAAA-31C0-02B4F3527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671" y="5149424"/>
            <a:ext cx="2135859" cy="17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Nov 2019 </a:t>
            </a:r>
            <a:r>
              <a:rPr lang="es-ES" sz="3200" dirty="0">
                <a:ea typeface="Dotum" panose="020B0600000101010101" pitchFamily="34" charset="-127"/>
              </a:rPr>
              <a:t>a Septiembre 2025  (</a:t>
            </a:r>
            <a:r>
              <a:rPr lang="es-ES" sz="3200" dirty="0" err="1">
                <a:ea typeface="Dotum" panose="020B0600000101010101" pitchFamily="34" charset="-127"/>
              </a:rPr>
              <a:t>Sep</a:t>
            </a:r>
            <a:r>
              <a:rPr lang="es-ES" sz="3200" dirty="0">
                <a:ea typeface="Dotum" panose="020B0600000101010101" pitchFamily="34" charset="-127"/>
              </a:rPr>
              <a:t>: </a:t>
            </a:r>
            <a:r>
              <a:rPr lang="es-ES" sz="3200" dirty="0">
                <a:solidFill>
                  <a:srgbClr val="FF0000"/>
                </a:solidFill>
                <a:ea typeface="Dotum" panose="020B0600000101010101" pitchFamily="34" charset="-127"/>
              </a:rPr>
              <a:t>-6,000 </a:t>
            </a:r>
            <a:r>
              <a:rPr lang="es-ES" sz="3200" dirty="0">
                <a:ea typeface="Dotum" panose="020B0600000101010101" pitchFamily="34" charset="-127"/>
              </a:rPr>
              <a:t>empleos)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16610411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Octubre 2025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pPr algn="ctr"/>
            <a:r>
              <a:rPr lang="es-MX" dirty="0">
                <a:ea typeface="Dotum" panose="020B0600000101010101" pitchFamily="34" charset="-127"/>
              </a:rPr>
              <a:t>Número De Personas Afiliadas En El IMSS (Octubre)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01630060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Noviembre 2025</a:t>
            </a:r>
            <a:endParaRPr lang="es-ES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2B37A4E-8705-8A96-7CC6-AC9D2149778B}"/>
              </a:ext>
            </a:extLst>
          </p:cNvPr>
          <p:cNvSpPr/>
          <p:nvPr/>
        </p:nvSpPr>
        <p:spPr>
          <a:xfrm>
            <a:off x="10228240" y="3429000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Octubre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24,029,752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B5CC4-DA0E-C8AF-8AF9-91C7F0EC1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248D0B5-99AE-79B2-CBA8-44CA7DD19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33E5F21-8CEC-BDC6-B2C1-568708BF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ea typeface="Dotum" panose="020B0600000101010101" pitchFamily="34" charset="-127"/>
              </a:rPr>
              <a:t>Número De Personas Afiliadas En El IMSS (Octubre) sin afiliados de plataformas digitales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217B024-CB86-211D-3F29-64511F29BE4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102505547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1E787321-E2F4-592C-F6E6-3C80FAD477D9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FFF3BF-AF6E-7ABB-426F-4ED934B9B447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92DBF79B-38A0-7E96-0CCD-C79A808A3CE0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Noviembre 2025</a:t>
            </a:r>
            <a:endParaRPr lang="es-ES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1EA5DB8-920B-7170-224B-F52DBE21D809}"/>
              </a:ext>
            </a:extLst>
          </p:cNvPr>
          <p:cNvSpPr/>
          <p:nvPr/>
        </p:nvSpPr>
        <p:spPr>
          <a:xfrm>
            <a:off x="10228240" y="3429000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Octubre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22,789,173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5720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Agosto 2025 (Millones)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231020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AB3F-D967-E9CC-93FB-15736C28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C1E81-DF4C-746D-723E-6C97408D35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7462" y="-1257894"/>
            <a:ext cx="4105275" cy="5467150"/>
          </a:xfrm>
        </p:spPr>
        <p:txBody>
          <a:bodyPr/>
          <a:lstStyle/>
          <a:p>
            <a:pPr algn="l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D07E395-CB4C-6AB5-E7EE-4153C3DD99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096" r="15096"/>
          <a:stretch>
            <a:fillRect/>
          </a:stretch>
        </p:blipFill>
        <p:spPr>
          <a:xfrm>
            <a:off x="609600" y="208726"/>
            <a:ext cx="6096000" cy="58159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9F86CC-9822-7D9D-99C3-2AB936A92A3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637462" y="2741756"/>
            <a:ext cx="4105275" cy="15382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>
                <a:solidFill>
                  <a:schemeClr val="bg1"/>
                </a:solidFill>
              </a:rPr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0D9D8E-D02D-2489-FA04-140151AC2DBD}"/>
              </a:ext>
            </a:extLst>
          </p:cNvPr>
          <p:cNvSpPr txBox="1"/>
          <p:nvPr/>
        </p:nvSpPr>
        <p:spPr>
          <a:xfrm>
            <a:off x="7637462" y="6534835"/>
            <a:ext cx="1501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bg1"/>
                </a:solidFill>
              </a:rPr>
              <a:t>Foto: La Jornada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140CA0-5E63-5C1B-4314-75CAB6AD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6128676"/>
            <a:ext cx="1501052" cy="7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144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(T2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250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México, ¿Cómo vamos?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985199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/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(Septiembre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175133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3.74%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(Agosto 2025)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INEGI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207260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2B23CFD-ED90-3818-BC71-515632A5E7DA}"/>
              </a:ext>
            </a:extLst>
          </p:cNvPr>
          <p:cNvSpPr txBox="1"/>
          <p:nvPr/>
        </p:nvSpPr>
        <p:spPr>
          <a:xfrm>
            <a:off x="2009665" y="6392124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(Agosto 2025)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INEGI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139797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DE3AB11-CF4B-3003-379B-9E852BADD7AF}"/>
              </a:ext>
            </a:extLst>
          </p:cNvPr>
          <p:cNvSpPr txBox="1"/>
          <p:nvPr/>
        </p:nvSpPr>
        <p:spPr>
          <a:xfrm>
            <a:off x="2089179" y="6405148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748640" y="2941010"/>
            <a:ext cx="3126575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000" i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2945763" y="422741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8970920" y="495664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5592758" y="419141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464383" y="373840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8058" y="982420"/>
            <a:ext cx="397535" cy="3975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2CF825-B40D-E516-2729-59F739F61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302" b="21282"/>
          <a:stretch/>
        </p:blipFill>
        <p:spPr>
          <a:xfrm>
            <a:off x="3311928" y="812876"/>
            <a:ext cx="4988630" cy="60292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078A17-15DC-D68E-CCFA-F74412E7C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9875" y="3288087"/>
            <a:ext cx="1131277" cy="392316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EBE30511-A5F8-0D3F-01A7-8252E142A2D4}"/>
              </a:ext>
            </a:extLst>
          </p:cNvPr>
          <p:cNvSpPr txBox="1">
            <a:spLocks/>
          </p:cNvSpPr>
          <p:nvPr/>
        </p:nvSpPr>
        <p:spPr>
          <a:xfrm>
            <a:off x="8115272" y="2917166"/>
            <a:ext cx="2824062" cy="330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000" b="1" dirty="0">
                <a:solidFill>
                  <a:schemeClr val="bg1"/>
                </a:solidFill>
              </a:rPr>
              <a:t>Sitios web:</a:t>
            </a: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radarlaboral.news</a:t>
            </a: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salesboyoli.com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2089655-84A8-EE13-2727-3B14E0DAD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9875" y="3997603"/>
            <a:ext cx="1025559" cy="6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Junio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70321716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$2,452.05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$4,722.01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($4,680.15 * 3 = $14,040.45)*</a:t>
            </a:r>
            <a:endParaRPr lang="en-US" sz="3200" b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58F5C9-4540-5B5E-5E58-547B9E6C67D7}"/>
              </a:ext>
            </a:extLst>
          </p:cNvPr>
          <p:cNvSpPr/>
          <p:nvPr/>
        </p:nvSpPr>
        <p:spPr>
          <a:xfrm>
            <a:off x="8702675" y="1915886"/>
            <a:ext cx="1516884" cy="5578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D8587A-F8C0-C8B4-5042-87A6104B5789}"/>
              </a:ext>
            </a:extLst>
          </p:cNvPr>
          <p:cNvSpPr txBox="1"/>
          <p:nvPr/>
        </p:nvSpPr>
        <p:spPr>
          <a:xfrm>
            <a:off x="7509318" y="6390396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391569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361475-90B3-3358-583B-424E5630AE97}"/>
              </a:ext>
            </a:extLst>
          </p:cNvPr>
          <p:cNvSpPr txBox="1"/>
          <p:nvPr/>
        </p:nvSpPr>
        <p:spPr>
          <a:xfrm>
            <a:off x="1916901" y="6481577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165576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1 vez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98255" y="6378741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INEGI, “¿Cómo vamos México?”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7AE1A6-70EB-5EA9-3201-CF52EF82C73C}"/>
              </a:ext>
            </a:extLst>
          </p:cNvPr>
          <p:cNvSpPr txBox="1"/>
          <p:nvPr/>
        </p:nvSpPr>
        <p:spPr>
          <a:xfrm>
            <a:off x="2499996" y="6509546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496204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E5A76E9-A16E-5447-3665-E82F13A8E262}"/>
              </a:ext>
            </a:extLst>
          </p:cNvPr>
          <p:cNvSpPr txBox="1"/>
          <p:nvPr/>
        </p:nvSpPr>
        <p:spPr>
          <a:xfrm>
            <a:off x="10682284" y="4511168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54.8%</a:t>
            </a:r>
          </a:p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911441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0.9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(Agosto 2025)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675262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2.5%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AA8DF20-CF28-59BD-62C8-CBB29EEB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09" y="1672603"/>
            <a:ext cx="9076797" cy="4690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Remesas (Agosto 2025)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Julio de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Agosto de 2025 equivale a 14.25 millones USD diarios y 433.44 millones USD mensuales.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998504" y="3694845"/>
            <a:ext cx="17781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Agosto 2025: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5,201.34 millones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9199598" y="3478737"/>
            <a:ext cx="155009" cy="1749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912345"/>
              </p:ext>
            </p:extLst>
          </p:nvPr>
        </p:nvGraphicFramePr>
        <p:xfrm>
          <a:off x="72813" y="1761492"/>
          <a:ext cx="10853387" cy="4585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1926195" y="4255998"/>
            <a:ext cx="378065" cy="33632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260053" y="4358650"/>
            <a:ext cx="378065" cy="3157973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300556" y="4572191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835795" y="5037356"/>
            <a:ext cx="378065" cy="17831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069275" y="612362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186482" y="6138601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327314" y="6138601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739222" y="6080201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277810" y="4280269"/>
            <a:ext cx="11202990" cy="458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277810" y="3948017"/>
            <a:ext cx="631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903D94F-3B58-1A86-E76C-6BBB55ED1499}"/>
              </a:ext>
            </a:extLst>
          </p:cNvPr>
          <p:cNvSpPr txBox="1"/>
          <p:nvPr/>
        </p:nvSpPr>
        <p:spPr>
          <a:xfrm flipH="1">
            <a:off x="10684669" y="5638433"/>
            <a:ext cx="303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II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79685B-6D72-93A7-5985-D2856893F754}"/>
              </a:ext>
            </a:extLst>
          </p:cNvPr>
          <p:cNvSpPr txBox="1"/>
          <p:nvPr/>
        </p:nvSpPr>
        <p:spPr>
          <a:xfrm flipH="1">
            <a:off x="11061099" y="5648094"/>
            <a:ext cx="303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Agosto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104.2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42.9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61.3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59.5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_tradnl" dirty="0"/>
              <a:t>5.5 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37.3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Agosto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6"/>
            <a:ext cx="10133842" cy="3394964"/>
          </a:xfrm>
          <a:prstGeom prst="rect">
            <a:avLst/>
          </a:prstGeom>
        </p:spPr>
      </p:pic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257171" y="6376493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Julio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4" y="5685600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70" y="5667734"/>
            <a:ext cx="421168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9" y="5667734"/>
            <a:ext cx="421168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8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4" y="5676307"/>
            <a:ext cx="456762" cy="267532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9" y="567067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8" y="568152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1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80" y="5678699"/>
            <a:ext cx="441116" cy="256568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5"/>
            <a:ext cx="432740" cy="25169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1" y="5667735"/>
            <a:ext cx="385772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4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2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4" y="5207161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6" y="5207161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4" y="520716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2" y="5206978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1" y="5206978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6" y="5222096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8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8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4" y="5208381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9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6" y="307528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4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9" y="263615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2" y="238334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CFDB3-74B1-2698-3613-E8E3F83934C8}"/>
              </a:ext>
            </a:extLst>
          </p:cNvPr>
          <p:cNvSpPr/>
          <p:nvPr/>
        </p:nvSpPr>
        <p:spPr>
          <a:xfrm>
            <a:off x="10461028" y="2682557"/>
            <a:ext cx="200466" cy="4200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2687CC-F181-5BCD-0764-008429D37BCC}"/>
              </a:ext>
            </a:extLst>
          </p:cNvPr>
          <p:cNvSpPr txBox="1"/>
          <p:nvPr/>
        </p:nvSpPr>
        <p:spPr>
          <a:xfrm>
            <a:off x="1037545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FCEFE-0C12-781B-09AA-73BC38FD9271}"/>
              </a:ext>
            </a:extLst>
          </p:cNvPr>
          <p:cNvSpPr txBox="1"/>
          <p:nvPr/>
        </p:nvSpPr>
        <p:spPr>
          <a:xfrm>
            <a:off x="5084290" y="281613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F37B57-DD42-7B84-3363-BAD671930D83}"/>
              </a:ext>
            </a:extLst>
          </p:cNvPr>
          <p:cNvSpPr txBox="1"/>
          <p:nvPr/>
        </p:nvSpPr>
        <p:spPr>
          <a:xfrm>
            <a:off x="5742070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48C7217-186B-8ED1-74F6-94BC36F04057}"/>
              </a:ext>
            </a:extLst>
          </p:cNvPr>
          <p:cNvSpPr/>
          <p:nvPr/>
        </p:nvSpPr>
        <p:spPr>
          <a:xfrm>
            <a:off x="11006759" y="6193619"/>
            <a:ext cx="982631" cy="553998"/>
          </a:xfrm>
          <a:custGeom>
            <a:avLst/>
            <a:gdLst/>
            <a:ahLst/>
            <a:cxnLst/>
            <a:rect l="l" t="t" r="r" b="b"/>
            <a:pathLst>
              <a:path w="1739375" h="1060595">
                <a:moveTo>
                  <a:pt x="0" y="0"/>
                </a:moveTo>
                <a:lnTo>
                  <a:pt x="1739375" y="0"/>
                </a:lnTo>
                <a:lnTo>
                  <a:pt x="1739375" y="1060594"/>
                </a:lnTo>
                <a:lnTo>
                  <a:pt x="0" y="1060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576">
              <a:defRPr/>
            </a:pPr>
            <a:endParaRPr lang="es-MX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4" y="256213"/>
            <a:ext cx="11631172" cy="1161212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Comparativo Duración de Jornada Laboral Semanal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Septiembre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16DF07-01B9-4D96-D572-D16760F08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05" y="1667134"/>
            <a:ext cx="849429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Agosto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104.2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42.9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61.3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59.5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5.5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37.3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Agosto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4.2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7.1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0BE230-F7AF-404E-706F-0CBD6383D107}"/>
              </a:ext>
            </a:extLst>
          </p:cNvPr>
          <p:cNvSpPr/>
          <p:nvPr/>
        </p:nvSpPr>
        <p:spPr>
          <a:xfrm>
            <a:off x="0" y="0"/>
            <a:ext cx="12192000" cy="155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423333" y="1555750"/>
          <a:ext cx="1139825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D7C7E5C-719C-361E-1B42-5E973ABB6103}"/>
              </a:ext>
            </a:extLst>
          </p:cNvPr>
          <p:cNvSpPr txBox="1"/>
          <p:nvPr/>
        </p:nvSpPr>
        <p:spPr>
          <a:xfrm>
            <a:off x="635000" y="232834"/>
            <a:ext cx="10974917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333" b="1" dirty="0">
                <a:solidFill>
                  <a:schemeClr val="bg1"/>
                </a:solidFill>
              </a:rPr>
              <a:t>Los trabajadores ganan más con la 4T (AMLO) pero menos que con el PRI (EZP)</a:t>
            </a:r>
            <a:endParaRPr lang="es-MX" sz="3333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6451E5-42E4-44E7-9730-E43323642D6A}"/>
              </a:ext>
            </a:extLst>
          </p:cNvPr>
          <p:cNvSpPr txBox="1"/>
          <p:nvPr/>
        </p:nvSpPr>
        <p:spPr>
          <a:xfrm>
            <a:off x="10266218" y="6451929"/>
            <a:ext cx="5254625" cy="33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562" b="1" dirty="0"/>
              <a:t>Elaboración propia.</a:t>
            </a:r>
            <a:endParaRPr lang="es-MX" sz="1562" b="1" dirty="0"/>
          </a:p>
        </p:txBody>
      </p:sp>
    </p:spTree>
    <p:extLst>
      <p:ext uri="{BB962C8B-B14F-4D97-AF65-F5344CB8AC3E}">
        <p14:creationId xmlns:p14="http://schemas.microsoft.com/office/powerpoint/2010/main" val="1707280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(Agosto 2025)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63AF38-18E9-7B78-6DD8-F8492BB7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655"/>
            <a:ext cx="6096000" cy="34182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43F4F-3C32-5A65-6A57-441E3636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19" y="2150655"/>
            <a:ext cx="6060181" cy="341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(Agosto 2025)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B5C79D-5444-B384-8DB0-054DF1C3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6" y="1406461"/>
            <a:ext cx="9258152" cy="50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B1D3-7857-996D-80E4-2C75D2E5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429B1F2-9D52-ED5F-E505-241295B81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06" y="1469123"/>
            <a:ext cx="8677615" cy="497645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626F40F-7BF4-2826-EBDF-982C8CF37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4B5C70-72E8-4310-1B60-0EF00C1409E5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Salario base de cotización Agosto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2A22DB-A737-0812-9C37-43749447F198}"/>
              </a:ext>
            </a:extLst>
          </p:cNvPr>
          <p:cNvSpPr txBox="1"/>
          <p:nvPr/>
        </p:nvSpPr>
        <p:spPr>
          <a:xfrm>
            <a:off x="9667539" y="2675022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$614.30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D27A77-999D-777C-0E63-F4DCE4DCC15F}"/>
              </a:ext>
            </a:extLst>
          </p:cNvPr>
          <p:cNvSpPr txBox="1"/>
          <p:nvPr/>
        </p:nvSpPr>
        <p:spPr>
          <a:xfrm>
            <a:off x="2075813" y="3768870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$408.00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87BFE26-0709-1C78-9A26-4EB2B96DB00A}"/>
              </a:ext>
            </a:extLst>
          </p:cNvPr>
          <p:cNvSpPr txBox="1"/>
          <p:nvPr/>
        </p:nvSpPr>
        <p:spPr>
          <a:xfrm>
            <a:off x="2547547" y="3182904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$438.60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4702A1-AB2D-1CF5-E011-22C46FC55B29}"/>
              </a:ext>
            </a:extLst>
          </p:cNvPr>
          <p:cNvSpPr txBox="1"/>
          <p:nvPr/>
        </p:nvSpPr>
        <p:spPr>
          <a:xfrm>
            <a:off x="3726573" y="3182905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$438.60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26E2CC-7B2E-DB92-7CB4-7BA7C6991481}"/>
              </a:ext>
            </a:extLst>
          </p:cNvPr>
          <p:cNvSpPr txBox="1"/>
          <p:nvPr/>
        </p:nvSpPr>
        <p:spPr>
          <a:xfrm>
            <a:off x="5232748" y="2929575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$486.60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79ED491-E1A7-1595-63E8-794445056653}"/>
              </a:ext>
            </a:extLst>
          </p:cNvPr>
          <p:cNvSpPr txBox="1"/>
          <p:nvPr/>
        </p:nvSpPr>
        <p:spPr>
          <a:xfrm>
            <a:off x="8519203" y="2802409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$587.40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4DAB89B-B6CA-24FA-A191-2E181669DAEA}"/>
              </a:ext>
            </a:extLst>
          </p:cNvPr>
          <p:cNvSpPr txBox="1"/>
          <p:nvPr/>
        </p:nvSpPr>
        <p:spPr>
          <a:xfrm>
            <a:off x="8654848" y="2368639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$621.90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675008D-C17D-87BA-3E6C-D1F4A33F4C62}"/>
              </a:ext>
            </a:extLst>
          </p:cNvPr>
          <p:cNvSpPr txBox="1"/>
          <p:nvPr/>
        </p:nvSpPr>
        <p:spPr>
          <a:xfrm>
            <a:off x="9134104" y="2135766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$628.80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5932BC-D49F-2746-4BAB-3CA705293B36}"/>
              </a:ext>
            </a:extLst>
          </p:cNvPr>
          <p:cNvSpPr txBox="1"/>
          <p:nvPr/>
        </p:nvSpPr>
        <p:spPr>
          <a:xfrm>
            <a:off x="9853947" y="2181983"/>
            <a:ext cx="9909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900" b="1" dirty="0">
                <a:solidFill>
                  <a:srgbClr val="00B050"/>
                </a:solidFill>
              </a:rPr>
              <a:t>$630.70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4850F4-E48A-ADEA-7D49-8BC9BC32C482}"/>
              </a:ext>
            </a:extLst>
          </p:cNvPr>
          <p:cNvSpPr txBox="1"/>
          <p:nvPr/>
        </p:nvSpPr>
        <p:spPr>
          <a:xfrm>
            <a:off x="6943798" y="2640826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$537.40</a:t>
            </a:r>
          </a:p>
        </p:txBody>
      </p:sp>
    </p:spTree>
    <p:extLst>
      <p:ext uri="{BB962C8B-B14F-4D97-AF65-F5344CB8AC3E}">
        <p14:creationId xmlns:p14="http://schemas.microsoft.com/office/powerpoint/2010/main" val="1749702992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8983" y="461119"/>
            <a:ext cx="5563989" cy="366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75"/>
              </a:lnSpc>
              <a:buNone/>
            </a:pPr>
            <a:r>
              <a:rPr lang="en-US" sz="3000" b="1" dirty="0">
                <a:solidFill>
                  <a:srgbClr val="3257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ESTADO ACTUAL DEL MLRR (AGO/28/25</a:t>
            </a:r>
            <a:r>
              <a:rPr lang="en-US" sz="3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)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04627" y="104180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General Motors, Silao,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04627" y="12702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Tridonex, Matamoros,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04627" y="146779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Panasonic, Reynosa,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04627" y="16831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Teksid, Frontera,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04627" y="191008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Manufacturas VU,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04627" y="21111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Saint Gobain, Cuautla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4627" y="232375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Unique Fabricating, Santiago de Querétaro,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04627" y="253920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8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Goodyear,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504627" y="276497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9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Draxton, Irapuato,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478931" y="299094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Industrias del Interior, Rincón de Romos,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78931" y="322421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1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Mina San Martín, Sombrerete,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78931" y="343703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Yazaki, León,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78931" y="366484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MasAir, Ciudad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504627" y="38913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Teklas,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512921" y="412062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Asiaway,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504627" y="43505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Tecnología Modificada, Nuevo Laredo,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04627" y="45796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Autoliv,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</a:t>
            </a:r>
            <a:r>
              <a:rPr lang="en-US" sz="917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917" dirty="0"/>
          </a:p>
        </p:txBody>
      </p:sp>
      <p:sp>
        <p:nvSpPr>
          <p:cNvPr id="22" name="Text 20"/>
          <p:cNvSpPr/>
          <p:nvPr/>
        </p:nvSpPr>
        <p:spPr>
          <a:xfrm>
            <a:off x="504627" y="481880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18. Fujikura,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504627" y="505663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Atento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Pachuca, Hidalgo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 /Panel)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512921" y="529689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20. RV Fresh Food, Michoacán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6211828" y="91063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21.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Servicios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Industriales González, Nuevo León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6211828" y="114940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22. Minera Tizapa, Estado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6211828" y="13921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23. Volkswagen de México, Puebla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211828" y="16387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24. Industrias Tecnos, S.A. de C.V. Cuernavaca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6211828" y="189119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25. Pirelli Neumáticos,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6211828" y="214961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26. Impro Industries México S. de R.L. de C.V.,San Luis Potosi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6211828" y="238560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27. Minera Camino Rojo, S.A. de C.V.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6211828" y="263486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28. Bader de Mexico,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211828" y="288411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Odisa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Concrete Equipment,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6211828" y="312881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30. Vidrio Decorativo Occidental S.A. de C.V.,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6211828" y="337526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31. Axwell Juárez Mexico S.A. de C.V., Chihuahua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6211828" y="360819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32.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Compañía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Hulera Tornel, Edo. Méx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6211828" y="385250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33.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Aludyne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Automotive, CDMX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8" name="Text 36"/>
          <p:cNvSpPr/>
          <p:nvPr/>
        </p:nvSpPr>
        <p:spPr>
          <a:xfrm>
            <a:off x="6211828" y="409770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34. Modern Metal Alloys, Qro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pic>
        <p:nvPicPr>
          <p:cNvPr id="3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8" y="5547023"/>
            <a:ext cx="1413569" cy="702866"/>
          </a:xfrm>
          <a:prstGeom prst="rect">
            <a:avLst/>
          </a:prstGeom>
        </p:spPr>
      </p:pic>
      <p:sp>
        <p:nvSpPr>
          <p:cNvPr id="21" name="Text 36">
            <a:extLst>
              <a:ext uri="{FF2B5EF4-FFF2-40B4-BE49-F238E27FC236}">
                <a16:creationId xmlns:a16="http://schemas.microsoft.com/office/drawing/2014/main" id="{11393824-33C3-1FB3-BFF4-C00FEB52D152}"/>
              </a:ext>
            </a:extLst>
          </p:cNvPr>
          <p:cNvSpPr/>
          <p:nvPr/>
        </p:nvSpPr>
        <p:spPr>
          <a:xfrm>
            <a:off x="6211828" y="433122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35. Amphenol Optimize S.A de C.V, Sonora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3" name="Text 36">
            <a:extLst>
              <a:ext uri="{FF2B5EF4-FFF2-40B4-BE49-F238E27FC236}">
                <a16:creationId xmlns:a16="http://schemas.microsoft.com/office/drawing/2014/main" id="{52F177EC-4168-2F00-DE89-C11D4501D23B}"/>
              </a:ext>
            </a:extLst>
          </p:cNvPr>
          <p:cNvSpPr/>
          <p:nvPr/>
        </p:nvSpPr>
        <p:spPr>
          <a:xfrm>
            <a:off x="6230581" y="456474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36. Superior Industries de México S de R.L, Chihuahua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sp>
        <p:nvSpPr>
          <p:cNvPr id="45" name="Text 36">
            <a:extLst>
              <a:ext uri="{FF2B5EF4-FFF2-40B4-BE49-F238E27FC236}">
                <a16:creationId xmlns:a16="http://schemas.microsoft.com/office/drawing/2014/main" id="{8D43D764-4826-942E-F652-FF680FFAF66F}"/>
              </a:ext>
            </a:extLst>
          </p:cNvPr>
          <p:cNvSpPr/>
          <p:nvPr/>
        </p:nvSpPr>
        <p:spPr>
          <a:xfrm>
            <a:off x="6230581" y="479764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37.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Tubos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Acero de México S.A. (TAMSA), Veracruz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46" name="Text 36">
            <a:extLst>
              <a:ext uri="{FF2B5EF4-FFF2-40B4-BE49-F238E27FC236}">
                <a16:creationId xmlns:a16="http://schemas.microsoft.com/office/drawing/2014/main" id="{CED7CFF1-91ED-8193-AF1B-1E48FD05E87B}"/>
              </a:ext>
            </a:extLst>
          </p:cNvPr>
          <p:cNvSpPr/>
          <p:nvPr/>
        </p:nvSpPr>
        <p:spPr>
          <a:xfrm>
            <a:off x="6211828" y="504999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38. Liber Gennesys Group, S. de R.L de C.V, Tijuana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A8CA830-D7EC-0300-E6D5-FC03EC747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67" y="5534735"/>
            <a:ext cx="2119363" cy="73089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16FAE6D5-CEFC-0966-012E-3B3DFA7D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50" y="5554732"/>
            <a:ext cx="2275346" cy="72356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639BE74-21BD-6B1E-4254-64C38558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060" b="30927"/>
          <a:stretch>
            <a:fillRect/>
          </a:stretch>
        </p:blipFill>
        <p:spPr>
          <a:xfrm>
            <a:off x="6626116" y="5547024"/>
            <a:ext cx="1701800" cy="70286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419724D4-A92D-9CFF-FB0F-E85337BDA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236" y="5531486"/>
            <a:ext cx="1734997" cy="746806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BE7D315-F8AD-6663-73D2-10FB12C12B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253" b="21438"/>
          <a:stretch>
            <a:fillRect/>
          </a:stretch>
        </p:blipFill>
        <p:spPr>
          <a:xfrm>
            <a:off x="10234356" y="5484323"/>
            <a:ext cx="1837317" cy="979452"/>
          </a:xfrm>
          <a:prstGeom prst="rect">
            <a:avLst/>
          </a:prstGeom>
        </p:spPr>
      </p:pic>
      <p:sp>
        <p:nvSpPr>
          <p:cNvPr id="40" name="Text 36">
            <a:extLst>
              <a:ext uri="{FF2B5EF4-FFF2-40B4-BE49-F238E27FC236}">
                <a16:creationId xmlns:a16="http://schemas.microsoft.com/office/drawing/2014/main" id="{CC051D4B-4AF8-161D-8D9B-233CA2BB94B8}"/>
              </a:ext>
            </a:extLst>
          </p:cNvPr>
          <p:cNvSpPr/>
          <p:nvPr/>
        </p:nvSpPr>
        <p:spPr>
          <a:xfrm>
            <a:off x="6211828" y="529073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39. </a:t>
            </a:r>
            <a:r>
              <a:rPr lang="es-MX" b="1" dirty="0"/>
              <a:t>Alimentos Grole, S.A. de C.V. , Sonora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013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(Agosto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2.9%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039153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Agosto 2025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513038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Septiembre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DDBB2F4-0916-F213-5CFD-B5794649E34B}"/>
              </a:ext>
            </a:extLst>
          </p:cNvPr>
          <p:cNvCxnSpPr>
            <a:cxnSpLocks/>
          </p:cNvCxnSpPr>
          <p:nvPr/>
        </p:nvCxnSpPr>
        <p:spPr>
          <a:xfrm>
            <a:off x="1542800" y="3975987"/>
            <a:ext cx="92943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CE8693-8222-7A3F-3BEF-6AE6B004D916}"/>
              </a:ext>
            </a:extLst>
          </p:cNvPr>
          <p:cNvSpPr txBox="1"/>
          <p:nvPr/>
        </p:nvSpPr>
        <p:spPr>
          <a:xfrm>
            <a:off x="10432822" y="366144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/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2025”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Septiembre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8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54.8%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Agosto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Agosto 2025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Septiembre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989135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54.8%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5.xml><?xml version="1.0" encoding="utf-8"?>
<?mso-contentType ?>
<SharedContentType xmlns="Microsoft.SharePoint.Taxonomy.ContentTypeSync" SourceId="20dcd6fc-51a7-488c-8aba-04be4a739c02" ContentTypeId="0x0101" PreviousValue="false"/>
</file>

<file path=customXml/itemProps1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4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5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55501</TotalTime>
  <Words>3186</Words>
  <Application>Microsoft Macintosh PowerPoint</Application>
  <PresentationFormat>Panorámica</PresentationFormat>
  <Paragraphs>816</Paragraphs>
  <Slides>45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45</vt:i4>
      </vt:variant>
    </vt:vector>
  </HeadingPairs>
  <TitlesOfParts>
    <vt:vector size="71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Roboto</vt:lpstr>
      <vt:lpstr>Roboto Slab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(Agosto 2025)</vt:lpstr>
      <vt:lpstr>Comparativo Mundial de Tasa De Desempleo/Desocupación Agosto 2025</vt:lpstr>
      <vt:lpstr>Tasa de Desempleo Mundial</vt:lpstr>
      <vt:lpstr>Informalidad Laboral en México</vt:lpstr>
      <vt:lpstr>Informalidad Laboral Agosto 2025</vt:lpstr>
      <vt:lpstr>Empleos Formales Generados (O Perdidos) Acumulados En El Año  Nov 2019 a Septiembre 2025  (Sep: -6,000 empleos)</vt:lpstr>
      <vt:lpstr>Número De Personas Afiliadas En El IMSS (Octubre)</vt:lpstr>
      <vt:lpstr>Número De Personas Afiliadas En El IMSS (Octubre) sin afiliados de plataformas digitales</vt:lpstr>
      <vt:lpstr>Población Subocupada Agosto 2025 (Millones)</vt:lpstr>
      <vt:lpstr>Presentación de PowerPoint</vt:lpstr>
      <vt:lpstr>Pobreza Laboral como % de la Población Nacional (T2 2025)</vt:lpstr>
      <vt:lpstr>Tasa mundial de pobreza laboral  (extremadamente pobre)</vt:lpstr>
      <vt:lpstr>Poder Adquisitivo Del Salario Mínimo 1935-2025 E Inflación Anualizada En Porcentaje (Septiembre 2025) Salario Mínimo tiene el mismo poder adquisitivo que en 1973</vt:lpstr>
      <vt:lpstr>México Valor de la canasta alimentaria (Agosto 2025) Evolución mensual en zonas urbanas y rurales</vt:lpstr>
      <vt:lpstr>México Valor de la canasta alimentaria y no alimentaria (Agosto 2025)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($4,680.15 * 3 = $14,040.45)*</vt:lpstr>
      <vt:lpstr>Salario Mínimo MXN (diario) VS Pobreza Laboral en México % Población Nacional (2005-2025)</vt:lpstr>
      <vt:lpstr>Salario Mínimo MXN (diario) VS Pobreza Laboral en México % Población Nacional (2005-2025)</vt:lpstr>
      <vt:lpstr>Salario Mínimo MXN (diario) VS Tasa de Informalidad</vt:lpstr>
      <vt:lpstr>Salario Mínimo MXN (diario) VS Tasa de Informalidad</vt:lpstr>
      <vt:lpstr>Alta inflación en alimentos (Agosto 2025)</vt:lpstr>
      <vt:lpstr>Remesas (Agosto 2025)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239</cp:revision>
  <cp:lastPrinted>1900-01-01T00:00:00Z</cp:lastPrinted>
  <dcterms:created xsi:type="dcterms:W3CDTF">1900-01-01T00:00:00Z</dcterms:created>
  <dcterms:modified xsi:type="dcterms:W3CDTF">2025-11-11T19:22:26Z</dcterms:modified>
</cp:coreProperties>
</file>